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3" r:id="rId1"/>
    <p:sldMasterId id="2147484308" r:id="rId2"/>
  </p:sldMasterIdLst>
  <p:notesMasterIdLst>
    <p:notesMasterId r:id="rId85"/>
  </p:notesMasterIdLst>
  <p:sldIdLst>
    <p:sldId id="2666" r:id="rId3"/>
    <p:sldId id="2689" r:id="rId4"/>
    <p:sldId id="2657" r:id="rId5"/>
    <p:sldId id="2658" r:id="rId6"/>
    <p:sldId id="2659" r:id="rId7"/>
    <p:sldId id="2660" r:id="rId8"/>
    <p:sldId id="2696" r:id="rId9"/>
    <p:sldId id="2697" r:id="rId10"/>
    <p:sldId id="2693" r:id="rId11"/>
    <p:sldId id="2694" r:id="rId12"/>
    <p:sldId id="2690" r:id="rId13"/>
    <p:sldId id="2691" r:id="rId14"/>
    <p:sldId id="2699" r:id="rId15"/>
    <p:sldId id="2692" r:id="rId16"/>
    <p:sldId id="2783" r:id="rId17"/>
    <p:sldId id="2804" r:id="rId18"/>
    <p:sldId id="2805" r:id="rId19"/>
    <p:sldId id="2695" r:id="rId20"/>
    <p:sldId id="2700" r:id="rId21"/>
    <p:sldId id="2732" r:id="rId22"/>
    <p:sldId id="2796" r:id="rId23"/>
    <p:sldId id="2650" r:id="rId24"/>
    <p:sldId id="2740" r:id="rId25"/>
    <p:sldId id="2762" r:id="rId26"/>
    <p:sldId id="2653" r:id="rId27"/>
    <p:sldId id="2667" r:id="rId28"/>
    <p:sldId id="2668" r:id="rId29"/>
    <p:sldId id="2774" r:id="rId30"/>
    <p:sldId id="2781" r:id="rId31"/>
    <p:sldId id="2803" r:id="rId32"/>
    <p:sldId id="2776" r:id="rId33"/>
    <p:sldId id="2778" r:id="rId34"/>
    <p:sldId id="2780" r:id="rId35"/>
    <p:sldId id="2775" r:id="rId36"/>
    <p:sldId id="2801" r:id="rId37"/>
    <p:sldId id="2802" r:id="rId38"/>
    <p:sldId id="2782" r:id="rId39"/>
    <p:sldId id="2799" r:id="rId40"/>
    <p:sldId id="2800" r:id="rId41"/>
    <p:sldId id="2731" r:id="rId42"/>
    <p:sldId id="2786" r:id="rId43"/>
    <p:sldId id="2794" r:id="rId44"/>
    <p:sldId id="2792" r:id="rId45"/>
    <p:sldId id="2795" r:id="rId46"/>
    <p:sldId id="141168483" r:id="rId47"/>
    <p:sldId id="2728" r:id="rId48"/>
    <p:sldId id="141168474" r:id="rId49"/>
    <p:sldId id="141168475" r:id="rId50"/>
    <p:sldId id="141168479" r:id="rId51"/>
    <p:sldId id="141168478" r:id="rId52"/>
    <p:sldId id="141168477" r:id="rId53"/>
    <p:sldId id="141168476" r:id="rId54"/>
    <p:sldId id="141168480" r:id="rId55"/>
    <p:sldId id="2725" r:id="rId56"/>
    <p:sldId id="2719" r:id="rId57"/>
    <p:sldId id="2716" r:id="rId58"/>
    <p:sldId id="141168481" r:id="rId59"/>
    <p:sldId id="2701" r:id="rId60"/>
    <p:sldId id="2702" r:id="rId61"/>
    <p:sldId id="259" r:id="rId62"/>
    <p:sldId id="2718" r:id="rId63"/>
    <p:sldId id="2717" r:id="rId64"/>
    <p:sldId id="2704" r:id="rId65"/>
    <p:sldId id="2713" r:id="rId66"/>
    <p:sldId id="2712" r:id="rId67"/>
    <p:sldId id="2714" r:id="rId68"/>
    <p:sldId id="2715" r:id="rId69"/>
    <p:sldId id="2724" r:id="rId70"/>
    <p:sldId id="257" r:id="rId71"/>
    <p:sldId id="2710" r:id="rId72"/>
    <p:sldId id="2703" r:id="rId73"/>
    <p:sldId id="141168482" r:id="rId74"/>
    <p:sldId id="2706" r:id="rId75"/>
    <p:sldId id="2707" r:id="rId76"/>
    <p:sldId id="2708" r:id="rId77"/>
    <p:sldId id="258" r:id="rId78"/>
    <p:sldId id="267" r:id="rId79"/>
    <p:sldId id="2806" r:id="rId80"/>
    <p:sldId id="2729" r:id="rId81"/>
    <p:sldId id="2797" r:id="rId82"/>
    <p:sldId id="2730" r:id="rId83"/>
    <p:sldId id="287" r:id="rId84"/>
  </p:sldIdLst>
  <p:sldSz cx="12192000" cy="6858000"/>
  <p:notesSz cx="7086600" cy="93726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07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1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226"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30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5382"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245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19952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6591"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00FF"/>
    <a:srgbClr val="1B44A7"/>
    <a:srgbClr val="D76F59"/>
    <a:srgbClr val="FF5BD0"/>
    <a:srgbClr val="9D381C"/>
    <a:srgbClr val="B4FFB2"/>
    <a:srgbClr val="00813C"/>
    <a:srgbClr val="EC5798"/>
    <a:srgbClr val="D7FBC8"/>
    <a:srgbClr val="1DFF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906" autoAdjust="0"/>
    <p:restoredTop sz="87763" autoAdjust="0"/>
  </p:normalViewPr>
  <p:slideViewPr>
    <p:cSldViewPr snapToGrid="0">
      <p:cViewPr varScale="1">
        <p:scale>
          <a:sx n="86" d="100"/>
          <a:sy n="86" d="100"/>
        </p:scale>
        <p:origin x="808" y="200"/>
      </p:cViewPr>
      <p:guideLst>
        <p:guide orient="horz" pos="2160"/>
        <p:guide pos="3840"/>
      </p:guideLst>
    </p:cSldViewPr>
  </p:slideViewPr>
  <p:outlineViewPr>
    <p:cViewPr>
      <p:scale>
        <a:sx n="33" d="100"/>
        <a:sy n="33" d="100"/>
      </p:scale>
      <p:origin x="0" y="-707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5" d="100"/>
          <a:sy n="85" d="100"/>
        </p:scale>
        <p:origin x="2664"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0860" cy="468630"/>
          </a:xfrm>
          <a:prstGeom prst="rect">
            <a:avLst/>
          </a:prstGeom>
        </p:spPr>
        <p:txBody>
          <a:bodyPr vert="horz" lIns="94032" tIns="47016" rIns="94032" bIns="47016" rtlCol="0"/>
          <a:lstStyle>
            <a:lvl1pPr algn="l" eaLnBrk="1" fontAlgn="auto" hangingPunct="1">
              <a:spcBef>
                <a:spcPts val="0"/>
              </a:spcBef>
              <a:spcAft>
                <a:spcPts val="0"/>
              </a:spcAft>
              <a:defRPr sz="1200">
                <a:latin typeface="+mn-lt"/>
                <a:cs typeface="+mn-cs"/>
              </a:defRPr>
            </a:lvl1pPr>
          </a:lstStyle>
          <a:p>
            <a:pPr>
              <a:defRPr/>
            </a:pPr>
            <a:endParaRPr lang="en-US" dirty="0"/>
          </a:p>
        </p:txBody>
      </p:sp>
      <p:sp>
        <p:nvSpPr>
          <p:cNvPr id="3" name="Date Placeholder 2"/>
          <p:cNvSpPr>
            <a:spLocks noGrp="1"/>
          </p:cNvSpPr>
          <p:nvPr>
            <p:ph type="dt" idx="1"/>
          </p:nvPr>
        </p:nvSpPr>
        <p:spPr>
          <a:xfrm>
            <a:off x="4014101" y="0"/>
            <a:ext cx="3070860" cy="468630"/>
          </a:xfrm>
          <a:prstGeom prst="rect">
            <a:avLst/>
          </a:prstGeom>
        </p:spPr>
        <p:txBody>
          <a:bodyPr vert="horz" lIns="94032" tIns="47016" rIns="94032" bIns="47016" rtlCol="0"/>
          <a:lstStyle>
            <a:lvl1pPr algn="r" eaLnBrk="1" fontAlgn="auto" hangingPunct="1">
              <a:spcBef>
                <a:spcPts val="0"/>
              </a:spcBef>
              <a:spcAft>
                <a:spcPts val="0"/>
              </a:spcAft>
              <a:defRPr sz="1200">
                <a:latin typeface="+mn-lt"/>
                <a:cs typeface="+mn-cs"/>
              </a:defRPr>
            </a:lvl1pPr>
          </a:lstStyle>
          <a:p>
            <a:pPr>
              <a:defRPr/>
            </a:pPr>
            <a:fld id="{072C787D-442B-43D8-AD70-00AE06982550}" type="datetimeFigureOut">
              <a:rPr lang="en-US"/>
              <a:pPr>
                <a:defRPr/>
              </a:pPr>
              <a:t>10/7/19</a:t>
            </a:fld>
            <a:endParaRPr lang="en-US" dirty="0"/>
          </a:p>
        </p:txBody>
      </p:sp>
      <p:sp>
        <p:nvSpPr>
          <p:cNvPr id="4" name="Slide Image Placeholder 3"/>
          <p:cNvSpPr>
            <a:spLocks noGrp="1" noRot="1" noChangeAspect="1"/>
          </p:cNvSpPr>
          <p:nvPr>
            <p:ph type="sldImg" idx="2"/>
          </p:nvPr>
        </p:nvSpPr>
        <p:spPr>
          <a:xfrm>
            <a:off x="419100" y="703263"/>
            <a:ext cx="6248400" cy="3514725"/>
          </a:xfrm>
          <a:prstGeom prst="rect">
            <a:avLst/>
          </a:prstGeom>
          <a:noFill/>
          <a:ln w="12700">
            <a:solidFill>
              <a:prstClr val="black"/>
            </a:solidFill>
          </a:ln>
        </p:spPr>
        <p:txBody>
          <a:bodyPr vert="horz" lIns="94032" tIns="47016" rIns="94032" bIns="47016" rtlCol="0" anchor="ctr"/>
          <a:lstStyle/>
          <a:p>
            <a:pPr lvl="0"/>
            <a:endParaRPr lang="en-US" noProof="0" dirty="0"/>
          </a:p>
        </p:txBody>
      </p:sp>
      <p:sp>
        <p:nvSpPr>
          <p:cNvPr id="5" name="Notes Placeholder 4"/>
          <p:cNvSpPr>
            <a:spLocks noGrp="1"/>
          </p:cNvSpPr>
          <p:nvPr>
            <p:ph type="body" sz="quarter" idx="3"/>
          </p:nvPr>
        </p:nvSpPr>
        <p:spPr>
          <a:xfrm>
            <a:off x="708660" y="4451985"/>
            <a:ext cx="5669280" cy="4217670"/>
          </a:xfrm>
          <a:prstGeom prst="rect">
            <a:avLst/>
          </a:prstGeom>
        </p:spPr>
        <p:txBody>
          <a:bodyPr vert="horz" lIns="94032" tIns="47016" rIns="94032" bIns="47016"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8902343"/>
            <a:ext cx="3070860" cy="468630"/>
          </a:xfrm>
          <a:prstGeom prst="rect">
            <a:avLst/>
          </a:prstGeom>
        </p:spPr>
        <p:txBody>
          <a:bodyPr vert="horz" lIns="94032" tIns="47016" rIns="94032" bIns="47016" rtlCol="0" anchor="b"/>
          <a:lstStyle>
            <a:lvl1pPr algn="l" eaLnBrk="1" fontAlgn="auto" hangingPunct="1">
              <a:spcBef>
                <a:spcPts val="0"/>
              </a:spcBef>
              <a:spcAft>
                <a:spcPts val="0"/>
              </a:spcAft>
              <a:defRPr sz="1200">
                <a:latin typeface="+mn-lt"/>
                <a:cs typeface="+mn-cs"/>
              </a:defRPr>
            </a:lvl1pPr>
          </a:lstStyle>
          <a:p>
            <a:pPr>
              <a:defRPr/>
            </a:pPr>
            <a:endParaRPr lang="en-US" dirty="0"/>
          </a:p>
        </p:txBody>
      </p:sp>
      <p:sp>
        <p:nvSpPr>
          <p:cNvPr id="7" name="Slide Number Placeholder 6"/>
          <p:cNvSpPr>
            <a:spLocks noGrp="1"/>
          </p:cNvSpPr>
          <p:nvPr>
            <p:ph type="sldNum" sz="quarter" idx="5"/>
          </p:nvPr>
        </p:nvSpPr>
        <p:spPr>
          <a:xfrm>
            <a:off x="4014101" y="8902343"/>
            <a:ext cx="3070860" cy="468630"/>
          </a:xfrm>
          <a:prstGeom prst="rect">
            <a:avLst/>
          </a:prstGeom>
        </p:spPr>
        <p:txBody>
          <a:bodyPr vert="horz" wrap="square" lIns="94032" tIns="47016" rIns="94032" bIns="47016"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06AAAE1B-F6B9-4FCD-B9AB-4A0AD0AFAC97}" type="slidenum">
              <a:rPr lang="en-US" altLang="en-US"/>
              <a:pPr>
                <a:defRPr/>
              </a:pPr>
              <a:t>‹#›</a:t>
            </a:fld>
            <a:endParaRPr lang="en-US" altLang="en-US" dirty="0"/>
          </a:p>
        </p:txBody>
      </p:sp>
    </p:spTree>
    <p:extLst>
      <p:ext uri="{BB962C8B-B14F-4D97-AF65-F5344CB8AC3E}">
        <p14:creationId xmlns:p14="http://schemas.microsoft.com/office/powerpoint/2010/main" val="12140648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071" algn="l" rtl="0" eaLnBrk="0" fontAlgn="base" hangingPunct="0">
      <a:spcBef>
        <a:spcPct val="30000"/>
      </a:spcBef>
      <a:spcAft>
        <a:spcPct val="0"/>
      </a:spcAft>
      <a:defRPr sz="1200" kern="1200">
        <a:solidFill>
          <a:schemeClr val="tx1"/>
        </a:solidFill>
        <a:latin typeface="+mn-lt"/>
        <a:ea typeface="+mn-ea"/>
        <a:cs typeface="+mn-cs"/>
      </a:defRPr>
    </a:lvl2pPr>
    <a:lvl3pPr marL="914150" algn="l" rtl="0" eaLnBrk="0" fontAlgn="base" hangingPunct="0">
      <a:spcBef>
        <a:spcPct val="30000"/>
      </a:spcBef>
      <a:spcAft>
        <a:spcPct val="0"/>
      </a:spcAft>
      <a:defRPr sz="1200" kern="1200">
        <a:solidFill>
          <a:schemeClr val="tx1"/>
        </a:solidFill>
        <a:latin typeface="+mn-lt"/>
        <a:ea typeface="+mn-ea"/>
        <a:cs typeface="+mn-cs"/>
      </a:defRPr>
    </a:lvl3pPr>
    <a:lvl4pPr marL="1371226" algn="l" rtl="0" eaLnBrk="0" fontAlgn="base" hangingPunct="0">
      <a:spcBef>
        <a:spcPct val="30000"/>
      </a:spcBef>
      <a:spcAft>
        <a:spcPct val="0"/>
      </a:spcAft>
      <a:defRPr sz="1200" kern="1200">
        <a:solidFill>
          <a:schemeClr val="tx1"/>
        </a:solidFill>
        <a:latin typeface="+mn-lt"/>
        <a:ea typeface="+mn-ea"/>
        <a:cs typeface="+mn-cs"/>
      </a:defRPr>
    </a:lvl4pPr>
    <a:lvl5pPr marL="1828301" algn="l" rtl="0" eaLnBrk="0" fontAlgn="base" hangingPunct="0">
      <a:spcBef>
        <a:spcPct val="30000"/>
      </a:spcBef>
      <a:spcAft>
        <a:spcPct val="0"/>
      </a:spcAft>
      <a:defRPr sz="1200" kern="1200">
        <a:solidFill>
          <a:schemeClr val="tx1"/>
        </a:solidFill>
        <a:latin typeface="+mn-lt"/>
        <a:ea typeface="+mn-ea"/>
        <a:cs typeface="+mn-cs"/>
      </a:defRPr>
    </a:lvl5pPr>
    <a:lvl6pPr marL="2285382" algn="l" defTabSz="914150" rtl="0" eaLnBrk="1" latinLnBrk="0" hangingPunct="1">
      <a:defRPr sz="1200" kern="1200">
        <a:solidFill>
          <a:schemeClr val="tx1"/>
        </a:solidFill>
        <a:latin typeface="+mn-lt"/>
        <a:ea typeface="+mn-ea"/>
        <a:cs typeface="+mn-cs"/>
      </a:defRPr>
    </a:lvl6pPr>
    <a:lvl7pPr marL="2742450" algn="l" defTabSz="914150" rtl="0" eaLnBrk="1" latinLnBrk="0" hangingPunct="1">
      <a:defRPr sz="1200" kern="1200">
        <a:solidFill>
          <a:schemeClr val="tx1"/>
        </a:solidFill>
        <a:latin typeface="+mn-lt"/>
        <a:ea typeface="+mn-ea"/>
        <a:cs typeface="+mn-cs"/>
      </a:defRPr>
    </a:lvl7pPr>
    <a:lvl8pPr marL="3199520" algn="l" defTabSz="914150" rtl="0" eaLnBrk="1" latinLnBrk="0" hangingPunct="1">
      <a:defRPr sz="1200" kern="1200">
        <a:solidFill>
          <a:schemeClr val="tx1"/>
        </a:solidFill>
        <a:latin typeface="+mn-lt"/>
        <a:ea typeface="+mn-ea"/>
        <a:cs typeface="+mn-cs"/>
      </a:defRPr>
    </a:lvl8pPr>
    <a:lvl9pPr marL="3656591" algn="l" defTabSz="91415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3</a:t>
            </a:fld>
            <a:endParaRPr lang="en-US" altLang="en-US" dirty="0"/>
          </a:p>
        </p:txBody>
      </p:sp>
    </p:spTree>
    <p:extLst>
      <p:ext uri="{BB962C8B-B14F-4D97-AF65-F5344CB8AC3E}">
        <p14:creationId xmlns:p14="http://schemas.microsoft.com/office/powerpoint/2010/main" val="2504236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messages on a topic are not immediately removed after they are consumed</a:t>
            </a:r>
            <a:endParaRPr lang="en-US" dirty="0"/>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Each partition of a topic consists of a sequence of files called log segments. The size of the log segments is determined by the cluster configuration </a:t>
            </a:r>
            <a:r>
              <a:rPr lang="en-US" dirty="0" err="1"/>
              <a:t>log.segment.bytes</a:t>
            </a:r>
            <a:r>
              <a:rPr lang="en-US" sz="900" b="0" i="0" kern="1200" dirty="0">
                <a:solidFill>
                  <a:schemeClr val="tx1"/>
                </a:solidFill>
                <a:effectLst/>
                <a:latin typeface="+mn-lt"/>
                <a:ea typeface="+mn-ea"/>
                <a:cs typeface="+mn-cs"/>
              </a:rPr>
              <a:t> (default is 1 GB). This can be overridden by using the topic-level configuration </a:t>
            </a:r>
            <a:r>
              <a:rPr lang="en-US" dirty="0" err="1"/>
              <a:t>segment.bytes</a:t>
            </a:r>
            <a:r>
              <a:rPr lang="en-US" sz="900" b="0" i="0" kern="1200" dirty="0">
                <a:solidFill>
                  <a:schemeClr val="tx1"/>
                </a:solidFill>
                <a:effectLst/>
                <a:latin typeface="+mn-lt"/>
                <a:ea typeface="+mn-ea"/>
                <a:cs typeface="+mn-cs"/>
              </a:rPr>
              <a:t>.</a:t>
            </a:r>
          </a:p>
          <a:p>
            <a:endParaRPr lang="en-US" sz="900" b="0" i="0" kern="1200" dirty="0">
              <a:solidFill>
                <a:schemeClr val="tx1"/>
              </a:solidFill>
              <a:effectLst/>
              <a:latin typeface="+mn-lt"/>
              <a:ea typeface="+mn-ea"/>
              <a:cs typeface="+mn-cs"/>
            </a:endParaRPr>
          </a:p>
          <a:p>
            <a:r>
              <a:rPr lang="en-US" dirty="0"/>
              <a:t>Disk Space: </a:t>
            </a:r>
            <a:r>
              <a:rPr lang="en-US" sz="900" b="0" i="0" kern="1200" dirty="0">
                <a:solidFill>
                  <a:schemeClr val="tx1"/>
                </a:solidFill>
                <a:effectLst/>
                <a:latin typeface="+mn-lt"/>
                <a:ea typeface="+mn-ea"/>
                <a:cs typeface="+mn-cs"/>
              </a:rPr>
              <a:t>sufficient disk space in the persistent storage for the Kafka brokers to meet your expected throughput and retention requirements</a:t>
            </a:r>
          </a:p>
          <a:p>
            <a:r>
              <a:rPr lang="en-US" sz="900" b="0" i="0" kern="1200" dirty="0">
                <a:solidFill>
                  <a:schemeClr val="tx1"/>
                </a:solidFill>
                <a:effectLst/>
                <a:latin typeface="+mn-lt"/>
                <a:ea typeface="+mn-ea"/>
                <a:cs typeface="+mn-cs"/>
              </a:rPr>
              <a:t>Sum (</a:t>
            </a:r>
            <a:r>
              <a:rPr lang="en-US" sz="900" b="0" i="0" kern="1200" dirty="0" err="1">
                <a:solidFill>
                  <a:schemeClr val="tx1"/>
                </a:solidFill>
                <a:effectLst/>
                <a:latin typeface="+mn-lt"/>
                <a:ea typeface="+mn-ea"/>
                <a:cs typeface="+mn-cs"/>
              </a:rPr>
              <a:t>Nb</a:t>
            </a:r>
            <a:r>
              <a:rPr lang="en-US" sz="900" b="0" i="0" kern="1200" dirty="0">
                <a:solidFill>
                  <a:schemeClr val="tx1"/>
                </a:solidFill>
                <a:effectLst/>
                <a:latin typeface="+mn-lt"/>
                <a:ea typeface="+mn-ea"/>
                <a:cs typeface="+mn-cs"/>
              </a:rPr>
              <a:t> messages per minutes * average size * retention time * replica factor) per topic  </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21</a:t>
            </a:fld>
            <a:endParaRPr lang="en-US"/>
          </a:p>
        </p:txBody>
      </p:sp>
    </p:spTree>
    <p:extLst>
      <p:ext uri="{BB962C8B-B14F-4D97-AF65-F5344CB8AC3E}">
        <p14:creationId xmlns:p14="http://schemas.microsoft.com/office/powerpoint/2010/main" val="4032013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topic, 2 partitions, 3 replicas, 1 consumer group with two consumers. </a:t>
            </a:r>
          </a:p>
        </p:txBody>
      </p:sp>
      <p:sp>
        <p:nvSpPr>
          <p:cNvPr id="4" name="Slide Number Placeholder 3"/>
          <p:cNvSpPr>
            <a:spLocks noGrp="1"/>
          </p:cNvSpPr>
          <p:nvPr>
            <p:ph type="sldNum" sz="quarter" idx="5"/>
          </p:nvPr>
        </p:nvSpPr>
        <p:spPr/>
        <p:txBody>
          <a:bodyPr/>
          <a:lstStyle/>
          <a:p>
            <a:fld id="{18D02FFD-07D4-5C4F-BD77-921008177348}" type="slidenum">
              <a:rPr lang="en-US" smtClean="0"/>
              <a:t>23</a:t>
            </a:fld>
            <a:endParaRPr lang="en-US"/>
          </a:p>
        </p:txBody>
      </p:sp>
    </p:spTree>
    <p:extLst>
      <p:ext uri="{BB962C8B-B14F-4D97-AF65-F5344CB8AC3E}">
        <p14:creationId xmlns:p14="http://schemas.microsoft.com/office/powerpoint/2010/main" val="2405828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 added to the dc1-order-topic is consumed locally, but mirrored to the second data center</a:t>
            </a:r>
          </a:p>
        </p:txBody>
      </p:sp>
      <p:sp>
        <p:nvSpPr>
          <p:cNvPr id="4" name="Slide Number Placeholder 3"/>
          <p:cNvSpPr>
            <a:spLocks noGrp="1"/>
          </p:cNvSpPr>
          <p:nvPr>
            <p:ph type="sldNum" sz="quarter" idx="5"/>
          </p:nvPr>
        </p:nvSpPr>
        <p:spPr/>
        <p:txBody>
          <a:bodyPr/>
          <a:lstStyle/>
          <a:p>
            <a:fld id="{18D02FFD-07D4-5C4F-BD77-921008177348}" type="slidenum">
              <a:rPr lang="en-US" smtClean="0"/>
              <a:t>24</a:t>
            </a:fld>
            <a:endParaRPr lang="en-US"/>
          </a:p>
        </p:txBody>
      </p:sp>
    </p:spTree>
    <p:extLst>
      <p:ext uri="{BB962C8B-B14F-4D97-AF65-F5344CB8AC3E}">
        <p14:creationId xmlns:p14="http://schemas.microsoft.com/office/powerpoint/2010/main" val="3007207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25</a:t>
            </a:fld>
            <a:endParaRPr lang="en-US" altLang="en-US" dirty="0"/>
          </a:p>
        </p:txBody>
      </p:sp>
    </p:spTree>
    <p:extLst>
      <p:ext uri="{BB962C8B-B14F-4D97-AF65-F5344CB8AC3E}">
        <p14:creationId xmlns:p14="http://schemas.microsoft.com/office/powerpoint/2010/main" val="440756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26</a:t>
            </a:fld>
            <a:endParaRPr lang="en-US" altLang="en-US" dirty="0"/>
          </a:p>
        </p:txBody>
      </p:sp>
    </p:spTree>
    <p:extLst>
      <p:ext uri="{BB962C8B-B14F-4D97-AF65-F5344CB8AC3E}">
        <p14:creationId xmlns:p14="http://schemas.microsoft.com/office/powerpoint/2010/main" val="3734528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to consider:</a:t>
            </a:r>
          </a:p>
          <a:p>
            <a:r>
              <a:rPr lang="en-US"/>
              <a:t>- </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35</a:t>
            </a:fld>
            <a:endParaRPr lang="en-US" altLang="en-US" dirty="0"/>
          </a:p>
        </p:txBody>
      </p:sp>
    </p:spTree>
    <p:extLst>
      <p:ext uri="{BB962C8B-B14F-4D97-AF65-F5344CB8AC3E}">
        <p14:creationId xmlns:p14="http://schemas.microsoft.com/office/powerpoint/2010/main" val="1347545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Representing DB2 table to distinct Kafka topic</a:t>
            </a:r>
          </a:p>
          <a:p>
            <a:r>
              <a:rPr lang="en-US" dirty="0"/>
              <a:t>A unique row in a DB2 table is represented by the Kafka record’s “Key”</a:t>
            </a:r>
          </a:p>
          <a:p>
            <a:r>
              <a:rPr lang="en-US" dirty="0"/>
              <a:t>The “Kafka Key” is comprised of a subset of the columns in the DB2 table which make the row unique</a:t>
            </a:r>
          </a:p>
          <a:p>
            <a:r>
              <a:rPr lang="en-US" dirty="0"/>
              <a:t>The “Kafka Key” is comprised of a subset of the columns in the DB2 table which make the row unique</a:t>
            </a:r>
          </a:p>
          <a:p>
            <a:pPr lvl="1"/>
            <a:r>
              <a:rPr lang="en-US" dirty="0"/>
              <a:t>Could be a unique index or the primary index defined on the DB2 table </a:t>
            </a:r>
          </a:p>
          <a:p>
            <a:pPr lvl="1"/>
            <a:r>
              <a:rPr lang="en-US" dirty="0"/>
              <a:t>Also possible for the rows to logically be unique, needn’t be a created index</a:t>
            </a:r>
          </a:p>
          <a:p>
            <a:r>
              <a:rPr lang="en-US" dirty="0"/>
              <a:t>The Kafka record’s “Value” contains the current values for all columns in the row </a:t>
            </a:r>
          </a:p>
          <a:p>
            <a:r>
              <a:rPr lang="en-US" dirty="0"/>
              <a:t>The messages in a topic represent the changes to the rows of a table over time</a:t>
            </a:r>
          </a:p>
          <a:p>
            <a:r>
              <a:rPr lang="en-US" dirty="0"/>
              <a:t>At any given sample offset in the topic, taking the most recent value up to that point for each unique key in the topic gives the original DB2 table at that point</a:t>
            </a:r>
          </a:p>
          <a:p>
            <a:pPr lvl="1"/>
            <a:r>
              <a:rPr lang="en-US" dirty="0"/>
              <a:t>Sample offset most useful if at a transaction boundary</a:t>
            </a:r>
          </a:p>
          <a:p>
            <a:r>
              <a:rPr lang="en-US" dirty="0"/>
              <a:t>For table orders ( </a:t>
            </a:r>
            <a:r>
              <a:rPr lang="en-US" dirty="0" err="1"/>
              <a:t>orderID</a:t>
            </a:r>
            <a:r>
              <a:rPr lang="en-US" dirty="0"/>
              <a:t> int, </a:t>
            </a:r>
            <a:r>
              <a:rPr lang="en-US" dirty="0" err="1"/>
              <a:t>anAttribute</a:t>
            </a:r>
            <a:r>
              <a:rPr lang="en-US" dirty="0"/>
              <a:t> varchar (30))</a:t>
            </a:r>
          </a:p>
          <a:p>
            <a:pPr lvl="1"/>
            <a:r>
              <a:rPr lang="en-US" dirty="0"/>
              <a:t>A Kafka mapping might use </a:t>
            </a:r>
            <a:r>
              <a:rPr lang="en-US" dirty="0" err="1"/>
              <a:t>orderID</a:t>
            </a:r>
            <a:r>
              <a:rPr lang="en-US" dirty="0"/>
              <a:t>=24 as the key value. </a:t>
            </a:r>
          </a:p>
          <a:p>
            <a:pPr lvl="1"/>
            <a:r>
              <a:rPr lang="en-US" dirty="0"/>
              <a:t>The Topic for orders (</a:t>
            </a:r>
            <a:r>
              <a:rPr lang="en-US" dirty="0" err="1"/>
              <a:t>Topic_orders</a:t>
            </a:r>
            <a:r>
              <a:rPr lang="en-US" dirty="0"/>
              <a:t>) might consist of the following (</a:t>
            </a:r>
            <a:r>
              <a:rPr lang="en-US" dirty="0" err="1"/>
              <a:t>key,value</a:t>
            </a:r>
            <a:r>
              <a:rPr lang="en-US" dirty="0"/>
              <a:t>) pairs: (24, (24, “</a:t>
            </a:r>
            <a:r>
              <a:rPr lang="en-US" dirty="0" err="1"/>
              <a:t>abc</a:t>
            </a:r>
            <a:r>
              <a:rPr lang="en-US" dirty="0"/>
              <a:t>”)), (25,(25, “def”)), (24, (24, “</a:t>
            </a:r>
            <a:r>
              <a:rPr lang="en-US" dirty="0" err="1"/>
              <a:t>ghi</a:t>
            </a:r>
            <a:r>
              <a:rPr lang="en-US" dirty="0"/>
              <a:t>”))</a:t>
            </a:r>
          </a:p>
          <a:p>
            <a:pPr lvl="1"/>
            <a:r>
              <a:rPr lang="en-US" dirty="0"/>
              <a:t>The aggregate result of these records would be a table with 2 rows: (24, “</a:t>
            </a:r>
            <a:r>
              <a:rPr lang="en-US" dirty="0" err="1"/>
              <a:t>ghi</a:t>
            </a:r>
            <a:r>
              <a:rPr lang="en-US" dirty="0"/>
              <a:t>”), (25, “def”)</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Operations are implemented by record writes to a Kafka topic</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Deletes</a:t>
            </a:r>
          </a:p>
          <a:p>
            <a:r>
              <a:rPr lang="en-US" sz="900" kern="1200" dirty="0">
                <a:solidFill>
                  <a:schemeClr val="tx1"/>
                </a:solidFill>
                <a:effectLst/>
                <a:latin typeface="+mn-lt"/>
                <a:ea typeface="+mn-ea"/>
                <a:cs typeface="+mn-cs"/>
              </a:rPr>
              <a:t>•Kafka represents a delete as a record with a key and null for the value.</a:t>
            </a:r>
          </a:p>
          <a:p>
            <a:r>
              <a:rPr lang="en-US" sz="900" kern="1200" dirty="0">
                <a:solidFill>
                  <a:schemeClr val="tx1"/>
                </a:solidFill>
                <a:effectLst/>
                <a:latin typeface="+mn-lt"/>
                <a:ea typeface="+mn-ea"/>
                <a:cs typeface="+mn-cs"/>
              </a:rPr>
              <a:t>•To represent a delete of the row with i1 value 1, send the (key, value) pair (1, null)</a:t>
            </a:r>
          </a:p>
          <a:p>
            <a:r>
              <a:rPr lang="en-US" sz="900" kern="1200" dirty="0">
                <a:solidFill>
                  <a:schemeClr val="tx1"/>
                </a:solidFill>
                <a:effectLst/>
                <a:latin typeface="+mn-lt"/>
                <a:ea typeface="+mn-ea"/>
                <a:cs typeface="+mn-cs"/>
              </a:rPr>
              <a:t>•New users often confused when they view values and simply see null. </a:t>
            </a:r>
          </a:p>
          <a:p>
            <a:r>
              <a:rPr lang="en-US" sz="900" kern="1200" dirty="0">
                <a:solidFill>
                  <a:schemeClr val="tx1"/>
                </a:solidFill>
                <a:effectLst/>
                <a:latin typeface="+mn-lt"/>
                <a:ea typeface="+mn-ea"/>
                <a:cs typeface="+mn-cs"/>
              </a:rPr>
              <a:t>•Displaying the key portion of the record is useful. (</a:t>
            </a:r>
            <a:r>
              <a:rPr lang="en-US" sz="900" kern="1200" dirty="0" err="1">
                <a:solidFill>
                  <a:schemeClr val="tx1"/>
                </a:solidFill>
                <a:effectLst/>
                <a:latin typeface="+mn-lt"/>
                <a:ea typeface="+mn-ea"/>
                <a:cs typeface="+mn-cs"/>
              </a:rPr>
              <a:t>print.key</a:t>
            </a:r>
            <a:r>
              <a:rPr lang="en-US" sz="900" kern="1200" dirty="0">
                <a:solidFill>
                  <a:schemeClr val="tx1"/>
                </a:solidFill>
                <a:effectLst/>
                <a:latin typeface="+mn-lt"/>
                <a:ea typeface="+mn-ea"/>
                <a:cs typeface="+mn-cs"/>
              </a:rPr>
              <a:t>=true)</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Updates</a:t>
            </a:r>
          </a:p>
          <a:p>
            <a:r>
              <a:rPr lang="en-US" sz="900" kern="1200" dirty="0">
                <a:solidFill>
                  <a:schemeClr val="tx1"/>
                </a:solidFill>
                <a:effectLst/>
                <a:latin typeface="+mn-lt"/>
                <a:ea typeface="+mn-ea"/>
                <a:cs typeface="+mn-cs"/>
              </a:rPr>
              <a:t>•If the value being updated is not part of the key, an update is simply an insert.</a:t>
            </a:r>
          </a:p>
          <a:p>
            <a:r>
              <a:rPr lang="en-US" sz="900" kern="1200" dirty="0">
                <a:solidFill>
                  <a:schemeClr val="tx1"/>
                </a:solidFill>
                <a:effectLst/>
                <a:latin typeface="+mn-lt"/>
                <a:ea typeface="+mn-ea"/>
                <a:cs typeface="+mn-cs"/>
              </a:rPr>
              <a:t>•To represent a row update of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 send the (key, value) pair (1,(1,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a:t>
            </a:r>
          </a:p>
          <a:p>
            <a:r>
              <a:rPr lang="en-US" sz="900" kern="1200" dirty="0">
                <a:solidFill>
                  <a:schemeClr val="tx1"/>
                </a:solidFill>
                <a:effectLst/>
                <a:latin typeface="+mn-lt"/>
                <a:ea typeface="+mn-ea"/>
                <a:cs typeface="+mn-cs"/>
              </a:rPr>
              <a:t>•If the value being updated is a key, it is represented by a delete record and an insert record.</a:t>
            </a:r>
          </a:p>
          <a:p>
            <a:r>
              <a:rPr lang="en-US" sz="900" kern="1200" dirty="0">
                <a:solidFill>
                  <a:schemeClr val="tx1"/>
                </a:solidFill>
                <a:effectLst/>
                <a:latin typeface="+mn-lt"/>
                <a:ea typeface="+mn-ea"/>
                <a:cs typeface="+mn-cs"/>
              </a:rPr>
              <a:t>•To represent the update of row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(5,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send two (key, value) pair records (1, null) , (5, (5,“abc”))</a:t>
            </a:r>
          </a:p>
          <a:p>
            <a:endParaRPr lang="en-US"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41</a:t>
            </a:fld>
            <a:endParaRPr lang="en-US"/>
          </a:p>
        </p:txBody>
      </p:sp>
    </p:spTree>
    <p:extLst>
      <p:ext uri="{BB962C8B-B14F-4D97-AF65-F5344CB8AC3E}">
        <p14:creationId xmlns:p14="http://schemas.microsoft.com/office/powerpoint/2010/main" val="10173323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42</a:t>
            </a:fld>
            <a:endParaRPr lang="en-US"/>
          </a:p>
        </p:txBody>
      </p:sp>
    </p:spTree>
    <p:extLst>
      <p:ext uri="{BB962C8B-B14F-4D97-AF65-F5344CB8AC3E}">
        <p14:creationId xmlns:p14="http://schemas.microsoft.com/office/powerpoint/2010/main" val="2807393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43</a:t>
            </a:fld>
            <a:endParaRPr lang="en-US"/>
          </a:p>
        </p:txBody>
      </p:sp>
    </p:spTree>
    <p:extLst>
      <p:ext uri="{BB962C8B-B14F-4D97-AF65-F5344CB8AC3E}">
        <p14:creationId xmlns:p14="http://schemas.microsoft.com/office/powerpoint/2010/main" val="1665340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44</a:t>
            </a:fld>
            <a:endParaRPr lang="en-US"/>
          </a:p>
        </p:txBody>
      </p:sp>
    </p:spTree>
    <p:extLst>
      <p:ext uri="{BB962C8B-B14F-4D97-AF65-F5344CB8AC3E}">
        <p14:creationId xmlns:p14="http://schemas.microsoft.com/office/powerpoint/2010/main" val="4018069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4</a:t>
            </a:fld>
            <a:endParaRPr lang="en-US" altLang="en-US" dirty="0"/>
          </a:p>
        </p:txBody>
      </p:sp>
    </p:spTree>
    <p:extLst>
      <p:ext uri="{BB962C8B-B14F-4D97-AF65-F5344CB8AC3E}">
        <p14:creationId xmlns:p14="http://schemas.microsoft.com/office/powerpoint/2010/main" val="1539138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7200" dirty="0">
                <a:latin typeface="Arial" panose="020B0604020202020204" pitchFamily="34" charset="0"/>
                <a:cs typeface="Arial" panose="020B0604020202020204" pitchFamily="34" charset="0"/>
              </a:rPr>
              <a:t>Core Domain</a:t>
            </a:r>
          </a:p>
          <a:p>
            <a:pPr lvl="1"/>
            <a:r>
              <a:rPr lang="en-AU" sz="5000" dirty="0">
                <a:latin typeface="Arial" panose="020B0604020202020204" pitchFamily="34" charset="0"/>
                <a:cs typeface="Arial" panose="020B0604020202020204" pitchFamily="34" charset="0"/>
              </a:rPr>
              <a:t>Core business, this is where your organization is earning its money</a:t>
            </a:r>
          </a:p>
          <a:p>
            <a:pPr lvl="1"/>
            <a:r>
              <a:rPr lang="en-AU" sz="5000" dirty="0">
                <a:latin typeface="Arial" panose="020B0604020202020204" pitchFamily="34" charset="0"/>
                <a:cs typeface="Arial" panose="020B0604020202020204" pitchFamily="34" charset="0"/>
              </a:rPr>
              <a:t>High degree of differentiation to competitors</a:t>
            </a:r>
          </a:p>
          <a:p>
            <a:pPr lvl="1"/>
            <a:r>
              <a:rPr lang="en-AU" sz="5000" dirty="0">
                <a:latin typeface="Arial" panose="020B0604020202020204" pitchFamily="34" charset="0"/>
                <a:cs typeface="Arial" panose="020B0604020202020204" pitchFamily="34" charset="0"/>
              </a:rPr>
              <a:t>Development: Inhouse with your best teams</a:t>
            </a:r>
          </a:p>
          <a:p>
            <a:r>
              <a:rPr lang="en-AU" sz="7200" dirty="0">
                <a:latin typeface="Arial" panose="020B0604020202020204" pitchFamily="34" charset="0"/>
                <a:cs typeface="Arial" panose="020B0604020202020204" pitchFamily="34" charset="0"/>
              </a:rPr>
              <a:t>Supporting Subdomain:</a:t>
            </a:r>
          </a:p>
          <a:p>
            <a:pPr lvl="1"/>
            <a:r>
              <a:rPr lang="en-AU" sz="5000" dirty="0">
                <a:latin typeface="Arial" panose="020B0604020202020204" pitchFamily="34" charset="0"/>
                <a:cs typeface="Arial" panose="020B0604020202020204" pitchFamily="34" charset="0"/>
              </a:rPr>
              <a:t>Supporting functionality, that is not available as COTS-Software</a:t>
            </a:r>
          </a:p>
          <a:p>
            <a:pPr lvl="1"/>
            <a:r>
              <a:rPr lang="en-AU" sz="5000" dirty="0">
                <a:latin typeface="Arial" panose="020B0604020202020204" pitchFamily="34" charset="0"/>
                <a:cs typeface="Arial" panose="020B0604020202020204" pitchFamily="34" charset="0"/>
              </a:rPr>
              <a:t>Can be implemented with external support but inhouse teams should be in the lead</a:t>
            </a:r>
          </a:p>
          <a:p>
            <a:r>
              <a:rPr lang="en-AU" sz="7200" dirty="0">
                <a:latin typeface="Arial" panose="020B0604020202020204" pitchFamily="34" charset="0"/>
                <a:cs typeface="Arial" panose="020B0604020202020204" pitchFamily="34" charset="0"/>
              </a:rPr>
              <a:t>Generic Subdomain:</a:t>
            </a:r>
          </a:p>
          <a:p>
            <a:pPr lvl="1"/>
            <a:r>
              <a:rPr lang="en-AU" sz="5000" dirty="0">
                <a:latin typeface="Arial" panose="020B0604020202020204" pitchFamily="34" charset="0"/>
                <a:cs typeface="Arial" panose="020B0604020202020204" pitchFamily="34" charset="0"/>
              </a:rPr>
              <a:t>Suitable for Outsourcing, COTS</a:t>
            </a:r>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48</a:t>
            </a:fld>
            <a:endParaRPr lang="en-US"/>
          </a:p>
        </p:txBody>
      </p:sp>
    </p:spTree>
    <p:extLst>
      <p:ext uri="{BB962C8B-B14F-4D97-AF65-F5344CB8AC3E}">
        <p14:creationId xmlns:p14="http://schemas.microsoft.com/office/powerpoint/2010/main" val="34947352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7200" dirty="0">
                <a:latin typeface="Arial" panose="020B0604020202020204" pitchFamily="34" charset="0"/>
                <a:cs typeface="Arial" panose="020B0604020202020204" pitchFamily="34" charset="0"/>
              </a:rPr>
              <a:t>Core Domain</a:t>
            </a:r>
          </a:p>
          <a:p>
            <a:pPr lvl="1"/>
            <a:r>
              <a:rPr lang="en-AU" sz="5000" dirty="0">
                <a:latin typeface="Arial" panose="020B0604020202020204" pitchFamily="34" charset="0"/>
                <a:cs typeface="Arial" panose="020B0604020202020204" pitchFamily="34" charset="0"/>
              </a:rPr>
              <a:t>Core business, this is where your organization is earning its money</a:t>
            </a:r>
          </a:p>
          <a:p>
            <a:pPr lvl="1"/>
            <a:r>
              <a:rPr lang="en-AU" sz="5000" dirty="0">
                <a:latin typeface="Arial" panose="020B0604020202020204" pitchFamily="34" charset="0"/>
                <a:cs typeface="Arial" panose="020B0604020202020204" pitchFamily="34" charset="0"/>
              </a:rPr>
              <a:t>High degree of differentiation to competitors</a:t>
            </a:r>
          </a:p>
          <a:p>
            <a:pPr lvl="1"/>
            <a:r>
              <a:rPr lang="en-AU" sz="5000" dirty="0">
                <a:latin typeface="Arial" panose="020B0604020202020204" pitchFamily="34" charset="0"/>
                <a:cs typeface="Arial" panose="020B0604020202020204" pitchFamily="34" charset="0"/>
              </a:rPr>
              <a:t>Development: Inhouse with your best teams</a:t>
            </a:r>
          </a:p>
          <a:p>
            <a:r>
              <a:rPr lang="en-AU" sz="7200" dirty="0">
                <a:latin typeface="Arial" panose="020B0604020202020204" pitchFamily="34" charset="0"/>
                <a:cs typeface="Arial" panose="020B0604020202020204" pitchFamily="34" charset="0"/>
              </a:rPr>
              <a:t>Supporting Subdomain:</a:t>
            </a:r>
          </a:p>
          <a:p>
            <a:pPr lvl="1"/>
            <a:r>
              <a:rPr lang="en-AU" sz="5000" dirty="0">
                <a:latin typeface="Arial" panose="020B0604020202020204" pitchFamily="34" charset="0"/>
                <a:cs typeface="Arial" panose="020B0604020202020204" pitchFamily="34" charset="0"/>
              </a:rPr>
              <a:t>Supporting functionality, that is not available as COTS-Software</a:t>
            </a:r>
          </a:p>
          <a:p>
            <a:pPr lvl="1"/>
            <a:r>
              <a:rPr lang="en-AU" sz="5000" dirty="0">
                <a:latin typeface="Arial" panose="020B0604020202020204" pitchFamily="34" charset="0"/>
                <a:cs typeface="Arial" panose="020B0604020202020204" pitchFamily="34" charset="0"/>
              </a:rPr>
              <a:t>Can be implemented with external support but inhouse teams should be in the lead</a:t>
            </a:r>
          </a:p>
          <a:p>
            <a:r>
              <a:rPr lang="en-AU" sz="7200" dirty="0">
                <a:latin typeface="Arial" panose="020B0604020202020204" pitchFamily="34" charset="0"/>
                <a:cs typeface="Arial" panose="020B0604020202020204" pitchFamily="34" charset="0"/>
              </a:rPr>
              <a:t>Generic Subdomain:</a:t>
            </a:r>
          </a:p>
          <a:p>
            <a:pPr lvl="1"/>
            <a:r>
              <a:rPr lang="en-AU" sz="5000" dirty="0">
                <a:latin typeface="Arial" panose="020B0604020202020204" pitchFamily="34" charset="0"/>
                <a:cs typeface="Arial" panose="020B0604020202020204" pitchFamily="34" charset="0"/>
              </a:rPr>
              <a:t>Suitable for Outsourcing, COTS</a:t>
            </a:r>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49</a:t>
            </a:fld>
            <a:endParaRPr lang="en-US"/>
          </a:p>
        </p:txBody>
      </p:sp>
    </p:spTree>
    <p:extLst>
      <p:ext uri="{BB962C8B-B14F-4D97-AF65-F5344CB8AC3E}">
        <p14:creationId xmlns:p14="http://schemas.microsoft.com/office/powerpoint/2010/main" val="31574976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9B00C-73AA-4145-8D89-18934B00791C}" type="slidenum">
              <a:rPr lang="en-US" smtClean="0"/>
              <a:t>77</a:t>
            </a:fld>
            <a:endParaRPr lang="en-US"/>
          </a:p>
        </p:txBody>
      </p:sp>
    </p:spTree>
    <p:extLst>
      <p:ext uri="{BB962C8B-B14F-4D97-AF65-F5344CB8AC3E}">
        <p14:creationId xmlns:p14="http://schemas.microsoft.com/office/powerpoint/2010/main" val="26002168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fld id="{3E588AFF-6FEE-DA49-9FEF-8507A408CA7C}" type="slidenum">
              <a:rPr lang="en-US" smtClean="0"/>
              <a:t>82</a:t>
            </a:fld>
            <a:endParaRPr lang="en-US"/>
          </a:p>
        </p:txBody>
      </p:sp>
    </p:spTree>
    <p:extLst>
      <p:ext uri="{BB962C8B-B14F-4D97-AF65-F5344CB8AC3E}">
        <p14:creationId xmlns:p14="http://schemas.microsoft.com/office/powerpoint/2010/main" val="2325188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5</a:t>
            </a:fld>
            <a:endParaRPr lang="en-US" altLang="en-US" dirty="0"/>
          </a:p>
        </p:txBody>
      </p:sp>
    </p:spTree>
    <p:extLst>
      <p:ext uri="{BB962C8B-B14F-4D97-AF65-F5344CB8AC3E}">
        <p14:creationId xmlns:p14="http://schemas.microsoft.com/office/powerpoint/2010/main" val="3033057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6</a:t>
            </a:fld>
            <a:endParaRPr lang="en-US" altLang="en-US" dirty="0"/>
          </a:p>
        </p:txBody>
      </p:sp>
    </p:spTree>
    <p:extLst>
      <p:ext uri="{BB962C8B-B14F-4D97-AF65-F5344CB8AC3E}">
        <p14:creationId xmlns:p14="http://schemas.microsoft.com/office/powerpoint/2010/main" val="2653211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11</a:t>
            </a:fld>
            <a:endParaRPr lang="en-US" altLang="en-US" dirty="0"/>
          </a:p>
        </p:txBody>
      </p:sp>
    </p:spTree>
    <p:extLst>
      <p:ext uri="{BB962C8B-B14F-4D97-AF65-F5344CB8AC3E}">
        <p14:creationId xmlns:p14="http://schemas.microsoft.com/office/powerpoint/2010/main" val="1455304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12</a:t>
            </a:fld>
            <a:endParaRPr lang="en-US" altLang="en-US" dirty="0"/>
          </a:p>
        </p:txBody>
      </p:sp>
    </p:spTree>
    <p:extLst>
      <p:ext uri="{BB962C8B-B14F-4D97-AF65-F5344CB8AC3E}">
        <p14:creationId xmlns:p14="http://schemas.microsoft.com/office/powerpoint/2010/main" val="3278997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035668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671924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86370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703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51"/>
            <a:ext cx="10363200" cy="1500187"/>
          </a:xfrm>
        </p:spPr>
        <p:txBody>
          <a:bodyPr anchor="b"/>
          <a:lstStyle>
            <a:lvl1pPr marL="0" indent="0">
              <a:buNone/>
              <a:defRPr sz="2000"/>
            </a:lvl1pPr>
            <a:lvl2pPr marL="455723" indent="0">
              <a:buNone/>
              <a:defRPr sz="1900"/>
            </a:lvl2pPr>
            <a:lvl3pPr marL="911463" indent="0">
              <a:buNone/>
              <a:defRPr sz="1600"/>
            </a:lvl3pPr>
            <a:lvl4pPr marL="1367200" indent="0">
              <a:buNone/>
              <a:defRPr sz="1500"/>
            </a:lvl4pPr>
            <a:lvl5pPr marL="1822930" indent="0">
              <a:buNone/>
              <a:defRPr sz="1500"/>
            </a:lvl5pPr>
            <a:lvl6pPr marL="2278666" indent="0">
              <a:buNone/>
              <a:defRPr sz="1500"/>
            </a:lvl6pPr>
            <a:lvl7pPr marL="2734397" indent="0">
              <a:buNone/>
              <a:defRPr sz="1500"/>
            </a:lvl7pPr>
            <a:lvl8pPr marL="3190119" indent="0">
              <a:buNone/>
              <a:defRPr sz="1500"/>
            </a:lvl8pPr>
            <a:lvl9pPr marL="3645857" indent="0">
              <a:buNone/>
              <a:defRPr sz="1500"/>
            </a:lvl9pPr>
          </a:lstStyle>
          <a:p>
            <a:pPr lvl="0"/>
            <a:r>
              <a:rPr lang="en-US"/>
              <a:t>Click to edit Master text styles</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90C1F791-ECB3-43BA-A459-16BED91E0200}"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575183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3381024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dirty="0">
              <a:solidFill>
                <a:srgbClr val="FFFFFF"/>
              </a:solidFill>
            </a:endParaRP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
        <p:nvSpPr>
          <p:cNvPr id="2" name="Title 1"/>
          <p:cNvSpPr>
            <a:spLocks noGrp="1"/>
          </p:cNvSpPr>
          <p:nvPr>
            <p:ph type="ctrTitle"/>
          </p:nvPr>
        </p:nvSpPr>
        <p:spPr>
          <a:xfrm>
            <a:off x="338670" y="2868320"/>
            <a:ext cx="7913511" cy="1235229"/>
          </a:xfrm>
        </p:spPr>
        <p:txBody>
          <a:bodyPr anchor="b" anchorCtr="0">
            <a:noAutofit/>
          </a:bodyPr>
          <a:lstStyle>
            <a:lvl1pPr algn="l">
              <a:lnSpc>
                <a:spcPct val="85000"/>
              </a:lnSpc>
              <a:defRPr sz="4533">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338668" y="4126481"/>
            <a:ext cx="7924800" cy="864179"/>
          </a:xfrm>
        </p:spPr>
        <p:txBody>
          <a:bodyPr tIns="0"/>
          <a:lstStyle>
            <a:lvl1pPr marL="0" indent="0" algn="l">
              <a:buNone/>
              <a:defRPr>
                <a:solidFill>
                  <a:schemeClr val="accent6"/>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pic>
        <p:nvPicPr>
          <p:cNvPr id="8" name="Picture 7" descr="title slide-graphic imag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6204" y="0"/>
            <a:ext cx="3997085" cy="6858000"/>
          </a:xfrm>
          <a:prstGeom prst="rect">
            <a:avLst/>
          </a:prstGeom>
        </p:spPr>
      </p:pic>
      <p:pic>
        <p:nvPicPr>
          <p:cNvPr id="9" name="Picture 8" descr="ibm logo-white-rotate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57574" y="206902"/>
            <a:ext cx="327812" cy="834737"/>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48519" y="3870391"/>
            <a:ext cx="3074791" cy="759379"/>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solidFill>
                  <a:srgbClr val="325C80"/>
                </a:solidFill>
              </a:defRPr>
            </a:lvl1pPr>
          </a:lstStyle>
          <a:p>
            <a:r>
              <a:rPr lang="en-US" dirty="0"/>
              <a:t>Click to edit Master title style</a:t>
            </a:r>
          </a:p>
        </p:txBody>
      </p:sp>
      <p:sp>
        <p:nvSpPr>
          <p:cNvPr id="3" name="Content Placeholder 2"/>
          <p:cNvSpPr>
            <a:spLocks noGrp="1"/>
          </p:cNvSpPr>
          <p:nvPr>
            <p:ph idx="1"/>
          </p:nvPr>
        </p:nvSpPr>
        <p:spPr>
          <a:xfrm>
            <a:off x="458518" y="1040290"/>
            <a:ext cx="11191615" cy="5142021"/>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dirty="0">
              <a:solidFill>
                <a:srgbClr val="FFFFFF"/>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5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0">
                <a:solidFill>
                  <a:schemeClr val="accent5"/>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2" y="1535113"/>
            <a:ext cx="5389033" cy="639763"/>
          </a:xfrm>
        </p:spPr>
        <p:txBody>
          <a:bodyPr anchor="b">
            <a:normAutofit/>
          </a:bodyPr>
          <a:lstStyle>
            <a:lvl1pPr marL="0" indent="0">
              <a:buNone/>
              <a:defRPr sz="2667" b="0">
                <a:solidFill>
                  <a:srgbClr val="5596E6"/>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55599" y="1828802"/>
            <a:ext cx="11533632" cy="4499572"/>
          </a:xfrm>
        </p:spPr>
        <p:txBody>
          <a:bodyPr/>
          <a:lstStyle>
            <a:lvl1pPr>
              <a:spcBef>
                <a:spcPts val="1333"/>
              </a:spcBef>
              <a:defRPr/>
            </a:lvl1pPr>
            <a:lvl2pPr>
              <a:spcBef>
                <a:spcPts val="0"/>
              </a:spcBef>
              <a:defRPr/>
            </a:lvl2pPr>
          </a:lstStyle>
          <a:p>
            <a:pPr lvl="0"/>
            <a:r>
              <a:rPr lang="en-US"/>
              <a:t>Click to edit Master text styles</a:t>
            </a:r>
          </a:p>
          <a:p>
            <a:pPr lvl="1"/>
            <a:r>
              <a:rPr lang="en-US"/>
              <a:t>Second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5A31DC-1F10-454B-B0EB-A6701B91F8B2}"/>
              </a:ext>
            </a:extLst>
          </p:cNvPr>
          <p:cNvSpPr>
            <a:spLocks noGrp="1"/>
          </p:cNvSpPr>
          <p:nvPr>
            <p:ph type="dt" sz="half" idx="10"/>
          </p:nvPr>
        </p:nvSpPr>
        <p:spPr/>
        <p:txBody>
          <a:bodyPr/>
          <a:lstStyle/>
          <a:p>
            <a:fld id="{5FC39CF2-C652-4D61-A0C7-12EEBAD43262}" type="datetime1">
              <a:rPr lang="en-US" smtClean="0"/>
              <a:t>10/7/19</a:t>
            </a:fld>
            <a:endParaRPr lang="en-US"/>
          </a:p>
        </p:txBody>
      </p:sp>
      <p:sp>
        <p:nvSpPr>
          <p:cNvPr id="3" name="Footer Placeholder 2">
            <a:extLst>
              <a:ext uri="{FF2B5EF4-FFF2-40B4-BE49-F238E27FC236}">
                <a16:creationId xmlns:a16="http://schemas.microsoft.com/office/drawing/2014/main" id="{403D1E21-44BE-406E-B9A7-1E48FB63AD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5C5B01-907B-445E-96DB-C16BB9E5D852}"/>
              </a:ext>
            </a:extLst>
          </p:cNvPr>
          <p:cNvSpPr>
            <a:spLocks noGrp="1"/>
          </p:cNvSpPr>
          <p:nvPr>
            <p:ph type="sldNum" sz="quarter" idx="12"/>
          </p:nvPr>
        </p:nvSpPr>
        <p:spPr/>
        <p:txBody>
          <a:bodyPr/>
          <a:lstStyle/>
          <a:p>
            <a:fld id="{C565C23E-6D76-459C-BC14-A9049E4EE889}" type="slidenum">
              <a:rPr lang="en-US" smtClean="0"/>
              <a:t>‹#›</a:t>
            </a:fld>
            <a:endParaRPr lang="en-US"/>
          </a:p>
        </p:txBody>
      </p:sp>
    </p:spTree>
    <p:extLst>
      <p:ext uri="{BB962C8B-B14F-4D97-AF65-F5344CB8AC3E}">
        <p14:creationId xmlns:p14="http://schemas.microsoft.com/office/powerpoint/2010/main" val="1895619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071246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1"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6E14E4F0-9C75-4532-A9E2-FC7534F7F593}"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142263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7" y="274639"/>
            <a:ext cx="109728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8" y="1535117"/>
            <a:ext cx="5386917"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8" y="2174875"/>
            <a:ext cx="5386917"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456" y="1535117"/>
            <a:ext cx="5389033"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456" y="2174875"/>
            <a:ext cx="5389033"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1F4179A8-4D4E-49FB-B644-5CD4825AC22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44403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E29CC0C0-E046-4664-B80A-AA818B18C83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04265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2EA511B6-828F-475A-8F82-6101E4A3C276}"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21543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1" y="273055"/>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49" y="27310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11" y="1435104"/>
            <a:ext cx="4011084" cy="46910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2FAA4C17-5FEF-496C-96A5-2C0E8947C3FF}"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97900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20" y="4800685"/>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20" y="612775"/>
            <a:ext cx="7315200" cy="4114800"/>
          </a:xfrm>
        </p:spPr>
        <p:txBody>
          <a:bodyPr/>
          <a:lstStyle>
            <a:lvl1pPr marL="0" indent="0">
              <a:buNone/>
              <a:defRPr sz="3200"/>
            </a:lvl1pPr>
            <a:lvl2pPr marL="455723" indent="0">
              <a:buNone/>
              <a:defRPr sz="2800"/>
            </a:lvl2pPr>
            <a:lvl3pPr marL="911463" indent="0">
              <a:buNone/>
              <a:defRPr sz="2400"/>
            </a:lvl3pPr>
            <a:lvl4pPr marL="1367200" indent="0">
              <a:buNone/>
              <a:defRPr sz="2000"/>
            </a:lvl4pPr>
            <a:lvl5pPr marL="1822930" indent="0">
              <a:buNone/>
              <a:defRPr sz="2000"/>
            </a:lvl5pPr>
            <a:lvl6pPr marL="2278666" indent="0">
              <a:buNone/>
              <a:defRPr sz="2000"/>
            </a:lvl6pPr>
            <a:lvl7pPr marL="2734397" indent="0">
              <a:buNone/>
              <a:defRPr sz="2000"/>
            </a:lvl7pPr>
            <a:lvl8pPr marL="3190119" indent="0">
              <a:buNone/>
              <a:defRPr sz="2000"/>
            </a:lvl8pPr>
            <a:lvl9pPr marL="3645857" indent="0">
              <a:buNone/>
              <a:defRPr sz="2000"/>
            </a:lvl9pPr>
          </a:lstStyle>
          <a:p>
            <a:pPr lvl="0"/>
            <a:endParaRPr lang="en-US" noProof="0" dirty="0"/>
          </a:p>
        </p:txBody>
      </p:sp>
      <p:sp>
        <p:nvSpPr>
          <p:cNvPr id="4" name="Text Placeholder 3"/>
          <p:cNvSpPr>
            <a:spLocks noGrp="1"/>
          </p:cNvSpPr>
          <p:nvPr>
            <p:ph type="body" sz="half" idx="2"/>
          </p:nvPr>
        </p:nvSpPr>
        <p:spPr>
          <a:xfrm>
            <a:off x="2389720" y="5367438"/>
            <a:ext cx="7315200" cy="8048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7ED0A513-BE44-4AAD-9DDD-EFDFFD03D7C9}"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3091903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Clr>
                <a:srgbClr val="003F69"/>
              </a:buClr>
              <a:defRPr/>
            </a:lvl1pPr>
            <a:lvl2pPr>
              <a:buClr>
                <a:srgbClr val="993366"/>
              </a:buClr>
              <a:defRPr/>
            </a:lvl2pPr>
            <a:lvl3pPr>
              <a:buClr>
                <a:srgbClr val="003F69"/>
              </a:buClr>
              <a:defRPr/>
            </a:lvl3pPr>
            <a:lvl4pPr>
              <a:buClr>
                <a:srgbClr val="993366"/>
              </a:buClr>
              <a:defRPr/>
            </a:lvl4pPr>
            <a:lvl5pPr>
              <a:buClr>
                <a:srgbClr val="003F69"/>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2556410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image" Target="../media/image1.png"/><Relationship Id="rId4" Type="http://schemas.openxmlformats.org/officeDocument/2006/relationships/slideLayout" Target="../slideLayouts/slideLayout14.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8"/>
          <p:cNvSpPr>
            <a:spLocks noGrp="1" noChangeArrowheads="1"/>
          </p:cNvSpPr>
          <p:nvPr>
            <p:ph type="title"/>
          </p:nvPr>
        </p:nvSpPr>
        <p:spPr bwMode="auto">
          <a:xfrm>
            <a:off x="609644" y="381003"/>
            <a:ext cx="10993967" cy="342900"/>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lvl="0"/>
            <a:r>
              <a:rPr lang="en-US" altLang="en-US" dirty="0"/>
              <a:t>Click to edit Master title style</a:t>
            </a:r>
          </a:p>
        </p:txBody>
      </p:sp>
      <p:sp>
        <p:nvSpPr>
          <p:cNvPr id="1031" name="Rectangle 19"/>
          <p:cNvSpPr>
            <a:spLocks noGrp="1" noChangeArrowheads="1"/>
          </p:cNvSpPr>
          <p:nvPr>
            <p:ph type="body" idx="1"/>
          </p:nvPr>
        </p:nvSpPr>
        <p:spPr bwMode="auto">
          <a:xfrm>
            <a:off x="304801" y="1447800"/>
            <a:ext cx="11582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529" tIns="60766" rIns="121529" bIns="60766"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2" name="Line 20"/>
          <p:cNvSpPr>
            <a:spLocks noChangeShapeType="1"/>
          </p:cNvSpPr>
          <p:nvPr/>
        </p:nvSpPr>
        <p:spPr bwMode="black">
          <a:xfrm>
            <a:off x="1320800" y="6470651"/>
            <a:ext cx="0" cy="1920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lIns="91146" tIns="45586" rIns="91146" bIns="45586" anchor="ctr"/>
          <a:lstStyle/>
          <a:p>
            <a:pPr defTabSz="911463" eaLnBrk="1" hangingPunct="1"/>
            <a:endParaRPr lang="en-US" dirty="0">
              <a:solidFill>
                <a:srgbClr val="000000"/>
              </a:solidFill>
              <a:latin typeface="Calibri" pitchFamily="34" charset="0"/>
              <a:ea typeface="MS PGothic" pitchFamily="34" charset="-128"/>
              <a:cs typeface="Arial"/>
              <a:sym typeface="Helvetica" charset="0"/>
            </a:endParaRPr>
          </a:p>
        </p:txBody>
      </p:sp>
      <p:grpSp>
        <p:nvGrpSpPr>
          <p:cNvPr id="5" name="Group 4"/>
          <p:cNvGrpSpPr/>
          <p:nvPr userDrawn="1"/>
        </p:nvGrpSpPr>
        <p:grpSpPr>
          <a:xfrm>
            <a:off x="128936" y="6273479"/>
            <a:ext cx="469134" cy="455271"/>
            <a:chOff x="8131778" y="2255091"/>
            <a:chExt cx="938267" cy="764921"/>
          </a:xfrm>
        </p:grpSpPr>
        <p:sp>
          <p:nvSpPr>
            <p:cNvPr id="6" name="Oval 5"/>
            <p:cNvSpPr/>
            <p:nvPr/>
          </p:nvSpPr>
          <p:spPr>
            <a:xfrm rot="21106030">
              <a:off x="8155645" y="2742219"/>
              <a:ext cx="914400" cy="277793"/>
            </a:xfrm>
            <a:prstGeom prst="ellipse">
              <a:avLst/>
            </a:prstGeom>
            <a:gradFill>
              <a:gsLst>
                <a:gs pos="9000">
                  <a:schemeClr val="accent1">
                    <a:lumMod val="5000"/>
                    <a:lumOff val="95000"/>
                  </a:schemeClr>
                </a:gs>
                <a:gs pos="81000">
                  <a:schemeClr val="accent1">
                    <a:lumMod val="45000"/>
                    <a:lumOff val="55000"/>
                  </a:schemeClr>
                </a:gs>
                <a:gs pos="46000">
                  <a:srgbClr val="9D381C">
                    <a:alpha val="54118"/>
                  </a:srgbClr>
                </a:gs>
                <a:gs pos="100000">
                  <a:srgbClr val="C00000"/>
                </a:gs>
              </a:gsLst>
              <a:lin ang="5400000" scaled="1"/>
            </a:gradFill>
            <a:ln w="12700">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rot="21239091">
              <a:off x="8131778" y="2255091"/>
              <a:ext cx="892682" cy="543823"/>
            </a:xfrm>
            <a:prstGeom prst="roundRect">
              <a:avLst/>
            </a:prstGeom>
            <a:gradFill>
              <a:gsLst>
                <a:gs pos="0">
                  <a:schemeClr val="accent1">
                    <a:lumMod val="5000"/>
                    <a:lumOff val="95000"/>
                  </a:schemeClr>
                </a:gs>
                <a:gs pos="81000">
                  <a:schemeClr val="accent1">
                    <a:lumMod val="45000"/>
                    <a:lumOff val="55000"/>
                  </a:schemeClr>
                </a:gs>
                <a:gs pos="91000">
                  <a:schemeClr val="accent1">
                    <a:lumMod val="45000"/>
                    <a:lumOff val="55000"/>
                  </a:schemeClr>
                </a:gs>
                <a:gs pos="100000">
                  <a:schemeClr val="accent1">
                    <a:lumMod val="30000"/>
                    <a:lumOff val="70000"/>
                  </a:schemeClr>
                </a:gs>
              </a:gsLst>
              <a:lin ang="5400000" scaled="1"/>
            </a:gradFill>
            <a:ln w="53975">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38629398"/>
      </p:ext>
    </p:extLst>
  </p:cSld>
  <p:clrMap bg1="lt1" tx1="dk1" bg2="lt2" tx2="dk2" accent1="accent1" accent2="accent2" accent3="accent3" accent4="accent4" accent5="accent5" accent6="accent6" hlink="hlink" folHlink="folHlink"/>
  <p:sldLayoutIdLst>
    <p:sldLayoutId id="2147483996" r:id="rId1"/>
    <p:sldLayoutId id="2147483995" r:id="rId2"/>
    <p:sldLayoutId id="2147483997" r:id="rId3"/>
    <p:sldLayoutId id="2147483998" r:id="rId4"/>
    <p:sldLayoutId id="2147483999" r:id="rId5"/>
    <p:sldLayoutId id="2147484000" r:id="rId6"/>
    <p:sldLayoutId id="2147484001" r:id="rId7"/>
    <p:sldLayoutId id="2147484002" r:id="rId8"/>
    <p:sldLayoutId id="2147484007" r:id="rId9"/>
    <p:sldLayoutId id="2147484008" r:id="rId10"/>
  </p:sldLayoutIdLst>
  <p:hf hdr="0" ftr="0" dt="0"/>
  <p:txStyles>
    <p:titleStyle>
      <a:lvl1pPr algn="ctr" rtl="0" eaLnBrk="0" fontAlgn="base" hangingPunct="0">
        <a:spcBef>
          <a:spcPct val="0"/>
        </a:spcBef>
        <a:spcAft>
          <a:spcPct val="0"/>
        </a:spcAft>
        <a:defRPr sz="2000" b="1">
          <a:solidFill>
            <a:schemeClr val="tx2"/>
          </a:solidFill>
          <a:latin typeface="+mj-lt"/>
          <a:ea typeface="MS PGothic" pitchFamily="34" charset="-128"/>
          <a:cs typeface="ＭＳ Ｐゴシック" charset="0"/>
        </a:defRPr>
      </a:lvl1pPr>
      <a:lvl2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2pPr>
      <a:lvl3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3pPr>
      <a:lvl4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4pPr>
      <a:lvl5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5pPr>
      <a:lvl6pPr marL="455723" algn="ctr" rtl="0" fontAlgn="base">
        <a:spcBef>
          <a:spcPct val="0"/>
        </a:spcBef>
        <a:spcAft>
          <a:spcPct val="0"/>
        </a:spcAft>
        <a:defRPr sz="2000" b="1">
          <a:solidFill>
            <a:schemeClr val="tx2"/>
          </a:solidFill>
          <a:latin typeface="Arial" charset="0"/>
          <a:cs typeface="Arial" charset="0"/>
        </a:defRPr>
      </a:lvl6pPr>
      <a:lvl7pPr marL="911463" algn="ctr" rtl="0" fontAlgn="base">
        <a:spcBef>
          <a:spcPct val="0"/>
        </a:spcBef>
        <a:spcAft>
          <a:spcPct val="0"/>
        </a:spcAft>
        <a:defRPr sz="2000" b="1">
          <a:solidFill>
            <a:schemeClr val="tx2"/>
          </a:solidFill>
          <a:latin typeface="Arial" charset="0"/>
          <a:cs typeface="Arial" charset="0"/>
        </a:defRPr>
      </a:lvl7pPr>
      <a:lvl8pPr marL="1367200" algn="ctr" rtl="0" fontAlgn="base">
        <a:spcBef>
          <a:spcPct val="0"/>
        </a:spcBef>
        <a:spcAft>
          <a:spcPct val="0"/>
        </a:spcAft>
        <a:defRPr sz="2000" b="1">
          <a:solidFill>
            <a:schemeClr val="tx2"/>
          </a:solidFill>
          <a:latin typeface="Arial" charset="0"/>
          <a:cs typeface="Arial" charset="0"/>
        </a:defRPr>
      </a:lvl8pPr>
      <a:lvl9pPr marL="1822930" algn="ctr" rtl="0" fontAlgn="base">
        <a:spcBef>
          <a:spcPct val="0"/>
        </a:spcBef>
        <a:spcAft>
          <a:spcPct val="0"/>
        </a:spcAft>
        <a:defRPr sz="2000" b="1">
          <a:solidFill>
            <a:schemeClr val="tx2"/>
          </a:solidFill>
          <a:latin typeface="Arial" charset="0"/>
          <a:cs typeface="Arial" charset="0"/>
        </a:defRPr>
      </a:lvl9pPr>
    </p:titleStyle>
    <p:bodyStyle>
      <a:lvl1pPr marL="341810" indent="-341810" algn="l" rtl="0" eaLnBrk="0" fontAlgn="base" hangingPunct="0">
        <a:spcBef>
          <a:spcPct val="20000"/>
        </a:spcBef>
        <a:spcAft>
          <a:spcPct val="0"/>
        </a:spcAft>
        <a:buChar char="•"/>
        <a:defRPr sz="3200">
          <a:solidFill>
            <a:schemeClr val="tx1"/>
          </a:solidFill>
          <a:latin typeface="+mn-lt"/>
          <a:ea typeface="MS PGothic" pitchFamily="34" charset="-128"/>
          <a:cs typeface="MS PGothic" pitchFamily="34" charset="-128"/>
        </a:defRPr>
      </a:lvl1pPr>
      <a:lvl2pPr marL="740559" indent="-284845" algn="l" rtl="0" eaLnBrk="0" fontAlgn="base" hangingPunct="0">
        <a:spcBef>
          <a:spcPct val="20000"/>
        </a:spcBef>
        <a:spcAft>
          <a:spcPct val="0"/>
        </a:spcAft>
        <a:buChar char="–"/>
        <a:defRPr sz="2800">
          <a:solidFill>
            <a:schemeClr val="tx1"/>
          </a:solidFill>
          <a:latin typeface="+mn-lt"/>
          <a:ea typeface="MS PGothic" pitchFamily="34" charset="-128"/>
          <a:cs typeface="+mn-cs"/>
        </a:defRPr>
      </a:lvl2pPr>
      <a:lvl3pPr marL="1139334" indent="-227868" algn="l" rtl="0" eaLnBrk="0" fontAlgn="base" hangingPunct="0">
        <a:spcBef>
          <a:spcPct val="20000"/>
        </a:spcBef>
        <a:spcAft>
          <a:spcPct val="0"/>
        </a:spcAft>
        <a:buChar char="•"/>
        <a:defRPr sz="2400">
          <a:solidFill>
            <a:schemeClr val="tx1"/>
          </a:solidFill>
          <a:latin typeface="+mn-lt"/>
          <a:ea typeface="MS PGothic" pitchFamily="34" charset="-128"/>
          <a:cs typeface="+mn-cs"/>
        </a:defRPr>
      </a:lvl3pPr>
      <a:lvl4pPr marL="1595055"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4pPr>
      <a:lvl5pPr marL="2050791"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5pPr>
      <a:lvl6pPr marL="2506528" indent="-227868" algn="l" rtl="0" fontAlgn="base">
        <a:spcBef>
          <a:spcPct val="20000"/>
        </a:spcBef>
        <a:spcAft>
          <a:spcPct val="0"/>
        </a:spcAft>
        <a:buChar char="»"/>
        <a:defRPr sz="2000">
          <a:solidFill>
            <a:schemeClr val="tx1"/>
          </a:solidFill>
          <a:latin typeface="+mn-lt"/>
          <a:cs typeface="+mn-cs"/>
        </a:defRPr>
      </a:lvl6pPr>
      <a:lvl7pPr marL="2962255" indent="-227868" algn="l" rtl="0" fontAlgn="base">
        <a:spcBef>
          <a:spcPct val="20000"/>
        </a:spcBef>
        <a:spcAft>
          <a:spcPct val="0"/>
        </a:spcAft>
        <a:buChar char="»"/>
        <a:defRPr sz="2000">
          <a:solidFill>
            <a:schemeClr val="tx1"/>
          </a:solidFill>
          <a:latin typeface="+mn-lt"/>
          <a:cs typeface="+mn-cs"/>
        </a:defRPr>
      </a:lvl7pPr>
      <a:lvl8pPr marL="3417992" indent="-227868" algn="l" rtl="0" fontAlgn="base">
        <a:spcBef>
          <a:spcPct val="20000"/>
        </a:spcBef>
        <a:spcAft>
          <a:spcPct val="0"/>
        </a:spcAft>
        <a:buChar char="»"/>
        <a:defRPr sz="2000">
          <a:solidFill>
            <a:schemeClr val="tx1"/>
          </a:solidFill>
          <a:latin typeface="+mn-lt"/>
          <a:cs typeface="+mn-cs"/>
        </a:defRPr>
      </a:lvl8pPr>
      <a:lvl9pPr marL="3873722" indent="-227868"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1463" rtl="0" eaLnBrk="1" latinLnBrk="0" hangingPunct="1">
        <a:defRPr sz="1900" kern="1200">
          <a:solidFill>
            <a:schemeClr val="tx1"/>
          </a:solidFill>
          <a:latin typeface="+mn-lt"/>
          <a:ea typeface="+mn-ea"/>
          <a:cs typeface="+mn-cs"/>
        </a:defRPr>
      </a:lvl1pPr>
      <a:lvl2pPr marL="455723" algn="l" defTabSz="911463" rtl="0" eaLnBrk="1" latinLnBrk="0" hangingPunct="1">
        <a:defRPr sz="1900" kern="1200">
          <a:solidFill>
            <a:schemeClr val="tx1"/>
          </a:solidFill>
          <a:latin typeface="+mn-lt"/>
          <a:ea typeface="+mn-ea"/>
          <a:cs typeface="+mn-cs"/>
        </a:defRPr>
      </a:lvl2pPr>
      <a:lvl3pPr marL="911463" algn="l" defTabSz="911463" rtl="0" eaLnBrk="1" latinLnBrk="0" hangingPunct="1">
        <a:defRPr sz="1900" kern="1200">
          <a:solidFill>
            <a:schemeClr val="tx1"/>
          </a:solidFill>
          <a:latin typeface="+mn-lt"/>
          <a:ea typeface="+mn-ea"/>
          <a:cs typeface="+mn-cs"/>
        </a:defRPr>
      </a:lvl3pPr>
      <a:lvl4pPr marL="1367200" algn="l" defTabSz="911463" rtl="0" eaLnBrk="1" latinLnBrk="0" hangingPunct="1">
        <a:defRPr sz="1900" kern="1200">
          <a:solidFill>
            <a:schemeClr val="tx1"/>
          </a:solidFill>
          <a:latin typeface="+mn-lt"/>
          <a:ea typeface="+mn-ea"/>
          <a:cs typeface="+mn-cs"/>
        </a:defRPr>
      </a:lvl4pPr>
      <a:lvl5pPr marL="1822930" algn="l" defTabSz="911463" rtl="0" eaLnBrk="1" latinLnBrk="0" hangingPunct="1">
        <a:defRPr sz="1900" kern="1200">
          <a:solidFill>
            <a:schemeClr val="tx1"/>
          </a:solidFill>
          <a:latin typeface="+mn-lt"/>
          <a:ea typeface="+mn-ea"/>
          <a:cs typeface="+mn-cs"/>
        </a:defRPr>
      </a:lvl5pPr>
      <a:lvl6pPr marL="2278666" algn="l" defTabSz="911463" rtl="0" eaLnBrk="1" latinLnBrk="0" hangingPunct="1">
        <a:defRPr sz="1900" kern="1200">
          <a:solidFill>
            <a:schemeClr val="tx1"/>
          </a:solidFill>
          <a:latin typeface="+mn-lt"/>
          <a:ea typeface="+mn-ea"/>
          <a:cs typeface="+mn-cs"/>
        </a:defRPr>
      </a:lvl6pPr>
      <a:lvl7pPr marL="2734397" algn="l" defTabSz="911463" rtl="0" eaLnBrk="1" latinLnBrk="0" hangingPunct="1">
        <a:defRPr sz="1900" kern="1200">
          <a:solidFill>
            <a:schemeClr val="tx1"/>
          </a:solidFill>
          <a:latin typeface="+mn-lt"/>
          <a:ea typeface="+mn-ea"/>
          <a:cs typeface="+mn-cs"/>
        </a:defRPr>
      </a:lvl7pPr>
      <a:lvl8pPr marL="3190119" algn="l" defTabSz="911463" rtl="0" eaLnBrk="1" latinLnBrk="0" hangingPunct="1">
        <a:defRPr sz="1900" kern="1200">
          <a:solidFill>
            <a:schemeClr val="tx1"/>
          </a:solidFill>
          <a:latin typeface="+mn-lt"/>
          <a:ea typeface="+mn-ea"/>
          <a:cs typeface="+mn-cs"/>
        </a:defRPr>
      </a:lvl8pPr>
      <a:lvl9pPr marL="3645857" algn="l" defTabSz="911463"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0788" y="60119"/>
            <a:ext cx="10886813" cy="879207"/>
          </a:xfrm>
          <a:prstGeom prst="rect">
            <a:avLst/>
          </a:prstGeom>
        </p:spPr>
        <p:txBody>
          <a:bodyPr vert="horz" lIns="0" tIns="45720" rIns="9144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390790" y="1202336"/>
            <a:ext cx="11191615" cy="5142021"/>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383211" y="6441552"/>
            <a:ext cx="533845" cy="365125"/>
          </a:xfrm>
          <a:prstGeom prst="rect">
            <a:avLst/>
          </a:prstGeom>
        </p:spPr>
        <p:txBody>
          <a:bodyPr vert="horz" lIns="91440" tIns="45720" rIns="91440" bIns="45720" rtlCol="0" anchor="ctr"/>
          <a:lstStyle>
            <a:lvl1pPr algn="r">
              <a:defRPr sz="1200">
                <a:solidFill>
                  <a:schemeClr val="tx1"/>
                </a:solidFill>
              </a:defRPr>
            </a:lvl1pPr>
          </a:lstStyle>
          <a:p>
            <a:pPr defTabSz="609585" eaLnBrk="1" fontAlgn="auto" hangingPunct="1">
              <a:spcBef>
                <a:spcPts val="0"/>
              </a:spcBef>
              <a:spcAft>
                <a:spcPts val="0"/>
              </a:spcAft>
            </a:pPr>
            <a:fld id="{E9549862-13E2-C34D-815E-8545BD36FC59}" type="slidenum">
              <a:rPr lang="en-US" smtClean="0">
                <a:solidFill>
                  <a:srgbClr val="6D7777"/>
                </a:solidFill>
                <a:latin typeface="Arial"/>
                <a:cs typeface=""/>
              </a:rPr>
              <a:pPr defTabSz="609585" eaLnBrk="1" fontAlgn="auto" hangingPunct="1">
                <a:spcBef>
                  <a:spcPts val="0"/>
                </a:spcBef>
                <a:spcAft>
                  <a:spcPts val="0"/>
                </a:spcAft>
              </a:pPr>
              <a:t>‹#›</a:t>
            </a:fld>
            <a:endParaRPr lang="en-US" dirty="0">
              <a:solidFill>
                <a:srgbClr val="6D7777"/>
              </a:solidFill>
              <a:latin typeface="Arial"/>
              <a:cs typeface=""/>
            </a:endParaRPr>
          </a:p>
        </p:txBody>
      </p:sp>
      <p:pic>
        <p:nvPicPr>
          <p:cNvPr id="9" name="Picture 8" descr="Content Slide, graphic far right corner.png"/>
          <p:cNvPicPr>
            <a:picLocks noChangeAspect="1"/>
          </p:cNvPicPr>
          <p:nvPr userDrawn="1"/>
        </p:nvPicPr>
        <p:blipFill>
          <a:blip r:embed="rId10">
            <a:alphaModFix amt="43000"/>
            <a:extLst>
              <a:ext uri="{28A0092B-C50C-407E-A947-70E740481C1C}">
                <a14:useLocalDpi xmlns:a14="http://schemas.microsoft.com/office/drawing/2010/main" val="0"/>
              </a:ext>
            </a:extLst>
          </a:blip>
          <a:stretch>
            <a:fillRect/>
          </a:stretch>
        </p:blipFill>
        <p:spPr>
          <a:xfrm>
            <a:off x="11730084" y="3"/>
            <a:ext cx="473206" cy="939324"/>
          </a:xfrm>
          <a:prstGeom prst="rect">
            <a:avLst/>
          </a:prstGeom>
        </p:spPr>
      </p:pic>
    </p:spTree>
    <p:extLst>
      <p:ext uri="{BB962C8B-B14F-4D97-AF65-F5344CB8AC3E}">
        <p14:creationId xmlns:p14="http://schemas.microsoft.com/office/powerpoint/2010/main" val="739015993"/>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8" r:id="rId7"/>
    <p:sldLayoutId id="2147484319" r:id="rId8"/>
  </p:sldLayoutIdLst>
  <p:hf hdr="0" ftr="0" dt="0"/>
  <p:txStyles>
    <p:titleStyle>
      <a:lvl1pPr algn="l" defTabSz="609585" rtl="0" eaLnBrk="1" latinLnBrk="0" hangingPunct="1">
        <a:lnSpc>
          <a:spcPct val="85000"/>
        </a:lnSpc>
        <a:spcBef>
          <a:spcPct val="0"/>
        </a:spcBef>
        <a:buNone/>
        <a:defRPr sz="3733" kern="1200">
          <a:solidFill>
            <a:schemeClr val="accent4"/>
          </a:solidFill>
          <a:latin typeface="+mj-lt"/>
          <a:ea typeface="+mj-ea"/>
          <a:cs typeface="+mj-cs"/>
        </a:defRPr>
      </a:lvl1pPr>
    </p:titleStyle>
    <p:bodyStyle>
      <a:lvl1pPr marL="0" indent="0" algn="l" defTabSz="609585" rtl="0" eaLnBrk="1" latinLnBrk="0" hangingPunct="1">
        <a:spcBef>
          <a:spcPts val="800"/>
        </a:spcBef>
        <a:buClr>
          <a:schemeClr val="tx1"/>
        </a:buClr>
        <a:buFontTx/>
        <a:buNone/>
        <a:defRPr sz="2667" kern="1200">
          <a:solidFill>
            <a:srgbClr val="595959"/>
          </a:solidFill>
          <a:latin typeface="+mn-lt"/>
          <a:ea typeface="+mn-ea"/>
          <a:cs typeface="+mn-cs"/>
        </a:defRPr>
      </a:lvl1pPr>
      <a:lvl2pPr marL="531271" indent="-211661" algn="l" defTabSz="609585" rtl="0" eaLnBrk="1" latinLnBrk="0" hangingPunct="1">
        <a:spcBef>
          <a:spcPts val="800"/>
        </a:spcBef>
        <a:buClr>
          <a:schemeClr val="accent5"/>
        </a:buClr>
        <a:buFont typeface="Arial"/>
        <a:buChar char="•"/>
        <a:defRPr sz="2400" kern="1200">
          <a:solidFill>
            <a:srgbClr val="595959"/>
          </a:solidFill>
          <a:latin typeface="+mn-lt"/>
          <a:ea typeface="+mn-ea"/>
          <a:cs typeface="+mn-cs"/>
        </a:defRPr>
      </a:lvl2pPr>
      <a:lvl3pPr marL="791614" indent="-230712" algn="l" defTabSz="609585" rtl="0" eaLnBrk="1" latinLnBrk="0" hangingPunct="1">
        <a:spcBef>
          <a:spcPts val="800"/>
        </a:spcBef>
        <a:buClr>
          <a:schemeClr val="tx1"/>
        </a:buClr>
        <a:buFont typeface="Lucida Grande"/>
        <a:buChar char="–"/>
        <a:defRPr sz="2133" kern="1200">
          <a:solidFill>
            <a:srgbClr val="595959"/>
          </a:solidFill>
          <a:latin typeface="+mn-lt"/>
          <a:ea typeface="+mn-ea"/>
          <a:cs typeface="+mn-cs"/>
        </a:defRPr>
      </a:lvl3pPr>
      <a:lvl4pPr marL="1191654" indent="-400041"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4pPr>
      <a:lvl5pPr marL="1432948" indent="-241294"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12.xml"/><Relationship Id="rId5" Type="http://schemas.openxmlformats.org/officeDocument/2006/relationships/image" Target="../media/image18.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17.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9.png"/><Relationship Id="rId4" Type="http://schemas.microsoft.com/office/2007/relationships/hdphoto" Target="../media/hdphoto1.wdp"/><Relationship Id="rId9"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8.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tiff"/><Relationship Id="rId4" Type="http://schemas.openxmlformats.org/officeDocument/2006/relationships/image" Target="../media/image24.emf"/><Relationship Id="rId9" Type="http://schemas.openxmlformats.org/officeDocument/2006/relationships/image" Target="../media/image29.png"/></Relationships>
</file>

<file path=ppt/slides/_rels/slide2.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image" Target="../media/image5.tiff"/><Relationship Id="rId1" Type="http://schemas.openxmlformats.org/officeDocument/2006/relationships/slideLayout" Target="../slideLayouts/slideLayout1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image" Target="../media/image5.tiff"/><Relationship Id="rId1" Type="http://schemas.openxmlformats.org/officeDocument/2006/relationships/slideLayout" Target="../slideLayouts/slideLayout1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0.jpeg"/><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31.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31.pn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7.pn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18.png"/><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34.tiff"/><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35.gif"/></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6.png"/><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15.pn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hyperlink" Target="https://ibm-cloud-architecture.github.io/refarch-kc/avro/avro/" TargetMode="External"/><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964061" y="1477007"/>
            <a:ext cx="7924800" cy="3756837"/>
          </a:xfrm>
        </p:spPr>
        <p:txBody>
          <a:bodyPr/>
          <a:lstStyle/>
          <a:p>
            <a:r>
              <a:rPr lang="en-US" sz="3733" dirty="0">
                <a:solidFill>
                  <a:schemeClr val="bg1"/>
                </a:solidFill>
              </a:rPr>
              <a:t>Event Driven Architecture</a:t>
            </a:r>
          </a:p>
          <a:p>
            <a:endParaRPr lang="en-US" sz="1600" dirty="0">
              <a:solidFill>
                <a:schemeClr val="bg1"/>
              </a:solidFill>
            </a:endParaRPr>
          </a:p>
          <a:p>
            <a:r>
              <a:rPr lang="en-US" sz="1600" dirty="0">
                <a:solidFill>
                  <a:schemeClr val="bg1"/>
                </a:solidFill>
              </a:rPr>
              <a:t>Diagrams</a:t>
            </a:r>
            <a:endParaRPr lang="en-US" sz="2133" dirty="0">
              <a:solidFill>
                <a:schemeClr val="bg1"/>
              </a:solidFill>
            </a:endParaRPr>
          </a:p>
        </p:txBody>
      </p:sp>
    </p:spTree>
    <p:extLst>
      <p:ext uri="{BB962C8B-B14F-4D97-AF65-F5344CB8AC3E}">
        <p14:creationId xmlns:p14="http://schemas.microsoft.com/office/powerpoint/2010/main" val="171905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mp:transition xmlns:mp="http://schemas.microsoft.com/office/mac/powerpoint/2008/main" spd="med"/>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an 62">
            <a:extLst>
              <a:ext uri="{FF2B5EF4-FFF2-40B4-BE49-F238E27FC236}">
                <a16:creationId xmlns:a16="http://schemas.microsoft.com/office/drawing/2014/main" id="{F15100D8-BF6D-DE4B-A477-932222EAA7CB}"/>
              </a:ext>
            </a:extLst>
          </p:cNvPr>
          <p:cNvSpPr/>
          <p:nvPr/>
        </p:nvSpPr>
        <p:spPr>
          <a:xfrm>
            <a:off x="8875384" y="3209706"/>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sp>
        <p:nvSpPr>
          <p:cNvPr id="62" name="Rectangle 61">
            <a:extLst>
              <a:ext uri="{FF2B5EF4-FFF2-40B4-BE49-F238E27FC236}">
                <a16:creationId xmlns:a16="http://schemas.microsoft.com/office/drawing/2014/main" id="{0009B9D9-576F-3248-92BB-7F246EEE4172}"/>
              </a:ext>
            </a:extLst>
          </p:cNvPr>
          <p:cNvSpPr/>
          <p:nvPr/>
        </p:nvSpPr>
        <p:spPr>
          <a:xfrm>
            <a:off x="6690308" y="1885846"/>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7030A0"/>
                </a:solidFill>
              </a:rPr>
              <a:t>Order Query MS</a:t>
            </a:r>
          </a:p>
        </p:txBody>
      </p:sp>
      <p:sp>
        <p:nvSpPr>
          <p:cNvPr id="51" name="Can 50">
            <a:extLst>
              <a:ext uri="{FF2B5EF4-FFF2-40B4-BE49-F238E27FC236}">
                <a16:creationId xmlns:a16="http://schemas.microsoft.com/office/drawing/2014/main" id="{F4C756E9-20D0-B443-818F-2CC193583C39}"/>
              </a:ext>
            </a:extLst>
          </p:cNvPr>
          <p:cNvSpPr/>
          <p:nvPr/>
        </p:nvSpPr>
        <p:spPr>
          <a:xfrm>
            <a:off x="8791721" y="3379352"/>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sp>
        <p:nvSpPr>
          <p:cNvPr id="48" name="Rectangle 47">
            <a:extLst>
              <a:ext uri="{FF2B5EF4-FFF2-40B4-BE49-F238E27FC236}">
                <a16:creationId xmlns:a16="http://schemas.microsoft.com/office/drawing/2014/main" id="{41B41FD9-3888-7D48-AC06-11F51A5406E4}"/>
              </a:ext>
            </a:extLst>
          </p:cNvPr>
          <p:cNvSpPr/>
          <p:nvPr/>
        </p:nvSpPr>
        <p:spPr>
          <a:xfrm>
            <a:off x="6587357" y="2052229"/>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7030A0"/>
                </a:solidFill>
              </a:rPr>
              <a:t>Order Query MS</a:t>
            </a:r>
          </a:p>
        </p:txBody>
      </p:sp>
      <p:sp>
        <p:nvSpPr>
          <p:cNvPr id="22" name="Rectangle 21">
            <a:extLst>
              <a:ext uri="{FF2B5EF4-FFF2-40B4-BE49-F238E27FC236}">
                <a16:creationId xmlns:a16="http://schemas.microsoft.com/office/drawing/2014/main" id="{50C954D5-D4BF-434C-9B66-9E8E1C1944EC}"/>
              </a:ext>
            </a:extLst>
          </p:cNvPr>
          <p:cNvSpPr/>
          <p:nvPr/>
        </p:nvSpPr>
        <p:spPr>
          <a:xfrm>
            <a:off x="6483538" y="2206984"/>
            <a:ext cx="2067248"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Query MS</a:t>
            </a:r>
          </a:p>
        </p:txBody>
      </p:sp>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0788" y="60119"/>
            <a:ext cx="10886813" cy="613599"/>
          </a:xfrm>
        </p:spPr>
        <p:txBody>
          <a:bodyPr/>
          <a:lstStyle/>
          <a:p>
            <a:r>
              <a:rPr lang="en-US" dirty="0"/>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10</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2356799" cy="2266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Command MS</a:t>
            </a:r>
          </a:p>
        </p:txBody>
      </p:sp>
      <p:sp>
        <p:nvSpPr>
          <p:cNvPr id="6" name="Rectangle 5">
            <a:extLst>
              <a:ext uri="{FF2B5EF4-FFF2-40B4-BE49-F238E27FC236}">
                <a16:creationId xmlns:a16="http://schemas.microsoft.com/office/drawing/2014/main" id="{652F3A6E-0E89-C54F-A3BA-C1973DE3623C}"/>
              </a:ext>
            </a:extLst>
          </p:cNvPr>
          <p:cNvSpPr/>
          <p:nvPr/>
        </p:nvSpPr>
        <p:spPr>
          <a:xfrm>
            <a:off x="2958843" y="1248069"/>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4137972" y="3340184"/>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endCxn id="7" idx="2"/>
          </p:cNvCxnSpPr>
          <p:nvPr/>
        </p:nvCxnSpPr>
        <p:spPr>
          <a:xfrm>
            <a:off x="3285990" y="3081198"/>
            <a:ext cx="851982" cy="56917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040860" y="4264299"/>
            <a:ext cx="2011783" cy="83785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260" y="4892012"/>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0" y="2781336"/>
            <a:ext cx="1534683" cy="89600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Write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41" idx="3"/>
            <a:endCxn id="29" idx="2"/>
          </p:cNvCxnSpPr>
          <p:nvPr/>
        </p:nvCxnSpPr>
        <p:spPr>
          <a:xfrm flipV="1">
            <a:off x="5419798" y="3726477"/>
            <a:ext cx="2026920" cy="196264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8214059" y="3251096"/>
            <a:ext cx="502408" cy="54706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3215578" y="1012293"/>
            <a:ext cx="1181287" cy="235679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5627837" y="956832"/>
            <a:ext cx="1175665" cy="246209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1541604" y="4775721"/>
            <a:ext cx="889987" cy="369332"/>
          </a:xfrm>
          <a:prstGeom prst="rect">
            <a:avLst/>
          </a:prstGeom>
          <a:noFill/>
        </p:spPr>
        <p:txBody>
          <a:bodyPr wrap="none" rtlCol="0">
            <a:spAutoFit/>
          </a:bodyPr>
          <a:lstStyle/>
          <a:p>
            <a:r>
              <a:rPr lang="en-US" dirty="0">
                <a:solidFill>
                  <a:schemeClr val="accent1">
                    <a:lumMod val="25000"/>
                  </a:schemeClr>
                </a:solidFill>
              </a:rPr>
              <a:t>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6"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Service</a:t>
            </a:r>
          </a:p>
        </p:txBody>
      </p:sp>
      <p:sp>
        <p:nvSpPr>
          <p:cNvPr id="39" name="Can 38">
            <a:extLst>
              <a:ext uri="{FF2B5EF4-FFF2-40B4-BE49-F238E27FC236}">
                <a16:creationId xmlns:a16="http://schemas.microsoft.com/office/drawing/2014/main" id="{60F95CCF-425B-4040-8307-93512CB037F9}"/>
              </a:ext>
            </a:extLst>
          </p:cNvPr>
          <p:cNvSpPr/>
          <p:nvPr/>
        </p:nvSpPr>
        <p:spPr>
          <a:xfrm>
            <a:off x="8716467" y="351182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Views</a:t>
            </a:r>
          </a:p>
        </p:txBody>
      </p:sp>
      <p:sp>
        <p:nvSpPr>
          <p:cNvPr id="29" name="Rectangle 28">
            <a:extLst>
              <a:ext uri="{FF2B5EF4-FFF2-40B4-BE49-F238E27FC236}">
                <a16:creationId xmlns:a16="http://schemas.microsoft.com/office/drawing/2014/main" id="{702A55A4-0E03-D84F-A039-3816CD8BFE81}"/>
              </a:ext>
            </a:extLst>
          </p:cNvPr>
          <p:cNvSpPr/>
          <p:nvPr/>
        </p:nvSpPr>
        <p:spPr>
          <a:xfrm>
            <a:off x="6679376" y="2775714"/>
            <a:ext cx="1534683" cy="95076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Read Model</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3465681"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370951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3955080"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41989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444447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46935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493387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6</a:t>
            </a:r>
            <a:endParaRPr lang="en-US" sz="667" dirty="0">
              <a:solidFill>
                <a:schemeClr val="bg1"/>
              </a:solidFil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517423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7</a:t>
            </a:r>
            <a:endParaRPr lang="en-US" sz="667" dirty="0">
              <a:solidFill>
                <a:schemeClr val="bg1"/>
              </a:solidFil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2958843" y="5031722"/>
            <a:ext cx="6605335"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919675" y="5937282"/>
            <a:ext cx="959343" cy="504270"/>
          </a:xfrm>
          <a:prstGeom prst="rect">
            <a:avLst/>
          </a:prstGeom>
        </p:spPr>
      </p:pic>
      <p:pic>
        <p:nvPicPr>
          <p:cNvPr id="45" name="Picture 44">
            <a:extLst>
              <a:ext uri="{FF2B5EF4-FFF2-40B4-BE49-F238E27FC236}">
                <a16:creationId xmlns:a16="http://schemas.microsoft.com/office/drawing/2014/main" id="{79F9832B-C7BE-9A4A-A71D-86F1484206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0716" y="5253922"/>
            <a:ext cx="552951" cy="386793"/>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3390292" y="5007855"/>
            <a:ext cx="838691" cy="369332"/>
          </a:xfrm>
          <a:prstGeom prst="rect">
            <a:avLst/>
          </a:prstGeom>
          <a:noFill/>
        </p:spPr>
        <p:txBody>
          <a:bodyPr wrap="none" rtlCol="0">
            <a:spAutoFit/>
          </a:bodyPr>
          <a:lstStyle/>
          <a:p>
            <a:r>
              <a:rPr lang="en-US" dirty="0">
                <a:solidFill>
                  <a:schemeClr val="accent1">
                    <a:lumMod val="25000"/>
                  </a:schemeClr>
                </a:solidFill>
              </a:rPr>
              <a:t>orders</a:t>
            </a: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23793" y="4152246"/>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0">
            <a:extLst>
              <a:ext uri="{FF2B5EF4-FFF2-40B4-BE49-F238E27FC236}">
                <a16:creationId xmlns:a16="http://schemas.microsoft.com/office/drawing/2014/main" id="{72A9541C-72CA-424A-8FF8-FC9145C1D3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46422" y="4090227"/>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48F55527-E78E-CE43-9EAE-3F819267C921}"/>
              </a:ext>
            </a:extLst>
          </p:cNvPr>
          <p:cNvSpPr txBox="1"/>
          <p:nvPr/>
        </p:nvSpPr>
        <p:spPr>
          <a:xfrm>
            <a:off x="1295542" y="960045"/>
            <a:ext cx="1382110" cy="338554"/>
          </a:xfrm>
          <a:prstGeom prst="rect">
            <a:avLst/>
          </a:prstGeom>
          <a:noFill/>
        </p:spPr>
        <p:txBody>
          <a:bodyPr wrap="none" rtlCol="0">
            <a:spAutoFit/>
          </a:bodyPr>
          <a:lstStyle/>
          <a:p>
            <a:r>
              <a:rPr lang="en-US" sz="1600" dirty="0">
                <a:solidFill>
                  <a:schemeClr val="accent1">
                    <a:lumMod val="25000"/>
                  </a:schemeClr>
                </a:solidFill>
              </a:rPr>
              <a:t>API Gateway</a:t>
            </a:r>
          </a:p>
        </p:txBody>
      </p:sp>
      <p:sp>
        <p:nvSpPr>
          <p:cNvPr id="53" name="AutoShape 4">
            <a:extLst>
              <a:ext uri="{FF2B5EF4-FFF2-40B4-BE49-F238E27FC236}">
                <a16:creationId xmlns:a16="http://schemas.microsoft.com/office/drawing/2014/main" id="{602E962B-9A6A-2443-9F1E-0A3F0404E566}"/>
              </a:ext>
            </a:extLst>
          </p:cNvPr>
          <p:cNvSpPr>
            <a:spLocks noChangeArrowheads="1"/>
          </p:cNvSpPr>
          <p:nvPr/>
        </p:nvSpPr>
        <p:spPr bwMode="auto">
          <a:xfrm>
            <a:off x="1103698" y="1001579"/>
            <a:ext cx="9177648" cy="757588"/>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sp>
        <p:nvSpPr>
          <p:cNvPr id="54" name="Rectangle 53">
            <a:extLst>
              <a:ext uri="{FF2B5EF4-FFF2-40B4-BE49-F238E27FC236}">
                <a16:creationId xmlns:a16="http://schemas.microsoft.com/office/drawing/2014/main" id="{C0F6A139-02FC-934A-AF44-F1705E4FB994}"/>
              </a:ext>
            </a:extLst>
          </p:cNvPr>
          <p:cNvSpPr/>
          <p:nvPr/>
        </p:nvSpPr>
        <p:spPr>
          <a:xfrm>
            <a:off x="1854777" y="2479885"/>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CRUD APIs</a:t>
            </a:r>
          </a:p>
        </p:txBody>
      </p:sp>
      <p:sp>
        <p:nvSpPr>
          <p:cNvPr id="55" name="Rectangle 54">
            <a:extLst>
              <a:ext uri="{FF2B5EF4-FFF2-40B4-BE49-F238E27FC236}">
                <a16:creationId xmlns:a16="http://schemas.microsoft.com/office/drawing/2014/main" id="{63308D4B-13E5-6641-88B9-E684A530E59D}"/>
              </a:ext>
            </a:extLst>
          </p:cNvPr>
          <p:cNvSpPr/>
          <p:nvPr/>
        </p:nvSpPr>
        <p:spPr>
          <a:xfrm>
            <a:off x="6679356" y="2505081"/>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RQ APIs</a:t>
            </a:r>
          </a:p>
        </p:txBody>
      </p:sp>
      <p:sp>
        <p:nvSpPr>
          <p:cNvPr id="56" name="Rounded Rectangle 55">
            <a:extLst>
              <a:ext uri="{FF2B5EF4-FFF2-40B4-BE49-F238E27FC236}">
                <a16:creationId xmlns:a16="http://schemas.microsoft.com/office/drawing/2014/main" id="{F7F3A46C-DD8D-3946-B1B4-CFB940B4B5E4}"/>
              </a:ext>
            </a:extLst>
          </p:cNvPr>
          <p:cNvSpPr/>
          <p:nvPr/>
        </p:nvSpPr>
        <p:spPr bwMode="auto">
          <a:xfrm>
            <a:off x="8263485"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57" name="Rounded Rectangle 56">
            <a:extLst>
              <a:ext uri="{FF2B5EF4-FFF2-40B4-BE49-F238E27FC236}">
                <a16:creationId xmlns:a16="http://schemas.microsoft.com/office/drawing/2014/main" id="{F7630F93-C35F-094D-9FD8-0D59B21CF7BF}"/>
              </a:ext>
            </a:extLst>
          </p:cNvPr>
          <p:cNvSpPr/>
          <p:nvPr/>
        </p:nvSpPr>
        <p:spPr bwMode="auto">
          <a:xfrm>
            <a:off x="8507322"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58" name="Rounded Rectangle 57">
            <a:extLst>
              <a:ext uri="{FF2B5EF4-FFF2-40B4-BE49-F238E27FC236}">
                <a16:creationId xmlns:a16="http://schemas.microsoft.com/office/drawing/2014/main" id="{935D0B7B-38D6-344E-ACB3-9FBE831581BA}"/>
              </a:ext>
            </a:extLst>
          </p:cNvPr>
          <p:cNvSpPr/>
          <p:nvPr/>
        </p:nvSpPr>
        <p:spPr bwMode="auto">
          <a:xfrm>
            <a:off x="8752884"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59" name="Rounded Rectangle 58">
            <a:extLst>
              <a:ext uri="{FF2B5EF4-FFF2-40B4-BE49-F238E27FC236}">
                <a16:creationId xmlns:a16="http://schemas.microsoft.com/office/drawing/2014/main" id="{659C21D5-F000-3F42-8DC9-C4C43A157B7B}"/>
              </a:ext>
            </a:extLst>
          </p:cNvPr>
          <p:cNvSpPr/>
          <p:nvPr/>
        </p:nvSpPr>
        <p:spPr bwMode="auto">
          <a:xfrm>
            <a:off x="8996721"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pic>
        <p:nvPicPr>
          <p:cNvPr id="60" name="Picture 59">
            <a:extLst>
              <a:ext uri="{FF2B5EF4-FFF2-40B4-BE49-F238E27FC236}">
                <a16:creationId xmlns:a16="http://schemas.microsoft.com/office/drawing/2014/main" id="{19242E3F-2B4E-B242-9FA3-66D22177E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8037" y="5186558"/>
            <a:ext cx="552951" cy="386793"/>
          </a:xfrm>
          <a:prstGeom prst="rect">
            <a:avLst/>
          </a:prstGeom>
        </p:spPr>
      </p:pic>
      <p:cxnSp>
        <p:nvCxnSpPr>
          <p:cNvPr id="61" name="Elbow Connector 60">
            <a:extLst>
              <a:ext uri="{FF2B5EF4-FFF2-40B4-BE49-F238E27FC236}">
                <a16:creationId xmlns:a16="http://schemas.microsoft.com/office/drawing/2014/main" id="{9B4EACC3-743E-AF43-AA91-0825DD5BF00D}"/>
              </a:ext>
            </a:extLst>
          </p:cNvPr>
          <p:cNvCxnSpPr>
            <a:cxnSpLocks/>
            <a:stCxn id="56" idx="1"/>
          </p:cNvCxnSpPr>
          <p:nvPr/>
        </p:nvCxnSpPr>
        <p:spPr>
          <a:xfrm rot="10800000">
            <a:off x="7634201" y="3726477"/>
            <a:ext cx="629285" cy="1905018"/>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7D12A0F5-0AB1-054A-A5E8-6B9A5A265218}"/>
              </a:ext>
            </a:extLst>
          </p:cNvPr>
          <p:cNvSpPr txBox="1"/>
          <p:nvPr/>
        </p:nvSpPr>
        <p:spPr>
          <a:xfrm>
            <a:off x="8507321" y="4958137"/>
            <a:ext cx="902811" cy="369332"/>
          </a:xfrm>
          <a:prstGeom prst="rect">
            <a:avLst/>
          </a:prstGeom>
          <a:noFill/>
        </p:spPr>
        <p:txBody>
          <a:bodyPr wrap="none" rtlCol="0">
            <a:spAutoFit/>
          </a:bodyPr>
          <a:lstStyle/>
          <a:p>
            <a:r>
              <a:rPr lang="en-US" dirty="0">
                <a:solidFill>
                  <a:schemeClr val="accent1">
                    <a:lumMod val="25000"/>
                  </a:schemeClr>
                </a:solidFill>
              </a:rPr>
              <a:t>reefers</a:t>
            </a:r>
          </a:p>
        </p:txBody>
      </p:sp>
      <p:grpSp>
        <p:nvGrpSpPr>
          <p:cNvPr id="65" name="Group 64">
            <a:extLst>
              <a:ext uri="{FF2B5EF4-FFF2-40B4-BE49-F238E27FC236}">
                <a16:creationId xmlns:a16="http://schemas.microsoft.com/office/drawing/2014/main" id="{B4335CC3-C17F-6343-A9D0-25E6E144B542}"/>
              </a:ext>
            </a:extLst>
          </p:cNvPr>
          <p:cNvGrpSpPr/>
          <p:nvPr/>
        </p:nvGrpSpPr>
        <p:grpSpPr>
          <a:xfrm>
            <a:off x="4511958" y="960045"/>
            <a:ext cx="835775" cy="355209"/>
            <a:chOff x="2605549" y="2273123"/>
            <a:chExt cx="835775" cy="355209"/>
          </a:xfrm>
        </p:grpSpPr>
        <p:grpSp>
          <p:nvGrpSpPr>
            <p:cNvPr id="66" name="Group 65">
              <a:extLst>
                <a:ext uri="{FF2B5EF4-FFF2-40B4-BE49-F238E27FC236}">
                  <a16:creationId xmlns:a16="http://schemas.microsoft.com/office/drawing/2014/main" id="{1386D3C7-F8B6-6042-969D-DEC80FCF3F91}"/>
                </a:ext>
              </a:extLst>
            </p:cNvPr>
            <p:cNvGrpSpPr/>
            <p:nvPr/>
          </p:nvGrpSpPr>
          <p:grpSpPr>
            <a:xfrm>
              <a:off x="2605549" y="2273123"/>
              <a:ext cx="253071" cy="355209"/>
              <a:chOff x="2605549" y="2282084"/>
              <a:chExt cx="253071" cy="355209"/>
            </a:xfrm>
          </p:grpSpPr>
          <p:sp>
            <p:nvSpPr>
              <p:cNvPr id="73" name="Oval 72">
                <a:extLst>
                  <a:ext uri="{FF2B5EF4-FFF2-40B4-BE49-F238E27FC236}">
                    <a16:creationId xmlns:a16="http://schemas.microsoft.com/office/drawing/2014/main" id="{D037B700-3852-344B-93A7-E23C1CC0BF5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5B99F3A1-1908-034E-9991-1D626A28ECD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7" name="Group 66">
              <a:extLst>
                <a:ext uri="{FF2B5EF4-FFF2-40B4-BE49-F238E27FC236}">
                  <a16:creationId xmlns:a16="http://schemas.microsoft.com/office/drawing/2014/main" id="{DB4C4A86-5493-724F-970D-0B849B2E5E46}"/>
                </a:ext>
              </a:extLst>
            </p:cNvPr>
            <p:cNvGrpSpPr/>
            <p:nvPr/>
          </p:nvGrpSpPr>
          <p:grpSpPr>
            <a:xfrm>
              <a:off x="2901383" y="2273123"/>
              <a:ext cx="253071" cy="355209"/>
              <a:chOff x="2605549" y="2282084"/>
              <a:chExt cx="253071" cy="355209"/>
            </a:xfrm>
          </p:grpSpPr>
          <p:sp>
            <p:nvSpPr>
              <p:cNvPr id="71" name="Oval 70">
                <a:extLst>
                  <a:ext uri="{FF2B5EF4-FFF2-40B4-BE49-F238E27FC236}">
                    <a16:creationId xmlns:a16="http://schemas.microsoft.com/office/drawing/2014/main" id="{BF33C8AF-89EA-6647-895E-411EC11C735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8942C1F6-DD87-E245-8210-08B490E588F5}"/>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8" name="Group 67">
              <a:extLst>
                <a:ext uri="{FF2B5EF4-FFF2-40B4-BE49-F238E27FC236}">
                  <a16:creationId xmlns:a16="http://schemas.microsoft.com/office/drawing/2014/main" id="{F31AEE96-19B4-1940-9E9B-C3FDA5993FA0}"/>
                </a:ext>
              </a:extLst>
            </p:cNvPr>
            <p:cNvGrpSpPr/>
            <p:nvPr/>
          </p:nvGrpSpPr>
          <p:grpSpPr>
            <a:xfrm>
              <a:off x="3188253" y="2273123"/>
              <a:ext cx="253071" cy="355209"/>
              <a:chOff x="2605549" y="2282084"/>
              <a:chExt cx="253071" cy="355209"/>
            </a:xfrm>
          </p:grpSpPr>
          <p:sp>
            <p:nvSpPr>
              <p:cNvPr id="69" name="Oval 68">
                <a:extLst>
                  <a:ext uri="{FF2B5EF4-FFF2-40B4-BE49-F238E27FC236}">
                    <a16:creationId xmlns:a16="http://schemas.microsoft.com/office/drawing/2014/main" id="{201CE522-19EC-CB4B-81A4-9B61FE72ACA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4CED546A-45F6-924C-8833-A7CB1762A25D}"/>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75" name="Elbow Connector 74">
            <a:extLst>
              <a:ext uri="{FF2B5EF4-FFF2-40B4-BE49-F238E27FC236}">
                <a16:creationId xmlns:a16="http://schemas.microsoft.com/office/drawing/2014/main" id="{701BCF6D-628A-DC43-841F-0725F635D9CE}"/>
              </a:ext>
            </a:extLst>
          </p:cNvPr>
          <p:cNvCxnSpPr>
            <a:cxnSpLocks/>
            <a:stCxn id="34" idx="0"/>
          </p:cNvCxnSpPr>
          <p:nvPr/>
        </p:nvCxnSpPr>
        <p:spPr>
          <a:xfrm rot="16200000" flipV="1">
            <a:off x="2887682" y="3889349"/>
            <a:ext cx="1672992" cy="119504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0940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008" y="161945"/>
            <a:ext cx="10869879" cy="533590"/>
          </a:xfrm>
        </p:spPr>
        <p:txBody>
          <a:bodyPr/>
          <a:lstStyle/>
          <a:p>
            <a:pPr algn="l"/>
            <a:r>
              <a:rPr lang="en-US" dirty="0"/>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11</a:t>
            </a:fld>
            <a:endParaRPr lang="en-US" altLang="en-US" dirty="0">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7030A0"/>
                </a:solidFill>
              </a:rPr>
              <a:t>BFF</a:t>
            </a:r>
          </a:p>
        </p:txBody>
      </p:sp>
      <p:cxnSp>
        <p:nvCxnSpPr>
          <p:cNvPr id="60" name="Elbow Connector 59"/>
          <p:cNvCxnSpPr>
            <a:cxnSpLocks/>
            <a:stCxn id="34" idx="2"/>
            <a:endCxn id="89" idx="0"/>
          </p:cNvCxnSpPr>
          <p:nvPr/>
        </p:nvCxnSpPr>
        <p:spPr>
          <a:xfrm rot="5400000">
            <a:off x="7799448" y="1440461"/>
            <a:ext cx="486418" cy="1177524"/>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Dashboard Web</a:t>
            </a:r>
          </a:p>
        </p:txBody>
      </p:sp>
      <p:sp>
        <p:nvSpPr>
          <p:cNvPr id="48" name="TextBox 47"/>
          <p:cNvSpPr txBox="1"/>
          <p:nvPr/>
        </p:nvSpPr>
        <p:spPr>
          <a:xfrm>
            <a:off x="6265144" y="2020366"/>
            <a:ext cx="1228221" cy="253916"/>
          </a:xfrm>
          <a:prstGeom prst="rect">
            <a:avLst/>
          </a:prstGeom>
          <a:noFill/>
        </p:spPr>
        <p:txBody>
          <a:bodyPr wrap="none" rtlCol="0">
            <a:spAutoFit/>
          </a:bodyPr>
          <a:lstStyle/>
          <a:p>
            <a:r>
              <a:rPr lang="en-US" sz="1050" dirty="0"/>
              <a:t>Complex Queries</a:t>
            </a:r>
          </a:p>
        </p:txBody>
      </p:sp>
      <p:sp>
        <p:nvSpPr>
          <p:cNvPr id="55" name="TextBox 54"/>
          <p:cNvSpPr txBox="1"/>
          <p:nvPr/>
        </p:nvSpPr>
        <p:spPr>
          <a:xfrm>
            <a:off x="853750" y="2192686"/>
            <a:ext cx="1194558" cy="415498"/>
          </a:xfrm>
          <a:prstGeom prst="rect">
            <a:avLst/>
          </a:prstGeom>
          <a:noFill/>
        </p:spPr>
        <p:txBody>
          <a:bodyPr wrap="none" rtlCol="0">
            <a:spAutoFit/>
          </a:bodyPr>
          <a:lstStyle/>
          <a:p>
            <a:r>
              <a:rPr lang="en-US" sz="1050" dirty="0">
                <a:solidFill>
                  <a:schemeClr val="accent1">
                    <a:lumMod val="25000"/>
                  </a:schemeClr>
                </a:solidFill>
              </a:rPr>
              <a:t>Add, read by ID, </a:t>
            </a:r>
          </a:p>
          <a:p>
            <a:r>
              <a:rPr lang="en-US" sz="1050" dirty="0">
                <a:solidFill>
                  <a:schemeClr val="accent1">
                    <a:lumMod val="25000"/>
                  </a:schemeClr>
                </a:solidFill>
              </a:rPr>
              <a:t>update Order</a:t>
            </a:r>
          </a:p>
        </p:txBody>
      </p:sp>
      <p:cxnSp>
        <p:nvCxnSpPr>
          <p:cNvPr id="56" name="Elbow Connector 55"/>
          <p:cNvCxnSpPr>
            <a:cxnSpLocks/>
            <a:stCxn id="71" idx="0"/>
            <a:endCxn id="88" idx="2"/>
          </p:cNvCxnSpPr>
          <p:nvPr/>
        </p:nvCxnSpPr>
        <p:spPr>
          <a:xfrm rot="5400000" flipH="1" flipV="1">
            <a:off x="6133872" y="3928745"/>
            <a:ext cx="1798100" cy="848038"/>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cxnSp>
        <p:nvCxnSpPr>
          <p:cNvPr id="79" name="Elbow Connector 78"/>
          <p:cNvCxnSpPr>
            <a:cxnSpLocks/>
            <a:stCxn id="47" idx="2"/>
            <a:endCxn id="57" idx="0"/>
          </p:cNvCxnSpPr>
          <p:nvPr/>
        </p:nvCxnSpPr>
        <p:spPr>
          <a:xfrm rot="16200000" flipH="1">
            <a:off x="4089619" y="4115965"/>
            <a:ext cx="1782141" cy="63265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END</a:t>
              </a:r>
            </a:p>
            <a:p>
              <a:pPr lvl="0">
                <a:defRPr sz="1800" b="0">
                  <a:solidFill>
                    <a:srgbClr val="000000"/>
                  </a:solidFill>
                </a:defRPr>
              </a:pPr>
              <a:r>
                <a:rPr sz="706" dirty="0"/>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BUSINESS</a:t>
              </a:r>
            </a:p>
            <a:p>
              <a:pPr lvl="0">
                <a:defRPr sz="1800" b="0">
                  <a:solidFill>
                    <a:srgbClr val="000000"/>
                  </a:solidFill>
                </a:defRPr>
              </a:pPr>
              <a:r>
                <a:rPr sz="706" dirty="0"/>
                <a:t>USER</a:t>
              </a:r>
            </a:p>
          </p:txBody>
        </p:sp>
      </p:grpSp>
      <p:cxnSp>
        <p:nvCxnSpPr>
          <p:cNvPr id="87" name="Elbow Connector 86">
            <a:extLst>
              <a:ext uri="{FF2B5EF4-FFF2-40B4-BE49-F238E27FC236}">
                <a16:creationId xmlns:a16="http://schemas.microsoft.com/office/drawing/2014/main" id="{9955A1A1-36CF-DC43-B10B-22251251F632}"/>
              </a:ext>
            </a:extLst>
          </p:cNvPr>
          <p:cNvCxnSpPr>
            <a:cxnSpLocks/>
            <a:stCxn id="67" idx="0"/>
            <a:endCxn id="53" idx="3"/>
          </p:cNvCxnSpPr>
          <p:nvPr/>
        </p:nvCxnSpPr>
        <p:spPr>
          <a:xfrm rot="16200000" flipH="1" flipV="1">
            <a:off x="3297388" y="1733674"/>
            <a:ext cx="737659" cy="1990194"/>
          </a:xfrm>
          <a:prstGeom prst="bentConnector4">
            <a:avLst>
              <a:gd name="adj1" fmla="val -30990"/>
              <a:gd name="adj2" fmla="val 63587"/>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Can 45"/>
          <p:cNvSpPr/>
          <p:nvPr/>
        </p:nvSpPr>
        <p:spPr>
          <a:xfrm>
            <a:off x="5230303" y="3349666"/>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6907601" y="253807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Queries MS</a:t>
            </a:r>
          </a:p>
        </p:txBody>
      </p:sp>
      <p:sp>
        <p:nvSpPr>
          <p:cNvPr id="89" name="Rectangle 88">
            <a:extLst>
              <a:ext uri="{FF2B5EF4-FFF2-40B4-BE49-F238E27FC236}">
                <a16:creationId xmlns:a16="http://schemas.microsoft.com/office/drawing/2014/main" id="{E18B5B38-54D0-C04B-8241-94F63359F92F}"/>
              </a:ext>
            </a:extLst>
          </p:cNvPr>
          <p:cNvSpPr/>
          <p:nvPr/>
        </p:nvSpPr>
        <p:spPr>
          <a:xfrm>
            <a:off x="6913084" y="227243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8784" y="3857595"/>
            <a:ext cx="335218" cy="234487"/>
          </a:xfrm>
          <a:prstGeom prst="rect">
            <a:avLst/>
          </a:prstGeom>
        </p:spPr>
      </p:pic>
      <p:cxnSp>
        <p:nvCxnSpPr>
          <p:cNvPr id="35" name="Elbow Connector 34">
            <a:extLst>
              <a:ext uri="{FF2B5EF4-FFF2-40B4-BE49-F238E27FC236}">
                <a16:creationId xmlns:a16="http://schemas.microsoft.com/office/drawing/2014/main" id="{5C17E6E0-559C-5446-9B5E-0F8D8BB20420}"/>
              </a:ext>
            </a:extLst>
          </p:cNvPr>
          <p:cNvCxnSpPr>
            <a:cxnSpLocks/>
            <a:stCxn id="89" idx="0"/>
            <a:endCxn id="53" idx="3"/>
          </p:cNvCxnSpPr>
          <p:nvPr/>
        </p:nvCxnSpPr>
        <p:spPr>
          <a:xfrm rot="16200000" flipH="1" flipV="1">
            <a:off x="4649923" y="293629"/>
            <a:ext cx="825169" cy="4782774"/>
          </a:xfrm>
          <a:prstGeom prst="bentConnector4">
            <a:avLst>
              <a:gd name="adj1" fmla="val -53136"/>
              <a:gd name="adj2" fmla="val 84802"/>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1538EF0B-59D3-DA45-BBC7-29DCDD44BC4F}"/>
              </a:ext>
            </a:extLst>
          </p:cNvPr>
          <p:cNvCxnSpPr>
            <a:cxnSpLocks/>
            <a:stCxn id="47" idx="2"/>
            <a:endCxn id="72" idx="0"/>
          </p:cNvCxnSpPr>
          <p:nvPr/>
        </p:nvCxnSpPr>
        <p:spPr>
          <a:xfrm rot="16200000" flipH="1">
            <a:off x="4903255" y="3302329"/>
            <a:ext cx="1710590" cy="2188379"/>
          </a:xfrm>
          <a:prstGeom prst="bentConnector3">
            <a:avLst>
              <a:gd name="adj1" fmla="val 52629"/>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AB5AC61F-B86D-6042-90F0-AC7894411B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8029" y="4303415"/>
            <a:ext cx="345797" cy="241887"/>
          </a:xfrm>
          <a:prstGeom prst="rect">
            <a:avLst/>
          </a:prstGeom>
        </p:spPr>
      </p:pic>
      <p:cxnSp>
        <p:nvCxnSpPr>
          <p:cNvPr id="51" name="Elbow Connector 50">
            <a:extLst>
              <a:ext uri="{FF2B5EF4-FFF2-40B4-BE49-F238E27FC236}">
                <a16:creationId xmlns:a16="http://schemas.microsoft.com/office/drawing/2014/main" id="{C782B5B0-CEF4-E34D-9F25-C381D086F4CE}"/>
              </a:ext>
            </a:extLst>
          </p:cNvPr>
          <p:cNvCxnSpPr>
            <a:cxnSpLocks/>
            <a:stCxn id="45" idx="0"/>
          </p:cNvCxnSpPr>
          <p:nvPr/>
        </p:nvCxnSpPr>
        <p:spPr>
          <a:xfrm rot="5400000" flipH="1" flipV="1">
            <a:off x="4057458" y="4342863"/>
            <a:ext cx="1739342" cy="221663"/>
          </a:xfrm>
          <a:prstGeom prst="bentConnector3">
            <a:avLst>
              <a:gd name="adj1" fmla="val 3276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8EC171DB-A9CA-514A-9D2A-3C1953F73DB1}"/>
              </a:ext>
            </a:extLst>
          </p:cNvPr>
          <p:cNvSpPr/>
          <p:nvPr/>
        </p:nvSpPr>
        <p:spPr bwMode="auto">
          <a:xfrm>
            <a:off x="3465681"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40" name="Rounded Rectangle 39">
            <a:extLst>
              <a:ext uri="{FF2B5EF4-FFF2-40B4-BE49-F238E27FC236}">
                <a16:creationId xmlns:a16="http://schemas.microsoft.com/office/drawing/2014/main" id="{5A3F16A0-BDFE-3444-B6E1-4F41C1FA00E7}"/>
              </a:ext>
            </a:extLst>
          </p:cNvPr>
          <p:cNvSpPr/>
          <p:nvPr/>
        </p:nvSpPr>
        <p:spPr bwMode="auto">
          <a:xfrm>
            <a:off x="370951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41" name="Rounded Rectangle 40">
            <a:extLst>
              <a:ext uri="{FF2B5EF4-FFF2-40B4-BE49-F238E27FC236}">
                <a16:creationId xmlns:a16="http://schemas.microsoft.com/office/drawing/2014/main" id="{BB4D6964-BA9E-8549-8AF0-1E0A0986DD58}"/>
              </a:ext>
            </a:extLst>
          </p:cNvPr>
          <p:cNvSpPr/>
          <p:nvPr/>
        </p:nvSpPr>
        <p:spPr bwMode="auto">
          <a:xfrm>
            <a:off x="3955080"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42" name="Rounded Rectangle 41">
            <a:extLst>
              <a:ext uri="{FF2B5EF4-FFF2-40B4-BE49-F238E27FC236}">
                <a16:creationId xmlns:a16="http://schemas.microsoft.com/office/drawing/2014/main" id="{36BFD4D9-CCD4-164A-A9A1-992E5F2AE2AA}"/>
              </a:ext>
            </a:extLst>
          </p:cNvPr>
          <p:cNvSpPr/>
          <p:nvPr/>
        </p:nvSpPr>
        <p:spPr bwMode="auto">
          <a:xfrm>
            <a:off x="41989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43" name="Rounded Rectangle 42">
            <a:extLst>
              <a:ext uri="{FF2B5EF4-FFF2-40B4-BE49-F238E27FC236}">
                <a16:creationId xmlns:a16="http://schemas.microsoft.com/office/drawing/2014/main" id="{FD226F07-4CE9-7042-91B1-C0BD76B58B71}"/>
              </a:ext>
            </a:extLst>
          </p:cNvPr>
          <p:cNvSpPr/>
          <p:nvPr/>
        </p:nvSpPr>
        <p:spPr bwMode="auto">
          <a:xfrm>
            <a:off x="444447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45" name="Rounded Rectangle 44">
            <a:extLst>
              <a:ext uri="{FF2B5EF4-FFF2-40B4-BE49-F238E27FC236}">
                <a16:creationId xmlns:a16="http://schemas.microsoft.com/office/drawing/2014/main" id="{19576252-7983-8442-BA76-119C223FDF26}"/>
              </a:ext>
            </a:extLst>
          </p:cNvPr>
          <p:cNvSpPr/>
          <p:nvPr/>
        </p:nvSpPr>
        <p:spPr bwMode="auto">
          <a:xfrm>
            <a:off x="46935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54" name="Rounded Rectangle 53">
            <a:extLst>
              <a:ext uri="{FF2B5EF4-FFF2-40B4-BE49-F238E27FC236}">
                <a16:creationId xmlns:a16="http://schemas.microsoft.com/office/drawing/2014/main" id="{97A34AA3-C8A7-DE43-8DC0-5ECF24AE18C2}"/>
              </a:ext>
            </a:extLst>
          </p:cNvPr>
          <p:cNvSpPr/>
          <p:nvPr/>
        </p:nvSpPr>
        <p:spPr bwMode="auto">
          <a:xfrm>
            <a:off x="493387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6</a:t>
            </a:r>
            <a:endParaRPr lang="en-US" sz="667" dirty="0">
              <a:solidFill>
                <a:schemeClr val="bg1"/>
              </a:solidFill>
            </a:endParaRPr>
          </a:p>
        </p:txBody>
      </p:sp>
      <p:sp>
        <p:nvSpPr>
          <p:cNvPr id="57" name="Rounded Rectangle 56">
            <a:extLst>
              <a:ext uri="{FF2B5EF4-FFF2-40B4-BE49-F238E27FC236}">
                <a16:creationId xmlns:a16="http://schemas.microsoft.com/office/drawing/2014/main" id="{1AC83709-7CA2-574F-897A-8EEFB939892B}"/>
              </a:ext>
            </a:extLst>
          </p:cNvPr>
          <p:cNvSpPr/>
          <p:nvPr/>
        </p:nvSpPr>
        <p:spPr bwMode="auto">
          <a:xfrm>
            <a:off x="517423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7</a:t>
            </a:r>
            <a:endParaRPr lang="en-US" sz="667" dirty="0">
              <a:solidFill>
                <a:schemeClr val="bg1"/>
              </a:solidFill>
            </a:endParaRPr>
          </a:p>
        </p:txBody>
      </p:sp>
      <p:sp>
        <p:nvSpPr>
          <p:cNvPr id="64" name="AutoShape 4">
            <a:extLst>
              <a:ext uri="{FF2B5EF4-FFF2-40B4-BE49-F238E27FC236}">
                <a16:creationId xmlns:a16="http://schemas.microsoft.com/office/drawing/2014/main" id="{E0F92012-4D62-7547-9DEC-EE007CB2DAB6}"/>
              </a:ext>
            </a:extLst>
          </p:cNvPr>
          <p:cNvSpPr>
            <a:spLocks noChangeArrowheads="1"/>
          </p:cNvSpPr>
          <p:nvPr/>
        </p:nvSpPr>
        <p:spPr bwMode="auto">
          <a:xfrm>
            <a:off x="2958843" y="5031722"/>
            <a:ext cx="6605335"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65" name="Picture 64">
            <a:extLst>
              <a:ext uri="{FF2B5EF4-FFF2-40B4-BE49-F238E27FC236}">
                <a16:creationId xmlns:a16="http://schemas.microsoft.com/office/drawing/2014/main" id="{83C9F576-EACA-3846-AF69-E5C468F887BF}"/>
              </a:ext>
            </a:extLst>
          </p:cNvPr>
          <p:cNvPicPr>
            <a:picLocks noChangeAspect="1"/>
          </p:cNvPicPr>
          <p:nvPr/>
        </p:nvPicPr>
        <p:blipFill>
          <a:blip r:embed="rId5">
            <a:biLevel thresh="75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8598947" y="5802742"/>
            <a:ext cx="959343" cy="504270"/>
          </a:xfrm>
          <a:prstGeom prst="rect">
            <a:avLst/>
          </a:prstGeom>
        </p:spPr>
      </p:pic>
      <p:sp>
        <p:nvSpPr>
          <p:cNvPr id="68" name="TextBox 67">
            <a:extLst>
              <a:ext uri="{FF2B5EF4-FFF2-40B4-BE49-F238E27FC236}">
                <a16:creationId xmlns:a16="http://schemas.microsoft.com/office/drawing/2014/main" id="{56340D26-D64A-F946-9A7B-E1A66FC281C6}"/>
              </a:ext>
            </a:extLst>
          </p:cNvPr>
          <p:cNvSpPr txBox="1"/>
          <p:nvPr/>
        </p:nvSpPr>
        <p:spPr>
          <a:xfrm>
            <a:off x="3390292" y="5007855"/>
            <a:ext cx="1326004" cy="276999"/>
          </a:xfrm>
          <a:prstGeom prst="rect">
            <a:avLst/>
          </a:prstGeom>
          <a:noFill/>
        </p:spPr>
        <p:txBody>
          <a:bodyPr wrap="none" rtlCol="0">
            <a:spAutoFit/>
          </a:bodyPr>
          <a:lstStyle/>
          <a:p>
            <a:r>
              <a:rPr lang="en-US" sz="1200" dirty="0">
                <a:solidFill>
                  <a:schemeClr val="accent1">
                    <a:lumMod val="25000"/>
                  </a:schemeClr>
                </a:solidFill>
              </a:rPr>
              <a:t>orderCommands</a:t>
            </a:r>
          </a:p>
        </p:txBody>
      </p:sp>
      <p:sp>
        <p:nvSpPr>
          <p:cNvPr id="69" name="Rounded Rectangle 68">
            <a:extLst>
              <a:ext uri="{FF2B5EF4-FFF2-40B4-BE49-F238E27FC236}">
                <a16:creationId xmlns:a16="http://schemas.microsoft.com/office/drawing/2014/main" id="{D424E221-0145-CA4B-B312-20BBD8AAFD3E}"/>
              </a:ext>
            </a:extLst>
          </p:cNvPr>
          <p:cNvSpPr/>
          <p:nvPr/>
        </p:nvSpPr>
        <p:spPr bwMode="auto">
          <a:xfrm>
            <a:off x="5996723"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70" name="Rounded Rectangle 69">
            <a:extLst>
              <a:ext uri="{FF2B5EF4-FFF2-40B4-BE49-F238E27FC236}">
                <a16:creationId xmlns:a16="http://schemas.microsoft.com/office/drawing/2014/main" id="{669E969B-6146-AD4A-A3D5-9908FB0C890D}"/>
              </a:ext>
            </a:extLst>
          </p:cNvPr>
          <p:cNvSpPr/>
          <p:nvPr/>
        </p:nvSpPr>
        <p:spPr bwMode="auto">
          <a:xfrm>
            <a:off x="6240560"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71" name="Rounded Rectangle 70">
            <a:extLst>
              <a:ext uri="{FF2B5EF4-FFF2-40B4-BE49-F238E27FC236}">
                <a16:creationId xmlns:a16="http://schemas.microsoft.com/office/drawing/2014/main" id="{056FF504-5BFB-7744-9DCA-1F4AEF2D30E2}"/>
              </a:ext>
            </a:extLst>
          </p:cNvPr>
          <p:cNvSpPr/>
          <p:nvPr/>
        </p:nvSpPr>
        <p:spPr bwMode="auto">
          <a:xfrm>
            <a:off x="6486122"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72" name="Rounded Rectangle 71">
            <a:extLst>
              <a:ext uri="{FF2B5EF4-FFF2-40B4-BE49-F238E27FC236}">
                <a16:creationId xmlns:a16="http://schemas.microsoft.com/office/drawing/2014/main" id="{89CEA747-2318-8C4B-85AB-22D1D2A917EE}"/>
              </a:ext>
            </a:extLst>
          </p:cNvPr>
          <p:cNvSpPr/>
          <p:nvPr/>
        </p:nvSpPr>
        <p:spPr bwMode="auto">
          <a:xfrm>
            <a:off x="6729959"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75" name="TextBox 74">
            <a:extLst>
              <a:ext uri="{FF2B5EF4-FFF2-40B4-BE49-F238E27FC236}">
                <a16:creationId xmlns:a16="http://schemas.microsoft.com/office/drawing/2014/main" id="{361A2E5B-430E-1240-B930-F78FDFE0D8D6}"/>
              </a:ext>
            </a:extLst>
          </p:cNvPr>
          <p:cNvSpPr txBox="1"/>
          <p:nvPr/>
        </p:nvSpPr>
        <p:spPr>
          <a:xfrm>
            <a:off x="6091295" y="5968797"/>
            <a:ext cx="619080" cy="276999"/>
          </a:xfrm>
          <a:prstGeom prst="rect">
            <a:avLst/>
          </a:prstGeom>
          <a:noFill/>
        </p:spPr>
        <p:txBody>
          <a:bodyPr wrap="none" rtlCol="0">
            <a:spAutoFit/>
          </a:bodyPr>
          <a:lstStyle/>
          <a:p>
            <a:r>
              <a:rPr lang="en-US" sz="1200" dirty="0">
                <a:solidFill>
                  <a:schemeClr val="accent1">
                    <a:lumMod val="25000"/>
                  </a:schemeClr>
                </a:solidFill>
              </a:rPr>
              <a:t>orders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8755" y="3974838"/>
            <a:ext cx="368430" cy="257719"/>
          </a:xfrm>
          <a:prstGeom prst="rect">
            <a:avLst/>
          </a:prstGeom>
        </p:spPr>
      </p:pic>
    </p:spTree>
    <p:extLst>
      <p:ext uri="{BB962C8B-B14F-4D97-AF65-F5344CB8AC3E}">
        <p14:creationId xmlns:p14="http://schemas.microsoft.com/office/powerpoint/2010/main" val="996198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1626752" y="4839247"/>
            <a:ext cx="637953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7030A0"/>
                </a:solidFill>
              </a:rPr>
              <a:t>Event Backbone</a:t>
            </a:r>
          </a:p>
        </p:txBody>
      </p:sp>
      <p:sp>
        <p:nvSpPr>
          <p:cNvPr id="2" name="Title 1"/>
          <p:cNvSpPr>
            <a:spLocks noGrp="1"/>
          </p:cNvSpPr>
          <p:nvPr>
            <p:ph type="title"/>
          </p:nvPr>
        </p:nvSpPr>
        <p:spPr>
          <a:xfrm>
            <a:off x="133008" y="161945"/>
            <a:ext cx="10869879" cy="533590"/>
          </a:xfrm>
        </p:spPr>
        <p:txBody>
          <a:bodyPr/>
          <a:lstStyle/>
          <a:p>
            <a:pPr algn="l"/>
            <a:r>
              <a:rPr lang="en-US" dirty="0"/>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12</a:t>
            </a:fld>
            <a:endParaRPr lang="en-US" altLang="en-US" dirty="0">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BFF</a:t>
            </a:r>
          </a:p>
        </p:txBody>
      </p:sp>
      <p:cxnSp>
        <p:nvCxnSpPr>
          <p:cNvPr id="60" name="Elbow Connector 59"/>
          <p:cNvCxnSpPr>
            <a:cxnSpLocks/>
            <a:stCxn id="34" idx="2"/>
            <a:endCxn id="89" idx="0"/>
          </p:cNvCxnSpPr>
          <p:nvPr/>
        </p:nvCxnSpPr>
        <p:spPr>
          <a:xfrm rot="5400000">
            <a:off x="7103684" y="849609"/>
            <a:ext cx="591330" cy="246414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Dashboard Web</a:t>
            </a:r>
          </a:p>
        </p:txBody>
      </p:sp>
      <p:sp>
        <p:nvSpPr>
          <p:cNvPr id="48" name="TextBox 47"/>
          <p:cNvSpPr txBox="1"/>
          <p:nvPr/>
        </p:nvSpPr>
        <p:spPr>
          <a:xfrm>
            <a:off x="6778060" y="2079910"/>
            <a:ext cx="1228221" cy="253916"/>
          </a:xfrm>
          <a:prstGeom prst="rect">
            <a:avLst/>
          </a:prstGeom>
          <a:noFill/>
        </p:spPr>
        <p:txBody>
          <a:bodyPr wrap="none" rtlCol="0">
            <a:spAutoFit/>
          </a:bodyPr>
          <a:lstStyle/>
          <a:p>
            <a:r>
              <a:rPr lang="en-US" sz="1050" dirty="0"/>
              <a:t>Complex Queries</a:t>
            </a:r>
          </a:p>
        </p:txBody>
      </p:sp>
      <p:sp>
        <p:nvSpPr>
          <p:cNvPr id="55" name="TextBox 54"/>
          <p:cNvSpPr txBox="1"/>
          <p:nvPr/>
        </p:nvSpPr>
        <p:spPr>
          <a:xfrm>
            <a:off x="710316" y="2192686"/>
            <a:ext cx="1194558" cy="415498"/>
          </a:xfrm>
          <a:prstGeom prst="rect">
            <a:avLst/>
          </a:prstGeom>
          <a:noFill/>
        </p:spPr>
        <p:txBody>
          <a:bodyPr wrap="none" rtlCol="0">
            <a:spAutoFit/>
          </a:bodyPr>
          <a:lstStyle/>
          <a:p>
            <a:r>
              <a:rPr lang="en-US" sz="1050" dirty="0">
                <a:solidFill>
                  <a:schemeClr val="accent1">
                    <a:lumMod val="25000"/>
                  </a:schemeClr>
                </a:solidFill>
              </a:rPr>
              <a:t>Add, read by ID, </a:t>
            </a:r>
          </a:p>
          <a:p>
            <a:r>
              <a:rPr lang="en-US" sz="1050" dirty="0">
                <a:solidFill>
                  <a:schemeClr val="accent1">
                    <a:lumMod val="25000"/>
                  </a:schemeClr>
                </a:solidFill>
              </a:rPr>
              <a:t>update Order</a:t>
            </a:r>
          </a:p>
        </p:txBody>
      </p:sp>
      <p:cxnSp>
        <p:nvCxnSpPr>
          <p:cNvPr id="56" name="Elbow Connector 55"/>
          <p:cNvCxnSpPr>
            <a:cxnSpLocks/>
            <a:stCxn id="9" idx="4"/>
            <a:endCxn id="88" idx="2"/>
          </p:cNvCxnSpPr>
          <p:nvPr/>
        </p:nvCxnSpPr>
        <p:spPr>
          <a:xfrm flipV="1">
            <a:off x="4996834" y="3558626"/>
            <a:ext cx="1173491" cy="153971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9" name="Direct Access Storage 8"/>
          <p:cNvSpPr/>
          <p:nvPr/>
        </p:nvSpPr>
        <p:spPr>
          <a:xfrm>
            <a:off x="3915028" y="4902397"/>
            <a:ext cx="1081806" cy="391886"/>
          </a:xfrm>
          <a:prstGeom prst="flowChartMagneticDrum">
            <a:avLst/>
          </a:prstGeom>
          <a:pattFill prst="ltVert">
            <a:fgClr>
              <a:schemeClr val="tx2">
                <a:lumMod val="40000"/>
                <a:lumOff val="6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rgbClr val="7030A0"/>
                </a:solidFill>
              </a:rPr>
              <a:t>OrderTopic</a:t>
            </a:r>
            <a:endParaRPr lang="en-US" sz="1000" dirty="0">
              <a:solidFill>
                <a:srgbClr val="7030A0"/>
              </a:solidFill>
            </a:endParaRPr>
          </a:p>
        </p:txBody>
      </p:sp>
      <p:cxnSp>
        <p:nvCxnSpPr>
          <p:cNvPr id="79" name="Elbow Connector 78"/>
          <p:cNvCxnSpPr>
            <a:cxnSpLocks/>
            <a:stCxn id="53" idx="2"/>
            <a:endCxn id="9" idx="1"/>
          </p:cNvCxnSpPr>
          <p:nvPr/>
        </p:nvCxnSpPr>
        <p:spPr>
          <a:xfrm rot="16200000" flipH="1">
            <a:off x="2156104" y="3339415"/>
            <a:ext cx="1724601" cy="179324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END</a:t>
              </a:r>
            </a:p>
            <a:p>
              <a:pPr lvl="0">
                <a:defRPr sz="1800" b="0">
                  <a:solidFill>
                    <a:srgbClr val="000000"/>
                  </a:solidFill>
                </a:defRPr>
              </a:pPr>
              <a:r>
                <a:rPr sz="706" dirty="0"/>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BUSINESS</a:t>
              </a:r>
            </a:p>
            <a:p>
              <a:pPr lvl="0">
                <a:defRPr sz="1800" b="0">
                  <a:solidFill>
                    <a:srgbClr val="000000"/>
                  </a:solidFill>
                </a:defRPr>
              </a:pPr>
              <a:r>
                <a:rPr sz="706" dirty="0"/>
                <a:t>USER</a:t>
              </a:r>
            </a:p>
          </p:txBody>
        </p:sp>
      </p:grpSp>
      <p:sp>
        <p:nvSpPr>
          <p:cNvPr id="46" name="Can 45"/>
          <p:cNvSpPr/>
          <p:nvPr/>
        </p:nvSpPr>
        <p:spPr>
          <a:xfrm>
            <a:off x="5048325" y="3064905"/>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5620985" y="2642988"/>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Command MS</a:t>
            </a:r>
          </a:p>
        </p:txBody>
      </p:sp>
      <p:sp>
        <p:nvSpPr>
          <p:cNvPr id="89" name="Rectangle 88">
            <a:extLst>
              <a:ext uri="{FF2B5EF4-FFF2-40B4-BE49-F238E27FC236}">
                <a16:creationId xmlns:a16="http://schemas.microsoft.com/office/drawing/2014/main" id="{E18B5B38-54D0-C04B-8241-94F63359F92F}"/>
              </a:ext>
            </a:extLst>
          </p:cNvPr>
          <p:cNvSpPr/>
          <p:nvPr/>
        </p:nvSpPr>
        <p:spPr>
          <a:xfrm>
            <a:off x="5626468" y="2377344"/>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903" y="4291705"/>
            <a:ext cx="552951" cy="38679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7252" y="4044923"/>
            <a:ext cx="552951" cy="386793"/>
          </a:xfrm>
          <a:prstGeom prst="rect">
            <a:avLst/>
          </a:prstGeom>
        </p:spPr>
      </p:pic>
      <p:cxnSp>
        <p:nvCxnSpPr>
          <p:cNvPr id="35" name="Elbow Connector 34">
            <a:extLst>
              <a:ext uri="{FF2B5EF4-FFF2-40B4-BE49-F238E27FC236}">
                <a16:creationId xmlns:a16="http://schemas.microsoft.com/office/drawing/2014/main" id="{378E7A1C-3A09-C843-861F-0CB7E12F7DB1}"/>
              </a:ext>
            </a:extLst>
          </p:cNvPr>
          <p:cNvCxnSpPr>
            <a:cxnSpLocks/>
            <a:stCxn id="9" idx="0"/>
            <a:endCxn id="47" idx="2"/>
          </p:cNvCxnSpPr>
          <p:nvPr/>
        </p:nvCxnSpPr>
        <p:spPr>
          <a:xfrm rot="5400000" flipH="1" flipV="1">
            <a:off x="3879560" y="4117596"/>
            <a:ext cx="1361173" cy="20843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A9EC530-4182-D644-A78A-1FA9A2A8569C}"/>
              </a:ext>
            </a:extLst>
          </p:cNvPr>
          <p:cNvCxnSpPr>
            <a:cxnSpLocks/>
            <a:stCxn id="53" idx="3"/>
            <a:endCxn id="67" idx="0"/>
          </p:cNvCxnSpPr>
          <p:nvPr/>
        </p:nvCxnSpPr>
        <p:spPr>
          <a:xfrm flipV="1">
            <a:off x="2671121" y="2359942"/>
            <a:ext cx="1990194" cy="737659"/>
          </a:xfrm>
          <a:prstGeom prst="bentConnector4">
            <a:avLst>
              <a:gd name="adj1" fmla="val 36413"/>
              <a:gd name="adj2" fmla="val 13099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3DBD8D45-35FA-5749-8482-B8740A3E7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4838" y="4037246"/>
            <a:ext cx="552951" cy="386793"/>
          </a:xfrm>
          <a:prstGeom prst="rect">
            <a:avLst/>
          </a:prstGeom>
        </p:spPr>
      </p:pic>
      <p:cxnSp>
        <p:nvCxnSpPr>
          <p:cNvPr id="42" name="Elbow Connector 41">
            <a:extLst>
              <a:ext uri="{FF2B5EF4-FFF2-40B4-BE49-F238E27FC236}">
                <a16:creationId xmlns:a16="http://schemas.microsoft.com/office/drawing/2014/main" id="{07434F54-2AF1-064D-BC89-C4152612002E}"/>
              </a:ext>
            </a:extLst>
          </p:cNvPr>
          <p:cNvCxnSpPr>
            <a:cxnSpLocks/>
            <a:stCxn id="53" idx="3"/>
            <a:endCxn id="89" idx="0"/>
          </p:cNvCxnSpPr>
          <p:nvPr/>
        </p:nvCxnSpPr>
        <p:spPr>
          <a:xfrm flipV="1">
            <a:off x="2671121" y="2377344"/>
            <a:ext cx="3496158" cy="720257"/>
          </a:xfrm>
          <a:prstGeom prst="bentConnector4">
            <a:avLst>
              <a:gd name="adj1" fmla="val 20214"/>
              <a:gd name="adj2" fmla="val 181525"/>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201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0D7C0-2F7E-9A43-A398-FAF2B9AEF532}"/>
              </a:ext>
            </a:extLst>
          </p:cNvPr>
          <p:cNvSpPr>
            <a:spLocks noGrp="1"/>
          </p:cNvSpPr>
          <p:nvPr>
            <p:ph type="title"/>
          </p:nvPr>
        </p:nvSpPr>
        <p:spPr>
          <a:xfrm>
            <a:off x="390788" y="60120"/>
            <a:ext cx="10886813" cy="752192"/>
          </a:xfrm>
        </p:spPr>
        <p:txBody>
          <a:bodyPr/>
          <a:lstStyle/>
          <a:p>
            <a:r>
              <a:rPr lang="en-US" dirty="0"/>
              <a:t>Order Life Cycle</a:t>
            </a:r>
          </a:p>
        </p:txBody>
      </p:sp>
      <p:sp>
        <p:nvSpPr>
          <p:cNvPr id="4" name="Slide Number Placeholder 3">
            <a:extLst>
              <a:ext uri="{FF2B5EF4-FFF2-40B4-BE49-F238E27FC236}">
                <a16:creationId xmlns:a16="http://schemas.microsoft.com/office/drawing/2014/main" id="{85C506F1-EA3E-454B-8D0B-A3AFD14311C0}"/>
              </a:ext>
            </a:extLst>
          </p:cNvPr>
          <p:cNvSpPr>
            <a:spLocks noGrp="1"/>
          </p:cNvSpPr>
          <p:nvPr>
            <p:ph type="sldNum" sz="quarter" idx="12"/>
          </p:nvPr>
        </p:nvSpPr>
        <p:spPr/>
        <p:txBody>
          <a:bodyPr/>
          <a:lstStyle/>
          <a:p>
            <a:fld id="{E9549862-13E2-C34D-815E-8545BD36FC59}" type="slidenum">
              <a:rPr lang="en-US" smtClean="0">
                <a:solidFill>
                  <a:srgbClr val="6D7777"/>
                </a:solidFill>
              </a:rPr>
              <a:pPr/>
              <a:t>13</a:t>
            </a:fld>
            <a:endParaRPr lang="en-US" dirty="0">
              <a:solidFill>
                <a:srgbClr val="6D7777"/>
              </a:solidFill>
            </a:endParaRPr>
          </a:p>
        </p:txBody>
      </p:sp>
      <p:sp>
        <p:nvSpPr>
          <p:cNvPr id="5" name="Oval 4">
            <a:extLst>
              <a:ext uri="{FF2B5EF4-FFF2-40B4-BE49-F238E27FC236}">
                <a16:creationId xmlns:a16="http://schemas.microsoft.com/office/drawing/2014/main" id="{17D0E184-FD47-B04C-9134-4CCB8888BDF2}"/>
              </a:ext>
            </a:extLst>
          </p:cNvPr>
          <p:cNvSpPr/>
          <p:nvPr/>
        </p:nvSpPr>
        <p:spPr>
          <a:xfrm>
            <a:off x="1447303" y="1541264"/>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Created</a:t>
            </a:r>
          </a:p>
        </p:txBody>
      </p:sp>
      <p:sp>
        <p:nvSpPr>
          <p:cNvPr id="6" name="Oval 5">
            <a:extLst>
              <a:ext uri="{FF2B5EF4-FFF2-40B4-BE49-F238E27FC236}">
                <a16:creationId xmlns:a16="http://schemas.microsoft.com/office/drawing/2014/main" id="{1AF41136-67AD-5C44-8700-52613A6B0D1C}"/>
              </a:ext>
            </a:extLst>
          </p:cNvPr>
          <p:cNvSpPr/>
          <p:nvPr/>
        </p:nvSpPr>
        <p:spPr>
          <a:xfrm>
            <a:off x="763495" y="3082364"/>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Updated</a:t>
            </a:r>
          </a:p>
        </p:txBody>
      </p:sp>
      <p:sp>
        <p:nvSpPr>
          <p:cNvPr id="8" name="Oval 7">
            <a:extLst>
              <a:ext uri="{FF2B5EF4-FFF2-40B4-BE49-F238E27FC236}">
                <a16:creationId xmlns:a16="http://schemas.microsoft.com/office/drawing/2014/main" id="{6E2CEFE2-600F-164A-A900-05DFFFF6F1CE}"/>
              </a:ext>
            </a:extLst>
          </p:cNvPr>
          <p:cNvSpPr/>
          <p:nvPr/>
        </p:nvSpPr>
        <p:spPr>
          <a:xfrm>
            <a:off x="3339212" y="3029540"/>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Booked</a:t>
            </a:r>
          </a:p>
        </p:txBody>
      </p:sp>
      <p:sp>
        <p:nvSpPr>
          <p:cNvPr id="10" name="Oval 9">
            <a:extLst>
              <a:ext uri="{FF2B5EF4-FFF2-40B4-BE49-F238E27FC236}">
                <a16:creationId xmlns:a16="http://schemas.microsoft.com/office/drawing/2014/main" id="{24218AC7-A45D-8142-8A85-68EF3BA2E7AD}"/>
              </a:ext>
            </a:extLst>
          </p:cNvPr>
          <p:cNvSpPr/>
          <p:nvPr/>
        </p:nvSpPr>
        <p:spPr>
          <a:xfrm>
            <a:off x="6475813" y="3775635"/>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Transit</a:t>
            </a:r>
          </a:p>
        </p:txBody>
      </p:sp>
      <p:sp>
        <p:nvSpPr>
          <p:cNvPr id="12" name="Oval 11">
            <a:extLst>
              <a:ext uri="{FF2B5EF4-FFF2-40B4-BE49-F238E27FC236}">
                <a16:creationId xmlns:a16="http://schemas.microsoft.com/office/drawing/2014/main" id="{D8F2CF75-EEDE-5746-BECF-029D476543FF}"/>
              </a:ext>
            </a:extLst>
          </p:cNvPr>
          <p:cNvSpPr/>
          <p:nvPr/>
        </p:nvSpPr>
        <p:spPr>
          <a:xfrm>
            <a:off x="9566247" y="3155929"/>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Completed</a:t>
            </a:r>
          </a:p>
        </p:txBody>
      </p:sp>
      <p:sp>
        <p:nvSpPr>
          <p:cNvPr id="13" name="Oval 12">
            <a:extLst>
              <a:ext uri="{FF2B5EF4-FFF2-40B4-BE49-F238E27FC236}">
                <a16:creationId xmlns:a16="http://schemas.microsoft.com/office/drawing/2014/main" id="{D93FD246-0D6A-3D45-A4FB-88D3E847B2FA}"/>
              </a:ext>
            </a:extLst>
          </p:cNvPr>
          <p:cNvSpPr/>
          <p:nvPr/>
        </p:nvSpPr>
        <p:spPr>
          <a:xfrm>
            <a:off x="8418035" y="5505634"/>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Rejected</a:t>
            </a:r>
          </a:p>
        </p:txBody>
      </p:sp>
      <p:sp>
        <p:nvSpPr>
          <p:cNvPr id="14" name="Oval 13">
            <a:extLst>
              <a:ext uri="{FF2B5EF4-FFF2-40B4-BE49-F238E27FC236}">
                <a16:creationId xmlns:a16="http://schemas.microsoft.com/office/drawing/2014/main" id="{E6D519A7-1253-8E4E-BD80-27B9072505C8}"/>
              </a:ext>
            </a:extLst>
          </p:cNvPr>
          <p:cNvSpPr/>
          <p:nvPr/>
        </p:nvSpPr>
        <p:spPr>
          <a:xfrm>
            <a:off x="2745628" y="5310286"/>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Cancelled</a:t>
            </a:r>
          </a:p>
        </p:txBody>
      </p:sp>
      <p:cxnSp>
        <p:nvCxnSpPr>
          <p:cNvPr id="16" name="Curved Connector 15">
            <a:extLst>
              <a:ext uri="{FF2B5EF4-FFF2-40B4-BE49-F238E27FC236}">
                <a16:creationId xmlns:a16="http://schemas.microsoft.com/office/drawing/2014/main" id="{93DD78B7-C09A-8E46-8860-41A34EDDD118}"/>
              </a:ext>
            </a:extLst>
          </p:cNvPr>
          <p:cNvCxnSpPr>
            <a:cxnSpLocks/>
            <a:stCxn id="5" idx="3"/>
            <a:endCxn id="6" idx="1"/>
          </p:cNvCxnSpPr>
          <p:nvPr/>
        </p:nvCxnSpPr>
        <p:spPr>
          <a:xfrm rot="5400000">
            <a:off x="780241" y="2316545"/>
            <a:ext cx="1050883" cy="683808"/>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Curved Connector 16">
            <a:extLst>
              <a:ext uri="{FF2B5EF4-FFF2-40B4-BE49-F238E27FC236}">
                <a16:creationId xmlns:a16="http://schemas.microsoft.com/office/drawing/2014/main" id="{0F5A358E-F558-3E40-A9D4-61A3C2EB09E1}"/>
              </a:ext>
            </a:extLst>
          </p:cNvPr>
          <p:cNvCxnSpPr>
            <a:cxnSpLocks/>
            <a:stCxn id="6" idx="4"/>
            <a:endCxn id="6" idx="3"/>
          </p:cNvCxnSpPr>
          <p:nvPr/>
        </p:nvCxnSpPr>
        <p:spPr>
          <a:xfrm rot="5400000" flipH="1">
            <a:off x="1154777" y="3483110"/>
            <a:ext cx="101527" cy="483525"/>
          </a:xfrm>
          <a:prstGeom prst="curvedConnector3">
            <a:avLst>
              <a:gd name="adj1" fmla="val -22516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Curved Connector 28">
            <a:extLst>
              <a:ext uri="{FF2B5EF4-FFF2-40B4-BE49-F238E27FC236}">
                <a16:creationId xmlns:a16="http://schemas.microsoft.com/office/drawing/2014/main" id="{2F419EC3-9E48-BE4F-B89C-C3B0514440BE}"/>
              </a:ext>
            </a:extLst>
          </p:cNvPr>
          <p:cNvCxnSpPr>
            <a:cxnSpLocks/>
            <a:stCxn id="6" idx="6"/>
            <a:endCxn id="8" idx="2"/>
          </p:cNvCxnSpPr>
          <p:nvPr/>
        </p:nvCxnSpPr>
        <p:spPr>
          <a:xfrm flipV="1">
            <a:off x="2131111" y="3376176"/>
            <a:ext cx="1208101" cy="52824"/>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Curved Connector 33">
            <a:extLst>
              <a:ext uri="{FF2B5EF4-FFF2-40B4-BE49-F238E27FC236}">
                <a16:creationId xmlns:a16="http://schemas.microsoft.com/office/drawing/2014/main" id="{08CFBE49-7A08-DA46-9D9C-21F26F4413A0}"/>
              </a:ext>
            </a:extLst>
          </p:cNvPr>
          <p:cNvCxnSpPr>
            <a:cxnSpLocks/>
            <a:stCxn id="8" idx="6"/>
            <a:endCxn id="41" idx="0"/>
          </p:cNvCxnSpPr>
          <p:nvPr/>
        </p:nvCxnSpPr>
        <p:spPr>
          <a:xfrm>
            <a:off x="4706828" y="3376176"/>
            <a:ext cx="262610" cy="901498"/>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Curved Connector 36">
            <a:extLst>
              <a:ext uri="{FF2B5EF4-FFF2-40B4-BE49-F238E27FC236}">
                <a16:creationId xmlns:a16="http://schemas.microsoft.com/office/drawing/2014/main" id="{BA2FA75E-4CF6-F343-9D0E-035D229C4607}"/>
              </a:ext>
            </a:extLst>
          </p:cNvPr>
          <p:cNvCxnSpPr>
            <a:cxnSpLocks/>
            <a:stCxn id="8" idx="4"/>
            <a:endCxn id="14" idx="1"/>
          </p:cNvCxnSpPr>
          <p:nvPr/>
        </p:nvCxnSpPr>
        <p:spPr>
          <a:xfrm rot="5400000">
            <a:off x="2654588" y="4043381"/>
            <a:ext cx="1689002" cy="1047862"/>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1" name="Oval 40">
            <a:extLst>
              <a:ext uri="{FF2B5EF4-FFF2-40B4-BE49-F238E27FC236}">
                <a16:creationId xmlns:a16="http://schemas.microsoft.com/office/drawing/2014/main" id="{AF1C9443-3457-854E-A3F1-1B862B347D7A}"/>
              </a:ext>
            </a:extLst>
          </p:cNvPr>
          <p:cNvSpPr/>
          <p:nvPr/>
        </p:nvSpPr>
        <p:spPr>
          <a:xfrm>
            <a:off x="4185773" y="4277674"/>
            <a:ext cx="1567329" cy="8067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Assigned</a:t>
            </a:r>
          </a:p>
        </p:txBody>
      </p:sp>
      <p:cxnSp>
        <p:nvCxnSpPr>
          <p:cNvPr id="45" name="Curved Connector 44">
            <a:extLst>
              <a:ext uri="{FF2B5EF4-FFF2-40B4-BE49-F238E27FC236}">
                <a16:creationId xmlns:a16="http://schemas.microsoft.com/office/drawing/2014/main" id="{7B7E624F-CA20-AB48-B657-BFB4ABB1DDA3}"/>
              </a:ext>
            </a:extLst>
          </p:cNvPr>
          <p:cNvCxnSpPr>
            <a:cxnSpLocks/>
            <a:stCxn id="10" idx="7"/>
            <a:endCxn id="12" idx="1"/>
          </p:cNvCxnSpPr>
          <p:nvPr/>
        </p:nvCxnSpPr>
        <p:spPr>
          <a:xfrm rot="5400000" flipH="1" flipV="1">
            <a:off x="8494841" y="2576227"/>
            <a:ext cx="619706" cy="1982165"/>
          </a:xfrm>
          <a:prstGeom prst="curvedConnector3">
            <a:avLst>
              <a:gd name="adj1" fmla="val 15327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Curved Connector 47">
            <a:extLst>
              <a:ext uri="{FF2B5EF4-FFF2-40B4-BE49-F238E27FC236}">
                <a16:creationId xmlns:a16="http://schemas.microsoft.com/office/drawing/2014/main" id="{110391F1-8FE4-A642-B66B-BBD9AFA4E70E}"/>
              </a:ext>
            </a:extLst>
          </p:cNvPr>
          <p:cNvCxnSpPr>
            <a:cxnSpLocks/>
            <a:stCxn id="10" idx="5"/>
            <a:endCxn id="13" idx="0"/>
          </p:cNvCxnSpPr>
          <p:nvPr/>
        </p:nvCxnSpPr>
        <p:spPr>
          <a:xfrm rot="16200000" flipH="1">
            <a:off x="7938529" y="4242462"/>
            <a:ext cx="1138255" cy="1388088"/>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urved Connector 50">
            <a:extLst>
              <a:ext uri="{FF2B5EF4-FFF2-40B4-BE49-F238E27FC236}">
                <a16:creationId xmlns:a16="http://schemas.microsoft.com/office/drawing/2014/main" id="{09204932-C1ED-1D49-A295-C8B3606E72DE}"/>
              </a:ext>
            </a:extLst>
          </p:cNvPr>
          <p:cNvCxnSpPr>
            <a:cxnSpLocks/>
            <a:stCxn id="13" idx="2"/>
            <a:endCxn id="10" idx="4"/>
          </p:cNvCxnSpPr>
          <p:nvPr/>
        </p:nvCxnSpPr>
        <p:spPr>
          <a:xfrm rot="10800000">
            <a:off x="7259479" y="4468906"/>
            <a:ext cx="1158557" cy="1383364"/>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urved Connector 53">
            <a:extLst>
              <a:ext uri="{FF2B5EF4-FFF2-40B4-BE49-F238E27FC236}">
                <a16:creationId xmlns:a16="http://schemas.microsoft.com/office/drawing/2014/main" id="{DBAD7F9C-814B-434E-9DC1-8B9F2924BE45}"/>
              </a:ext>
            </a:extLst>
          </p:cNvPr>
          <p:cNvCxnSpPr>
            <a:cxnSpLocks/>
            <a:stCxn id="41" idx="6"/>
            <a:endCxn id="10" idx="2"/>
          </p:cNvCxnSpPr>
          <p:nvPr/>
        </p:nvCxnSpPr>
        <p:spPr>
          <a:xfrm flipV="1">
            <a:off x="5753102" y="4122271"/>
            <a:ext cx="722711" cy="558775"/>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 name="Curved Connector 59">
            <a:extLst>
              <a:ext uri="{FF2B5EF4-FFF2-40B4-BE49-F238E27FC236}">
                <a16:creationId xmlns:a16="http://schemas.microsoft.com/office/drawing/2014/main" id="{6AF62281-284D-4D48-AEFA-1236968715FB}"/>
              </a:ext>
            </a:extLst>
          </p:cNvPr>
          <p:cNvCxnSpPr>
            <a:cxnSpLocks/>
            <a:stCxn id="10" idx="3"/>
            <a:endCxn id="14" idx="6"/>
          </p:cNvCxnSpPr>
          <p:nvPr/>
        </p:nvCxnSpPr>
        <p:spPr>
          <a:xfrm rot="5400000">
            <a:off x="4864379" y="3815957"/>
            <a:ext cx="1289543" cy="2392386"/>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E22FE2CB-5912-7447-9BE1-64AF75EF1CFD}"/>
              </a:ext>
            </a:extLst>
          </p:cNvPr>
          <p:cNvCxnSpPr>
            <a:cxnSpLocks/>
          </p:cNvCxnSpPr>
          <p:nvPr/>
        </p:nvCxnSpPr>
        <p:spPr>
          <a:xfrm>
            <a:off x="6094939" y="1721224"/>
            <a:ext cx="0" cy="4720328"/>
          </a:xfrm>
          <a:prstGeom prst="line">
            <a:avLst/>
          </a:prstGeom>
          <a:ln w="63500">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A64F4082-5F17-C14C-A18D-D8003C1F8EC9}"/>
              </a:ext>
            </a:extLst>
          </p:cNvPr>
          <p:cNvSpPr txBox="1"/>
          <p:nvPr/>
        </p:nvSpPr>
        <p:spPr>
          <a:xfrm>
            <a:off x="3923236" y="931267"/>
            <a:ext cx="1941557" cy="369332"/>
          </a:xfrm>
          <a:prstGeom prst="rect">
            <a:avLst/>
          </a:prstGeom>
          <a:noFill/>
        </p:spPr>
        <p:txBody>
          <a:bodyPr wrap="none" rtlCol="0">
            <a:spAutoFit/>
          </a:bodyPr>
          <a:lstStyle/>
          <a:p>
            <a:r>
              <a:rPr lang="en-US" u="sng" dirty="0"/>
              <a:t>Order Settlement</a:t>
            </a:r>
          </a:p>
        </p:txBody>
      </p:sp>
      <p:sp>
        <p:nvSpPr>
          <p:cNvPr id="80" name="TextBox 79">
            <a:extLst>
              <a:ext uri="{FF2B5EF4-FFF2-40B4-BE49-F238E27FC236}">
                <a16:creationId xmlns:a16="http://schemas.microsoft.com/office/drawing/2014/main" id="{DC978049-EE40-784D-BE33-8EDC42C48157}"/>
              </a:ext>
            </a:extLst>
          </p:cNvPr>
          <p:cNvSpPr txBox="1"/>
          <p:nvPr/>
        </p:nvSpPr>
        <p:spPr>
          <a:xfrm>
            <a:off x="6365976" y="935961"/>
            <a:ext cx="1941557" cy="369332"/>
          </a:xfrm>
          <a:prstGeom prst="rect">
            <a:avLst/>
          </a:prstGeom>
          <a:noFill/>
        </p:spPr>
        <p:txBody>
          <a:bodyPr wrap="square" rtlCol="0">
            <a:spAutoFit/>
          </a:bodyPr>
          <a:lstStyle/>
          <a:p>
            <a:r>
              <a:rPr lang="en-US" u="sng" dirty="0"/>
              <a:t>Order Delivery</a:t>
            </a:r>
          </a:p>
        </p:txBody>
      </p:sp>
      <p:sp>
        <p:nvSpPr>
          <p:cNvPr id="3" name="TextBox 2">
            <a:extLst>
              <a:ext uri="{FF2B5EF4-FFF2-40B4-BE49-F238E27FC236}">
                <a16:creationId xmlns:a16="http://schemas.microsoft.com/office/drawing/2014/main" id="{BF099260-21CC-4A4B-B07B-829810164DD9}"/>
              </a:ext>
            </a:extLst>
          </p:cNvPr>
          <p:cNvSpPr txBox="1"/>
          <p:nvPr/>
        </p:nvSpPr>
        <p:spPr>
          <a:xfrm>
            <a:off x="7028272" y="1989852"/>
            <a:ext cx="1279261" cy="307777"/>
          </a:xfrm>
          <a:prstGeom prst="rect">
            <a:avLst/>
          </a:prstGeom>
          <a:noFill/>
        </p:spPr>
        <p:txBody>
          <a:bodyPr wrap="none" rtlCol="0">
            <a:spAutoFit/>
          </a:bodyPr>
          <a:lstStyle/>
          <a:p>
            <a:r>
              <a:rPr lang="en-US" sz="1400" dirty="0"/>
              <a:t>Voyage found</a:t>
            </a:r>
          </a:p>
        </p:txBody>
      </p:sp>
      <p:sp>
        <p:nvSpPr>
          <p:cNvPr id="31" name="TextBox 30">
            <a:extLst>
              <a:ext uri="{FF2B5EF4-FFF2-40B4-BE49-F238E27FC236}">
                <a16:creationId xmlns:a16="http://schemas.microsoft.com/office/drawing/2014/main" id="{6E85781B-A137-3B44-A9A4-7B75F821820B}"/>
              </a:ext>
            </a:extLst>
          </p:cNvPr>
          <p:cNvSpPr txBox="1"/>
          <p:nvPr/>
        </p:nvSpPr>
        <p:spPr>
          <a:xfrm>
            <a:off x="338367" y="1369522"/>
            <a:ext cx="1228221" cy="307777"/>
          </a:xfrm>
          <a:prstGeom prst="rect">
            <a:avLst/>
          </a:prstGeom>
          <a:noFill/>
        </p:spPr>
        <p:txBody>
          <a:bodyPr wrap="none" rtlCol="0">
            <a:spAutoFit/>
          </a:bodyPr>
          <a:lstStyle/>
          <a:p>
            <a:r>
              <a:rPr lang="en-US" sz="1400" dirty="0">
                <a:solidFill>
                  <a:schemeClr val="accent5">
                    <a:lumMod val="75000"/>
                  </a:schemeClr>
                </a:solidFill>
              </a:rPr>
              <a:t>Create Order</a:t>
            </a:r>
          </a:p>
        </p:txBody>
      </p:sp>
      <p:cxnSp>
        <p:nvCxnSpPr>
          <p:cNvPr id="32" name="Curved Connector 31">
            <a:extLst>
              <a:ext uri="{FF2B5EF4-FFF2-40B4-BE49-F238E27FC236}">
                <a16:creationId xmlns:a16="http://schemas.microsoft.com/office/drawing/2014/main" id="{55768197-2B7A-FB49-8418-D2A3956F8C41}"/>
              </a:ext>
            </a:extLst>
          </p:cNvPr>
          <p:cNvCxnSpPr>
            <a:cxnSpLocks/>
            <a:endCxn id="5" idx="2"/>
          </p:cNvCxnSpPr>
          <p:nvPr/>
        </p:nvCxnSpPr>
        <p:spPr>
          <a:xfrm>
            <a:off x="322652" y="1760249"/>
            <a:ext cx="1124651" cy="12765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E1B540B8-74F6-9F4A-A867-0C743EA7C165}"/>
              </a:ext>
            </a:extLst>
          </p:cNvPr>
          <p:cNvSpPr txBox="1"/>
          <p:nvPr/>
        </p:nvSpPr>
        <p:spPr>
          <a:xfrm>
            <a:off x="25950" y="2403033"/>
            <a:ext cx="1268296" cy="307777"/>
          </a:xfrm>
          <a:prstGeom prst="rect">
            <a:avLst/>
          </a:prstGeom>
          <a:noFill/>
        </p:spPr>
        <p:txBody>
          <a:bodyPr wrap="none" rtlCol="0">
            <a:spAutoFit/>
          </a:bodyPr>
          <a:lstStyle/>
          <a:p>
            <a:r>
              <a:rPr lang="en-US" sz="1400" dirty="0">
                <a:solidFill>
                  <a:schemeClr val="accent5">
                    <a:lumMod val="75000"/>
                  </a:schemeClr>
                </a:solidFill>
              </a:rPr>
              <a:t>Update Order</a:t>
            </a:r>
          </a:p>
        </p:txBody>
      </p:sp>
      <p:sp>
        <p:nvSpPr>
          <p:cNvPr id="39" name="TextBox 38">
            <a:extLst>
              <a:ext uri="{FF2B5EF4-FFF2-40B4-BE49-F238E27FC236}">
                <a16:creationId xmlns:a16="http://schemas.microsoft.com/office/drawing/2014/main" id="{4A56C115-4F5A-F44B-8EE3-383AC08CC622}"/>
              </a:ext>
            </a:extLst>
          </p:cNvPr>
          <p:cNvSpPr txBox="1"/>
          <p:nvPr/>
        </p:nvSpPr>
        <p:spPr>
          <a:xfrm>
            <a:off x="2975158" y="2249144"/>
            <a:ext cx="1317990" cy="307777"/>
          </a:xfrm>
          <a:prstGeom prst="rect">
            <a:avLst/>
          </a:prstGeom>
          <a:noFill/>
        </p:spPr>
        <p:txBody>
          <a:bodyPr wrap="none" rtlCol="0">
            <a:spAutoFit/>
          </a:bodyPr>
          <a:lstStyle/>
          <a:p>
            <a:r>
              <a:rPr lang="en-US" sz="1400" dirty="0">
                <a:solidFill>
                  <a:schemeClr val="accent5">
                    <a:lumMod val="75000"/>
                  </a:schemeClr>
                </a:solidFill>
              </a:rPr>
              <a:t>Confirm Order</a:t>
            </a:r>
          </a:p>
        </p:txBody>
      </p:sp>
      <p:sp>
        <p:nvSpPr>
          <p:cNvPr id="46" name="TextBox 45">
            <a:extLst>
              <a:ext uri="{FF2B5EF4-FFF2-40B4-BE49-F238E27FC236}">
                <a16:creationId xmlns:a16="http://schemas.microsoft.com/office/drawing/2014/main" id="{35878E33-64DE-964A-9D12-08907E375A7A}"/>
              </a:ext>
            </a:extLst>
          </p:cNvPr>
          <p:cNvSpPr txBox="1"/>
          <p:nvPr/>
        </p:nvSpPr>
        <p:spPr>
          <a:xfrm>
            <a:off x="790872" y="4510982"/>
            <a:ext cx="1249060" cy="307777"/>
          </a:xfrm>
          <a:prstGeom prst="rect">
            <a:avLst/>
          </a:prstGeom>
          <a:noFill/>
        </p:spPr>
        <p:txBody>
          <a:bodyPr wrap="none" rtlCol="0">
            <a:spAutoFit/>
          </a:bodyPr>
          <a:lstStyle/>
          <a:p>
            <a:r>
              <a:rPr lang="en-US" sz="1400" dirty="0">
                <a:solidFill>
                  <a:schemeClr val="accent5">
                    <a:lumMod val="75000"/>
                  </a:schemeClr>
                </a:solidFill>
              </a:rPr>
              <a:t>Cancel Order</a:t>
            </a:r>
          </a:p>
        </p:txBody>
      </p:sp>
      <p:sp>
        <p:nvSpPr>
          <p:cNvPr id="47" name="TextBox 46">
            <a:extLst>
              <a:ext uri="{FF2B5EF4-FFF2-40B4-BE49-F238E27FC236}">
                <a16:creationId xmlns:a16="http://schemas.microsoft.com/office/drawing/2014/main" id="{E979F08A-8F5D-4640-9587-6695C1146D32}"/>
              </a:ext>
            </a:extLst>
          </p:cNvPr>
          <p:cNvSpPr txBox="1"/>
          <p:nvPr/>
        </p:nvSpPr>
        <p:spPr>
          <a:xfrm>
            <a:off x="4456083" y="3705169"/>
            <a:ext cx="1966949" cy="523220"/>
          </a:xfrm>
          <a:prstGeom prst="rect">
            <a:avLst/>
          </a:prstGeom>
          <a:noFill/>
        </p:spPr>
        <p:txBody>
          <a:bodyPr wrap="none" rtlCol="0">
            <a:spAutoFit/>
          </a:bodyPr>
          <a:lstStyle/>
          <a:p>
            <a:r>
              <a:rPr lang="en-US" sz="1400" dirty="0">
                <a:solidFill>
                  <a:schemeClr val="accent5">
                    <a:lumMod val="75000"/>
                  </a:schemeClr>
                </a:solidFill>
              </a:rPr>
              <a:t>Allocate Voyage and   </a:t>
            </a:r>
          </a:p>
          <a:p>
            <a:r>
              <a:rPr lang="en-US" sz="1400" dirty="0">
                <a:solidFill>
                  <a:schemeClr val="accent5">
                    <a:lumMod val="75000"/>
                  </a:schemeClr>
                </a:solidFill>
              </a:rPr>
              <a:t>Container</a:t>
            </a:r>
          </a:p>
        </p:txBody>
      </p:sp>
      <p:cxnSp>
        <p:nvCxnSpPr>
          <p:cNvPr id="40" name="Curved Connector 39">
            <a:extLst>
              <a:ext uri="{FF2B5EF4-FFF2-40B4-BE49-F238E27FC236}">
                <a16:creationId xmlns:a16="http://schemas.microsoft.com/office/drawing/2014/main" id="{E0627BCB-4E8E-5349-943A-4CDA2698F087}"/>
              </a:ext>
            </a:extLst>
          </p:cNvPr>
          <p:cNvCxnSpPr>
            <a:cxnSpLocks/>
            <a:stCxn id="6" idx="5"/>
            <a:endCxn id="14" idx="2"/>
          </p:cNvCxnSpPr>
          <p:nvPr/>
        </p:nvCxnSpPr>
        <p:spPr>
          <a:xfrm rot="16200000" flipH="1">
            <a:off x="1346821" y="4258115"/>
            <a:ext cx="1982814" cy="814800"/>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Curved Connector 42">
            <a:extLst>
              <a:ext uri="{FF2B5EF4-FFF2-40B4-BE49-F238E27FC236}">
                <a16:creationId xmlns:a16="http://schemas.microsoft.com/office/drawing/2014/main" id="{2E37B3E5-C395-954D-ADF5-2A4A50DFA504}"/>
              </a:ext>
            </a:extLst>
          </p:cNvPr>
          <p:cNvCxnSpPr>
            <a:cxnSpLocks/>
            <a:stCxn id="5" idx="5"/>
            <a:endCxn id="8" idx="0"/>
          </p:cNvCxnSpPr>
          <p:nvPr/>
        </p:nvCxnSpPr>
        <p:spPr>
          <a:xfrm rot="16200000" flipH="1">
            <a:off x="2870562" y="1877082"/>
            <a:ext cx="896532" cy="1408384"/>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54613F2A-16C0-4941-8A65-5642D42A7AA9}"/>
              </a:ext>
            </a:extLst>
          </p:cNvPr>
          <p:cNvSpPr txBox="1"/>
          <p:nvPr/>
        </p:nvSpPr>
        <p:spPr>
          <a:xfrm>
            <a:off x="2183843" y="3001402"/>
            <a:ext cx="1317990" cy="307777"/>
          </a:xfrm>
          <a:prstGeom prst="rect">
            <a:avLst/>
          </a:prstGeom>
          <a:noFill/>
        </p:spPr>
        <p:txBody>
          <a:bodyPr wrap="none" rtlCol="0">
            <a:spAutoFit/>
          </a:bodyPr>
          <a:lstStyle/>
          <a:p>
            <a:r>
              <a:rPr lang="en-US" sz="1400" dirty="0">
                <a:solidFill>
                  <a:schemeClr val="accent5">
                    <a:lumMod val="75000"/>
                  </a:schemeClr>
                </a:solidFill>
              </a:rPr>
              <a:t>Confirm Order</a:t>
            </a:r>
          </a:p>
        </p:txBody>
      </p:sp>
      <p:cxnSp>
        <p:nvCxnSpPr>
          <p:cNvPr id="49" name="Curved Connector 48">
            <a:extLst>
              <a:ext uri="{FF2B5EF4-FFF2-40B4-BE49-F238E27FC236}">
                <a16:creationId xmlns:a16="http://schemas.microsoft.com/office/drawing/2014/main" id="{6325FD05-D72A-1B47-A624-8F0371BCB9B9}"/>
              </a:ext>
            </a:extLst>
          </p:cNvPr>
          <p:cNvCxnSpPr>
            <a:cxnSpLocks/>
          </p:cNvCxnSpPr>
          <p:nvPr/>
        </p:nvCxnSpPr>
        <p:spPr>
          <a:xfrm rot="16200000" flipH="1">
            <a:off x="675639" y="3599611"/>
            <a:ext cx="3422387" cy="614517"/>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411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dirty="0"/>
              <a:t>Event Sourcing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14</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4521421" y="2032920"/>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4538480" y="1784678"/>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7" name="Can 6">
            <a:extLst>
              <a:ext uri="{FF2B5EF4-FFF2-40B4-BE49-F238E27FC236}">
                <a16:creationId xmlns:a16="http://schemas.microsoft.com/office/drawing/2014/main" id="{E6D4EA1D-6A39-714A-9E5C-421D88572842}"/>
              </a:ext>
            </a:extLst>
          </p:cNvPr>
          <p:cNvSpPr/>
          <p:nvPr/>
        </p:nvSpPr>
        <p:spPr>
          <a:xfrm>
            <a:off x="6280336" y="2201472"/>
            <a:ext cx="51539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012C7E4-3333-A449-B4D8-5EC0ECE0D77D}"/>
              </a:ext>
            </a:extLst>
          </p:cNvPr>
          <p:cNvSpPr/>
          <p:nvPr/>
        </p:nvSpPr>
        <p:spPr>
          <a:xfrm>
            <a:off x="1447853" y="1824858"/>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grpSp>
        <p:nvGrpSpPr>
          <p:cNvPr id="9" name="Group 193">
            <a:extLst>
              <a:ext uri="{FF2B5EF4-FFF2-40B4-BE49-F238E27FC236}">
                <a16:creationId xmlns:a16="http://schemas.microsoft.com/office/drawing/2014/main" id="{08EDB397-A396-9442-BFA7-B94C919A1AEB}"/>
              </a:ext>
            </a:extLst>
          </p:cNvPr>
          <p:cNvGrpSpPr/>
          <p:nvPr/>
        </p:nvGrpSpPr>
        <p:grpSpPr>
          <a:xfrm>
            <a:off x="426920" y="1825538"/>
            <a:ext cx="639879" cy="915638"/>
            <a:chOff x="8826" y="-1"/>
            <a:chExt cx="707232" cy="953436"/>
          </a:xfrm>
        </p:grpSpPr>
        <p:grpSp>
          <p:nvGrpSpPr>
            <p:cNvPr id="10" name="Group 191">
              <a:extLst>
                <a:ext uri="{FF2B5EF4-FFF2-40B4-BE49-F238E27FC236}">
                  <a16:creationId xmlns:a16="http://schemas.microsoft.com/office/drawing/2014/main" id="{41B14032-5239-EE41-B660-211D8550767D}"/>
                </a:ext>
              </a:extLst>
            </p:cNvPr>
            <p:cNvGrpSpPr/>
            <p:nvPr/>
          </p:nvGrpSpPr>
          <p:grpSpPr>
            <a:xfrm>
              <a:off x="8826" y="-1"/>
              <a:ext cx="707232" cy="707233"/>
              <a:chOff x="8826" y="0"/>
              <a:chExt cx="707231" cy="707231"/>
            </a:xfrm>
          </p:grpSpPr>
          <p:sp>
            <p:nvSpPr>
              <p:cNvPr id="12" name="Shape 189">
                <a:extLst>
                  <a:ext uri="{FF2B5EF4-FFF2-40B4-BE49-F238E27FC236}">
                    <a16:creationId xmlns:a16="http://schemas.microsoft.com/office/drawing/2014/main" id="{88921058-29A2-4B4A-B626-A08A9BAEBB5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13" name="_-02.png">
                <a:extLst>
                  <a:ext uri="{FF2B5EF4-FFF2-40B4-BE49-F238E27FC236}">
                    <a16:creationId xmlns:a16="http://schemas.microsoft.com/office/drawing/2014/main" id="{432C822A-808D-6F45-AD88-54C6CA87B219}"/>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11" name="Shape 192">
              <a:extLst>
                <a:ext uri="{FF2B5EF4-FFF2-40B4-BE49-F238E27FC236}">
                  <a16:creationId xmlns:a16="http://schemas.microsoft.com/office/drawing/2014/main" id="{4CAC3FD3-AE7F-4E40-95BC-4E8C7D2F0475}"/>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END</a:t>
              </a:r>
            </a:p>
            <a:p>
              <a:pPr lvl="0">
                <a:defRPr sz="1800" b="0">
                  <a:solidFill>
                    <a:srgbClr val="000000"/>
                  </a:solidFill>
                </a:defRPr>
              </a:pPr>
              <a:r>
                <a:rPr sz="706" dirty="0"/>
                <a:t>USER</a:t>
              </a:r>
            </a:p>
          </p:txBody>
        </p:sp>
      </p:grpSp>
      <p:cxnSp>
        <p:nvCxnSpPr>
          <p:cNvPr id="14" name="Elbow Connector 13">
            <a:extLst>
              <a:ext uri="{FF2B5EF4-FFF2-40B4-BE49-F238E27FC236}">
                <a16:creationId xmlns:a16="http://schemas.microsoft.com/office/drawing/2014/main" id="{7F5C41F4-648B-7840-A086-4073AD0B9B54}"/>
              </a:ext>
            </a:extLst>
          </p:cNvPr>
          <p:cNvCxnSpPr>
            <a:cxnSpLocks/>
            <a:stCxn id="8" idx="3"/>
            <a:endCxn id="6" idx="0"/>
          </p:cNvCxnSpPr>
          <p:nvPr/>
        </p:nvCxnSpPr>
        <p:spPr>
          <a:xfrm flipV="1">
            <a:off x="2690840" y="1784678"/>
            <a:ext cx="2388451" cy="413782"/>
          </a:xfrm>
          <a:prstGeom prst="bentConnector4">
            <a:avLst>
              <a:gd name="adj1" fmla="val 38679"/>
              <a:gd name="adj2" fmla="val 155246"/>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D60615A1-C07C-574B-8914-B23B50FE973A}"/>
              </a:ext>
            </a:extLst>
          </p:cNvPr>
          <p:cNvCxnSpPr>
            <a:cxnSpLocks/>
            <a:stCxn id="5" idx="3"/>
            <a:endCxn id="7" idx="2"/>
          </p:cNvCxnSpPr>
          <p:nvPr/>
        </p:nvCxnSpPr>
        <p:spPr>
          <a:xfrm flipV="1">
            <a:off x="5620101" y="2487800"/>
            <a:ext cx="660235" cy="2939"/>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5" idx="2"/>
            <a:endCxn id="21" idx="0"/>
          </p:cNvCxnSpPr>
          <p:nvPr/>
        </p:nvCxnSpPr>
        <p:spPr>
          <a:xfrm rot="5400000">
            <a:off x="4761525" y="3249390"/>
            <a:ext cx="610068" cy="8404"/>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881" y="3558626"/>
            <a:ext cx="552951" cy="386793"/>
          </a:xfrm>
          <a:prstGeom prst="rect">
            <a:avLst/>
          </a:prstGeom>
        </p:spPr>
      </p:pic>
      <p:sp>
        <p:nvSpPr>
          <p:cNvPr id="24" name="TextBox 23">
            <a:extLst>
              <a:ext uri="{FF2B5EF4-FFF2-40B4-BE49-F238E27FC236}">
                <a16:creationId xmlns:a16="http://schemas.microsoft.com/office/drawing/2014/main" id="{7B96A514-7345-DD4A-8652-0A58BE501DA4}"/>
              </a:ext>
            </a:extLst>
          </p:cNvPr>
          <p:cNvSpPr txBox="1"/>
          <p:nvPr/>
        </p:nvSpPr>
        <p:spPr>
          <a:xfrm>
            <a:off x="7121241" y="2161289"/>
            <a:ext cx="2328523" cy="830997"/>
          </a:xfrm>
          <a:prstGeom prst="rect">
            <a:avLst/>
          </a:prstGeom>
          <a:noFill/>
        </p:spPr>
        <p:txBody>
          <a:bodyPr wrap="square" rtlCol="0">
            <a:spAutoFit/>
          </a:bodyPr>
          <a:lstStyle/>
          <a:p>
            <a:r>
              <a:rPr lang="en-US" sz="1200" dirty="0"/>
              <a:t>Order id, addresses, customer id, product id, container id</a:t>
            </a:r>
          </a:p>
          <a:p>
            <a:r>
              <a:rPr lang="en-US" sz="1200" dirty="0"/>
              <a:t>Order specifics attributes</a:t>
            </a:r>
          </a:p>
          <a:p>
            <a:r>
              <a:rPr lang="en-US" sz="1200" dirty="0"/>
              <a:t>Status …</a:t>
            </a:r>
          </a:p>
        </p:txBody>
      </p:sp>
      <p:sp>
        <p:nvSpPr>
          <p:cNvPr id="25" name="TextBox 24">
            <a:extLst>
              <a:ext uri="{FF2B5EF4-FFF2-40B4-BE49-F238E27FC236}">
                <a16:creationId xmlns:a16="http://schemas.microsoft.com/office/drawing/2014/main" id="{BD088212-1CA2-D142-BF53-C0F9B576AD52}"/>
              </a:ext>
            </a:extLst>
          </p:cNvPr>
          <p:cNvSpPr txBox="1"/>
          <p:nvPr/>
        </p:nvSpPr>
        <p:spPr>
          <a:xfrm>
            <a:off x="1265467" y="2811262"/>
            <a:ext cx="2064989" cy="954107"/>
          </a:xfrm>
          <a:prstGeom prst="rect">
            <a:avLst/>
          </a:prstGeom>
          <a:noFill/>
        </p:spPr>
        <p:txBody>
          <a:bodyPr wrap="none" rtlCol="0">
            <a:spAutoFit/>
          </a:bodyPr>
          <a:lstStyle/>
          <a:p>
            <a:r>
              <a:rPr lang="en-US" sz="1400" dirty="0"/>
              <a:t>Customer id</a:t>
            </a:r>
          </a:p>
          <a:p>
            <a:r>
              <a:rPr lang="en-US" sz="1400" dirty="0" err="1"/>
              <a:t>Src</a:t>
            </a:r>
            <a:r>
              <a:rPr lang="en-US" sz="1400" dirty="0"/>
              <a:t> and </a:t>
            </a:r>
            <a:r>
              <a:rPr lang="en-US" sz="1400" dirty="0" err="1"/>
              <a:t>dest</a:t>
            </a:r>
            <a:r>
              <a:rPr lang="en-US" sz="1400" dirty="0"/>
              <a:t> addresses</a:t>
            </a:r>
          </a:p>
          <a:p>
            <a:r>
              <a:rPr lang="en-US" sz="1400" dirty="0"/>
              <a:t>Product id, quantity</a:t>
            </a:r>
          </a:p>
          <a:p>
            <a:r>
              <a:rPr lang="en-US" sz="1400" dirty="0"/>
              <a:t>Target delivery date</a:t>
            </a:r>
          </a:p>
        </p:txBody>
      </p:sp>
      <p:sp>
        <p:nvSpPr>
          <p:cNvPr id="26" name="TextBox 25">
            <a:extLst>
              <a:ext uri="{FF2B5EF4-FFF2-40B4-BE49-F238E27FC236}">
                <a16:creationId xmlns:a16="http://schemas.microsoft.com/office/drawing/2014/main" id="{598248B0-22CB-894F-ACBB-9173B2F124C8}"/>
              </a:ext>
            </a:extLst>
          </p:cNvPr>
          <p:cNvSpPr txBox="1"/>
          <p:nvPr/>
        </p:nvSpPr>
        <p:spPr>
          <a:xfrm>
            <a:off x="5338832" y="3911505"/>
            <a:ext cx="1577676" cy="954107"/>
          </a:xfrm>
          <a:prstGeom prst="rect">
            <a:avLst/>
          </a:prstGeom>
          <a:noFill/>
        </p:spPr>
        <p:txBody>
          <a:bodyPr wrap="none" rtlCol="0">
            <a:spAutoFit/>
          </a:bodyPr>
          <a:lstStyle/>
          <a:p>
            <a:r>
              <a:rPr lang="en-US" sz="1400" dirty="0" err="1"/>
              <a:t>OrderEvents</a:t>
            </a:r>
            <a:endParaRPr lang="en-US" sz="1400" dirty="0"/>
          </a:p>
          <a:p>
            <a:r>
              <a:rPr lang="en-US" sz="1400" dirty="0" err="1"/>
              <a:t>OrderCreated</a:t>
            </a:r>
            <a:endParaRPr lang="en-US" sz="1400" dirty="0"/>
          </a:p>
          <a:p>
            <a:r>
              <a:rPr lang="en-US" sz="1400" dirty="0" err="1"/>
              <a:t>OrderCancelled</a:t>
            </a:r>
            <a:endParaRPr lang="en-US" sz="1400" dirty="0"/>
          </a:p>
          <a:p>
            <a:r>
              <a:rPr lang="en-US" sz="1400" dirty="0" err="1"/>
              <a:t>OrderDelivered</a:t>
            </a:r>
            <a:r>
              <a:rPr lang="en-US" sz="1400" dirty="0"/>
              <a:t>…</a:t>
            </a:r>
          </a:p>
        </p:txBody>
      </p:sp>
    </p:spTree>
    <p:extLst>
      <p:ext uri="{BB962C8B-B14F-4D97-AF65-F5344CB8AC3E}">
        <p14:creationId xmlns:p14="http://schemas.microsoft.com/office/powerpoint/2010/main" val="4186980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4506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4880328" y="2785404"/>
            <a:ext cx="644503" cy="1153741"/>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67" idx="1"/>
          </p:cNvCxnSpPr>
          <p:nvPr/>
        </p:nvCxnSpPr>
        <p:spPr>
          <a:xfrm flipV="1">
            <a:off x="3086447" y="2680742"/>
            <a:ext cx="1949583" cy="1165333"/>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stCxn id="16" idx="0"/>
            <a:endCxn id="131" idx="1"/>
          </p:cNvCxnSpPr>
          <p:nvPr/>
        </p:nvCxnSpPr>
        <p:spPr>
          <a:xfrm>
            <a:off x="5013020" y="3833569"/>
            <a:ext cx="429327" cy="1388188"/>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dirty="0" err="1">
                  <a:ln>
                    <a:noFill/>
                  </a:ln>
                  <a:solidFill>
                    <a:srgbClr val="000000"/>
                  </a:solidFill>
                  <a:effectLst/>
                  <a:uLnTx/>
                  <a:uFillTx/>
                  <a:latin typeface="Helvetica"/>
                  <a:sym typeface="Helvetica"/>
                </a:rPr>
                <a:t>Manuf</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dirty="0">
                <a:solidFill>
                  <a:schemeClr val="accent3">
                    <a:lumMod val="50000"/>
                  </a:schemeClr>
                </a:solidFill>
              </a:rPr>
              <a:t>Submit order</a:t>
            </a:r>
          </a:p>
          <a:p>
            <a:r>
              <a:rPr lang="en-US" sz="1000" dirty="0">
                <a:solidFill>
                  <a:schemeClr val="accent3">
                    <a:lumMod val="50000"/>
                  </a:schemeClr>
                </a:solidFill>
              </a:rPr>
              <a:t>Update Order</a:t>
            </a:r>
          </a:p>
          <a:p>
            <a:r>
              <a:rPr lang="en-US" sz="1000" dirty="0">
                <a:solidFill>
                  <a:schemeClr val="accent3">
                    <a:lumMod val="50000"/>
                  </a:schemeClr>
                </a:solidFill>
              </a:rPr>
              <a:t>Accept Order</a:t>
            </a:r>
          </a:p>
          <a:p>
            <a:r>
              <a:rPr lang="en-US" sz="1000" dirty="0">
                <a:solidFill>
                  <a:schemeClr val="accent3">
                    <a:lumMod val="50000"/>
                  </a:schemeClr>
                </a:solidFill>
              </a:rPr>
              <a:t>Get Submitted Orders</a:t>
            </a:r>
          </a:p>
        </p:txBody>
      </p:sp>
      <p:sp>
        <p:nvSpPr>
          <p:cNvPr id="131" name="Rounded Rectangle 130">
            <a:extLst>
              <a:ext uri="{FF2B5EF4-FFF2-40B4-BE49-F238E27FC236}">
                <a16:creationId xmlns:a16="http://schemas.microsoft.com/office/drawing/2014/main" id="{EEFFEC6C-66EF-794B-8C2D-27FE9C9220FD}"/>
              </a:ext>
            </a:extLst>
          </p:cNvPr>
          <p:cNvSpPr/>
          <p:nvPr/>
        </p:nvSpPr>
        <p:spPr>
          <a:xfrm>
            <a:off x="5442347" y="4764557"/>
            <a:ext cx="1245936" cy="914400"/>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grpSp>
        <p:nvGrpSpPr>
          <p:cNvPr id="132" name="Group 131">
            <a:extLst>
              <a:ext uri="{FF2B5EF4-FFF2-40B4-BE49-F238E27FC236}">
                <a16:creationId xmlns:a16="http://schemas.microsoft.com/office/drawing/2014/main" id="{30F6CAB6-1F8A-D147-B37D-A09C7EDA1114}"/>
              </a:ext>
            </a:extLst>
          </p:cNvPr>
          <p:cNvGrpSpPr/>
          <p:nvPr/>
        </p:nvGrpSpPr>
        <p:grpSpPr>
          <a:xfrm>
            <a:off x="5668192" y="4409348"/>
            <a:ext cx="835775" cy="355209"/>
            <a:chOff x="2605549" y="2273123"/>
            <a:chExt cx="835775" cy="355209"/>
          </a:xfrm>
        </p:grpSpPr>
        <p:grpSp>
          <p:nvGrpSpPr>
            <p:cNvPr id="133" name="Group 132">
              <a:extLst>
                <a:ext uri="{FF2B5EF4-FFF2-40B4-BE49-F238E27FC236}">
                  <a16:creationId xmlns:a16="http://schemas.microsoft.com/office/drawing/2014/main" id="{44DAD539-571D-8640-B0D5-61C83F2DB389}"/>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F6316F4D-5EB8-004D-963A-3D9A08478B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8FBC9EFF-C059-0246-9D7A-DF7BF75587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891B5B17-E136-7742-A817-B0DB75643743}"/>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19404C50-5B57-4D40-82A0-4E05FA771F4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9267480F-F3D8-0645-9EBF-82FFFE4265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7E08067A-E76A-4747-A497-CF665967D860}"/>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F67B3836-2C35-9345-984E-097A0DCECDF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998DC247-573A-C643-B02B-31DF135F363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dirty="0">
                  <a:solidFill>
                    <a:srgbClr val="000000"/>
                  </a:solidFill>
                </a:rPr>
                <a:t>Shipment Inc</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dirty="0">
                <a:solidFill>
                  <a:schemeClr val="accent3">
                    <a:lumMod val="50000"/>
                  </a:schemeClr>
                </a:solidFill>
              </a:rPr>
              <a:t>Search Voyages</a:t>
            </a:r>
          </a:p>
          <a:p>
            <a:r>
              <a:rPr lang="en-US" sz="1000" dirty="0">
                <a:solidFill>
                  <a:schemeClr val="accent3">
                    <a:lumMod val="50000"/>
                  </a:schemeClr>
                </a:solidFill>
              </a:rPr>
              <a:t>Get Pending Orders</a:t>
            </a:r>
          </a:p>
        </p:txBody>
      </p:sp>
      <p:sp>
        <p:nvSpPr>
          <p:cNvPr id="163" name="Can 162">
            <a:extLst>
              <a:ext uri="{FF2B5EF4-FFF2-40B4-BE49-F238E27FC236}">
                <a16:creationId xmlns:a16="http://schemas.microsoft.com/office/drawing/2014/main" id="{A5EEDA40-0346-8945-A3EB-F861822B121E}"/>
              </a:ext>
            </a:extLst>
          </p:cNvPr>
          <p:cNvSpPr/>
          <p:nvPr/>
        </p:nvSpPr>
        <p:spPr>
          <a:xfrm rot="5400000">
            <a:off x="7668843" y="3549574"/>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a:ea typeface="+mn-ea"/>
                <a:cs typeface="+mn-cs"/>
              </a:rPr>
              <a:t>Ships</a:t>
            </a:r>
          </a:p>
        </p:txBody>
      </p:sp>
      <p:cxnSp>
        <p:nvCxnSpPr>
          <p:cNvPr id="164" name="Elbow Connector 163">
            <a:extLst>
              <a:ext uri="{FF2B5EF4-FFF2-40B4-BE49-F238E27FC236}">
                <a16:creationId xmlns:a16="http://schemas.microsoft.com/office/drawing/2014/main" id="{D5336CF6-B2ED-E341-AAB8-AEF8936B27BD}"/>
              </a:ext>
            </a:extLst>
          </p:cNvPr>
          <p:cNvCxnSpPr>
            <a:cxnSpLocks/>
            <a:stCxn id="131" idx="3"/>
            <a:endCxn id="163" idx="3"/>
          </p:cNvCxnSpPr>
          <p:nvPr/>
        </p:nvCxnSpPr>
        <p:spPr>
          <a:xfrm flipV="1">
            <a:off x="6688283" y="3890648"/>
            <a:ext cx="782254" cy="1331109"/>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5" name="Can 164">
            <a:extLst>
              <a:ext uri="{FF2B5EF4-FFF2-40B4-BE49-F238E27FC236}">
                <a16:creationId xmlns:a16="http://schemas.microsoft.com/office/drawing/2014/main" id="{0462C20F-907D-AE44-8D93-2091CB371891}"/>
              </a:ext>
            </a:extLst>
          </p:cNvPr>
          <p:cNvSpPr/>
          <p:nvPr/>
        </p:nvSpPr>
        <p:spPr>
          <a:xfrm rot="5400000">
            <a:off x="8643296" y="341222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Containers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30" idx="1"/>
          </p:cNvCxnSpPr>
          <p:nvPr/>
        </p:nvCxnSpPr>
        <p:spPr>
          <a:xfrm>
            <a:off x="3383250" y="2602645"/>
            <a:ext cx="887232" cy="121268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err="1">
                <a:solidFill>
                  <a:schemeClr val="tx1">
                    <a:lumMod val="50000"/>
                  </a:schemeClr>
                </a:solidFill>
              </a:rPr>
              <a:t>orderEvents</a:t>
            </a:r>
            <a:endParaRPr lang="en-US" sz="1050" dirty="0">
              <a:solidFill>
                <a:schemeClr val="tx1">
                  <a:lumMod val="50000"/>
                </a:schemeClr>
              </a:solidFill>
            </a:endParaRP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err="1">
                <a:solidFill>
                  <a:schemeClr val="tx1">
                    <a:lumMod val="50000"/>
                  </a:schemeClr>
                </a:solidFill>
              </a:rPr>
              <a:t>voyageEvt</a:t>
            </a:r>
            <a:endParaRPr lang="en-US" sz="1050" dirty="0">
              <a:solidFill>
                <a:schemeClr val="tx1">
                  <a:lumMod val="50000"/>
                </a:schemeClr>
              </a:solidFill>
            </a:endParaRP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8278068" y="4934755"/>
            <a:ext cx="1486840" cy="633014"/>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696193" y="4575143"/>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V="1">
            <a:off x="8278068" y="3884652"/>
            <a:ext cx="29576" cy="1366610"/>
          </a:xfrm>
          <a:prstGeom prst="bentConnector3">
            <a:avLst>
              <a:gd name="adj1" fmla="val 87292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9184107" y="3884652"/>
            <a:ext cx="580801" cy="1366610"/>
          </a:xfrm>
          <a:prstGeom prst="bentConnector3">
            <a:avLst>
              <a:gd name="adj1" fmla="val -3935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9531967" y="5413529"/>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496779" y="3416586"/>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Problems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stCxn id="165" idx="3"/>
            <a:endCxn id="86" idx="1"/>
          </p:cNvCxnSpPr>
          <p:nvPr/>
        </p:nvCxnSpPr>
        <p:spPr>
          <a:xfrm rot="10800000" flipH="1">
            <a:off x="8307644" y="3085176"/>
            <a:ext cx="232656" cy="799476"/>
          </a:xfrm>
          <a:prstGeom prst="bentConnector3">
            <a:avLst>
              <a:gd name="adj1" fmla="val 1743"/>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686693" cy="667063"/>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966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4506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4880328" y="2785404"/>
            <a:ext cx="644503" cy="1153741"/>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67" idx="1"/>
          </p:cNvCxnSpPr>
          <p:nvPr/>
        </p:nvCxnSpPr>
        <p:spPr>
          <a:xfrm flipV="1">
            <a:off x="3086447" y="2680742"/>
            <a:ext cx="1949583" cy="1165333"/>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stCxn id="16" idx="0"/>
            <a:endCxn id="131" idx="1"/>
          </p:cNvCxnSpPr>
          <p:nvPr/>
        </p:nvCxnSpPr>
        <p:spPr>
          <a:xfrm>
            <a:off x="5013020" y="3833569"/>
            <a:ext cx="429327" cy="1388188"/>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dirty="0" err="1">
                  <a:ln>
                    <a:noFill/>
                  </a:ln>
                  <a:solidFill>
                    <a:srgbClr val="000000"/>
                  </a:solidFill>
                  <a:effectLst/>
                  <a:uLnTx/>
                  <a:uFillTx/>
                  <a:latin typeface="Helvetica"/>
                  <a:sym typeface="Helvetica"/>
                </a:rPr>
                <a:t>Manuf</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dirty="0">
                <a:solidFill>
                  <a:schemeClr val="accent3">
                    <a:lumMod val="50000"/>
                  </a:schemeClr>
                </a:solidFill>
              </a:rPr>
              <a:t>Submit order</a:t>
            </a:r>
          </a:p>
          <a:p>
            <a:r>
              <a:rPr lang="en-US" sz="1000" dirty="0">
                <a:solidFill>
                  <a:schemeClr val="accent3">
                    <a:lumMod val="50000"/>
                  </a:schemeClr>
                </a:solidFill>
              </a:rPr>
              <a:t>Update Order</a:t>
            </a:r>
          </a:p>
          <a:p>
            <a:r>
              <a:rPr lang="en-US" sz="1000" dirty="0">
                <a:solidFill>
                  <a:schemeClr val="accent3">
                    <a:lumMod val="50000"/>
                  </a:schemeClr>
                </a:solidFill>
              </a:rPr>
              <a:t>Accept Order</a:t>
            </a:r>
          </a:p>
          <a:p>
            <a:r>
              <a:rPr lang="en-US" sz="1000" dirty="0">
                <a:solidFill>
                  <a:schemeClr val="accent3">
                    <a:lumMod val="50000"/>
                  </a:schemeClr>
                </a:solidFill>
              </a:rPr>
              <a:t>Get Submitted Orders</a:t>
            </a:r>
          </a:p>
        </p:txBody>
      </p:sp>
      <p:sp>
        <p:nvSpPr>
          <p:cNvPr id="131" name="Rounded Rectangle 130">
            <a:extLst>
              <a:ext uri="{FF2B5EF4-FFF2-40B4-BE49-F238E27FC236}">
                <a16:creationId xmlns:a16="http://schemas.microsoft.com/office/drawing/2014/main" id="{EEFFEC6C-66EF-794B-8C2D-27FE9C9220FD}"/>
              </a:ext>
            </a:extLst>
          </p:cNvPr>
          <p:cNvSpPr/>
          <p:nvPr/>
        </p:nvSpPr>
        <p:spPr>
          <a:xfrm>
            <a:off x="5442347" y="4764557"/>
            <a:ext cx="1245936" cy="914400"/>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grpSp>
        <p:nvGrpSpPr>
          <p:cNvPr id="132" name="Group 131">
            <a:extLst>
              <a:ext uri="{FF2B5EF4-FFF2-40B4-BE49-F238E27FC236}">
                <a16:creationId xmlns:a16="http://schemas.microsoft.com/office/drawing/2014/main" id="{30F6CAB6-1F8A-D147-B37D-A09C7EDA1114}"/>
              </a:ext>
            </a:extLst>
          </p:cNvPr>
          <p:cNvGrpSpPr/>
          <p:nvPr/>
        </p:nvGrpSpPr>
        <p:grpSpPr>
          <a:xfrm>
            <a:off x="5668192" y="4409348"/>
            <a:ext cx="835775" cy="355209"/>
            <a:chOff x="2605549" y="2273123"/>
            <a:chExt cx="835775" cy="355209"/>
          </a:xfrm>
        </p:grpSpPr>
        <p:grpSp>
          <p:nvGrpSpPr>
            <p:cNvPr id="133" name="Group 132">
              <a:extLst>
                <a:ext uri="{FF2B5EF4-FFF2-40B4-BE49-F238E27FC236}">
                  <a16:creationId xmlns:a16="http://schemas.microsoft.com/office/drawing/2014/main" id="{44DAD539-571D-8640-B0D5-61C83F2DB389}"/>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F6316F4D-5EB8-004D-963A-3D9A08478B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8FBC9EFF-C059-0246-9D7A-DF7BF75587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891B5B17-E136-7742-A817-B0DB75643743}"/>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19404C50-5B57-4D40-82A0-4E05FA771F4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9267480F-F3D8-0645-9EBF-82FFFE4265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7E08067A-E76A-4747-A497-CF665967D860}"/>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F67B3836-2C35-9345-984E-097A0DCECDF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998DC247-573A-C643-B02B-31DF135F363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dirty="0">
                  <a:solidFill>
                    <a:srgbClr val="000000"/>
                  </a:solidFill>
                </a:rPr>
                <a:t>Shipment Inc</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dirty="0">
                <a:solidFill>
                  <a:schemeClr val="accent3">
                    <a:lumMod val="50000"/>
                  </a:schemeClr>
                </a:solidFill>
              </a:rPr>
              <a:t>Search Voyages</a:t>
            </a:r>
          </a:p>
          <a:p>
            <a:r>
              <a:rPr lang="en-US" sz="1000" dirty="0">
                <a:solidFill>
                  <a:schemeClr val="accent3">
                    <a:lumMod val="50000"/>
                  </a:schemeClr>
                </a:solidFill>
              </a:rPr>
              <a:t>Get Pending Orders</a:t>
            </a:r>
          </a:p>
        </p:txBody>
      </p:sp>
      <p:sp>
        <p:nvSpPr>
          <p:cNvPr id="163" name="Can 162">
            <a:extLst>
              <a:ext uri="{FF2B5EF4-FFF2-40B4-BE49-F238E27FC236}">
                <a16:creationId xmlns:a16="http://schemas.microsoft.com/office/drawing/2014/main" id="{A5EEDA40-0346-8945-A3EB-F861822B121E}"/>
              </a:ext>
            </a:extLst>
          </p:cNvPr>
          <p:cNvSpPr/>
          <p:nvPr/>
        </p:nvSpPr>
        <p:spPr>
          <a:xfrm rot="5400000">
            <a:off x="7668843" y="3549574"/>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a:ea typeface="+mn-ea"/>
                <a:cs typeface="+mn-cs"/>
              </a:rPr>
              <a:t>Ships</a:t>
            </a:r>
          </a:p>
        </p:txBody>
      </p:sp>
      <p:cxnSp>
        <p:nvCxnSpPr>
          <p:cNvPr id="164" name="Elbow Connector 163">
            <a:extLst>
              <a:ext uri="{FF2B5EF4-FFF2-40B4-BE49-F238E27FC236}">
                <a16:creationId xmlns:a16="http://schemas.microsoft.com/office/drawing/2014/main" id="{D5336CF6-B2ED-E341-AAB8-AEF8936B27BD}"/>
              </a:ext>
            </a:extLst>
          </p:cNvPr>
          <p:cNvCxnSpPr>
            <a:cxnSpLocks/>
            <a:stCxn id="131" idx="3"/>
            <a:endCxn id="163" idx="3"/>
          </p:cNvCxnSpPr>
          <p:nvPr/>
        </p:nvCxnSpPr>
        <p:spPr>
          <a:xfrm flipV="1">
            <a:off x="6688283" y="3890648"/>
            <a:ext cx="782254" cy="1331109"/>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5" name="Can 164">
            <a:extLst>
              <a:ext uri="{FF2B5EF4-FFF2-40B4-BE49-F238E27FC236}">
                <a16:creationId xmlns:a16="http://schemas.microsoft.com/office/drawing/2014/main" id="{0462C20F-907D-AE44-8D93-2091CB371891}"/>
              </a:ext>
            </a:extLst>
          </p:cNvPr>
          <p:cNvSpPr/>
          <p:nvPr/>
        </p:nvSpPr>
        <p:spPr>
          <a:xfrm rot="5400000">
            <a:off x="8643296" y="341222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Containers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30" idx="1"/>
          </p:cNvCxnSpPr>
          <p:nvPr/>
        </p:nvCxnSpPr>
        <p:spPr>
          <a:xfrm>
            <a:off x="3383250" y="2602645"/>
            <a:ext cx="887232" cy="121268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err="1">
                <a:solidFill>
                  <a:schemeClr val="tx1">
                    <a:lumMod val="50000"/>
                  </a:schemeClr>
                </a:solidFill>
              </a:rPr>
              <a:t>orderEvents</a:t>
            </a:r>
            <a:endParaRPr lang="en-US" sz="1050" dirty="0">
              <a:solidFill>
                <a:schemeClr val="tx1">
                  <a:lumMod val="50000"/>
                </a:schemeClr>
              </a:solidFill>
            </a:endParaRP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err="1">
                <a:solidFill>
                  <a:schemeClr val="tx1">
                    <a:lumMod val="50000"/>
                  </a:schemeClr>
                </a:solidFill>
              </a:rPr>
              <a:t>voyageEvt</a:t>
            </a:r>
            <a:endParaRPr lang="en-US" sz="1050" dirty="0">
              <a:solidFill>
                <a:schemeClr val="tx1">
                  <a:lumMod val="50000"/>
                </a:schemeClr>
              </a:solidFill>
            </a:endParaRP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8278068" y="4934755"/>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696193" y="4575143"/>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V="1">
            <a:off x="8278068" y="3884652"/>
            <a:ext cx="29576" cy="1366610"/>
          </a:xfrm>
          <a:prstGeom prst="bentConnector3">
            <a:avLst>
              <a:gd name="adj1" fmla="val 87292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9184107" y="3884652"/>
            <a:ext cx="580801" cy="1366610"/>
          </a:xfrm>
          <a:prstGeom prst="bentConnector3">
            <a:avLst>
              <a:gd name="adj1" fmla="val -3935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9531967" y="5413529"/>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496779" y="3416586"/>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Problems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stCxn id="165" idx="3"/>
            <a:endCxn id="86" idx="1"/>
          </p:cNvCxnSpPr>
          <p:nvPr/>
        </p:nvCxnSpPr>
        <p:spPr>
          <a:xfrm rot="10800000" flipH="1">
            <a:off x="8307644" y="3085176"/>
            <a:ext cx="232656" cy="799476"/>
          </a:xfrm>
          <a:prstGeom prst="bentConnector3">
            <a:avLst>
              <a:gd name="adj1" fmla="val 1743"/>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686693" cy="667063"/>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103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129" idx="0"/>
          </p:cNvCxnSpPr>
          <p:nvPr/>
        </p:nvCxnSpPr>
        <p:spPr>
          <a:xfrm rot="5400000">
            <a:off x="5021686" y="2400926"/>
            <a:ext cx="1319485" cy="1596264"/>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2035537"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 </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200" dirty="0">
                <a:solidFill>
                  <a:srgbClr val="5596E6">
                    <a:lumMod val="50000"/>
                  </a:srgbClr>
                </a:solidFill>
                <a:latin typeface="Arial"/>
              </a:rPr>
              <a:t>Query </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736141" y="1820753"/>
            <a:ext cx="1486837" cy="718563"/>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cxnSp>
        <p:nvCxnSpPr>
          <p:cNvPr id="96" name="Elbow Connector 95">
            <a:extLst>
              <a:ext uri="{FF2B5EF4-FFF2-40B4-BE49-F238E27FC236}">
                <a16:creationId xmlns:a16="http://schemas.microsoft.com/office/drawing/2014/main" id="{46E8A0B6-0C4A-4B4D-9770-7DF204ECD572}"/>
              </a:ext>
            </a:extLst>
          </p:cNvPr>
          <p:cNvCxnSpPr>
            <a:cxnSpLocks/>
            <a:stCxn id="113" idx="2"/>
            <a:endCxn id="130" idx="0"/>
          </p:cNvCxnSpPr>
          <p:nvPr/>
        </p:nvCxnSpPr>
        <p:spPr>
          <a:xfrm rot="16200000" flipH="1">
            <a:off x="944230" y="2548553"/>
            <a:ext cx="1405034" cy="1215462"/>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453662" y="1465544"/>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34" name="Group 133">
            <a:extLst>
              <a:ext uri="{FF2B5EF4-FFF2-40B4-BE49-F238E27FC236}">
                <a16:creationId xmlns:a16="http://schemas.microsoft.com/office/drawing/2014/main" id="{7F0FE88C-7CBF-5843-BBB9-A9E88E369BC3}"/>
              </a:ext>
            </a:extLst>
          </p:cNvPr>
          <p:cNvGrpSpPr/>
          <p:nvPr/>
        </p:nvGrpSpPr>
        <p:grpSpPr>
          <a:xfrm>
            <a:off x="6120497" y="1465544"/>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54" name="TextBox 53">
            <a:extLst>
              <a:ext uri="{FF2B5EF4-FFF2-40B4-BE49-F238E27FC236}">
                <a16:creationId xmlns:a16="http://schemas.microsoft.com/office/drawing/2014/main" id="{53753ADA-5916-EC42-9C0A-2FD9CB43B637}"/>
              </a:ext>
            </a:extLst>
          </p:cNvPr>
          <p:cNvSpPr txBox="1"/>
          <p:nvPr/>
        </p:nvSpPr>
        <p:spPr>
          <a:xfrm>
            <a:off x="1939741" y="4293086"/>
            <a:ext cx="944489" cy="261610"/>
          </a:xfrm>
          <a:prstGeom prst="rect">
            <a:avLst/>
          </a:prstGeom>
          <a:noFill/>
        </p:spPr>
        <p:txBody>
          <a:bodyPr wrap="square" rtlCol="0">
            <a:spAutoFit/>
          </a:bodyPr>
          <a:lstStyle/>
          <a:p>
            <a:r>
              <a:rPr lang="en-US" sz="1050" dirty="0">
                <a:solidFill>
                  <a:schemeClr val="tx1">
                    <a:lumMod val="50000"/>
                  </a:schemeClr>
                </a:solidFill>
              </a:rPr>
              <a:t>orders</a:t>
            </a:r>
          </a:p>
        </p:txBody>
      </p:sp>
      <p:sp>
        <p:nvSpPr>
          <p:cNvPr id="73" name="Rounded Rectangle 72">
            <a:extLst>
              <a:ext uri="{FF2B5EF4-FFF2-40B4-BE49-F238E27FC236}">
                <a16:creationId xmlns:a16="http://schemas.microsoft.com/office/drawing/2014/main" id="{1A68B7F4-1C1C-F94D-868E-82229EB92566}"/>
              </a:ext>
            </a:extLst>
          </p:cNvPr>
          <p:cNvSpPr/>
          <p:nvPr/>
        </p:nvSpPr>
        <p:spPr>
          <a:xfrm>
            <a:off x="8418349"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782544" y="1465544"/>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3" name="Rounded Rectangle 92">
            <a:extLst>
              <a:ext uri="{FF2B5EF4-FFF2-40B4-BE49-F238E27FC236}">
                <a16:creationId xmlns:a16="http://schemas.microsoft.com/office/drawing/2014/main" id="{5C7E11EA-E206-8345-A19A-6B007202FE94}"/>
              </a:ext>
            </a:extLst>
          </p:cNvPr>
          <p:cNvSpPr/>
          <p:nvPr/>
        </p:nvSpPr>
        <p:spPr bwMode="auto">
          <a:xfrm>
            <a:off x="1419452" y="3858801"/>
            <a:ext cx="243837" cy="46029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95" name="Rounded Rectangle 94">
            <a:extLst>
              <a:ext uri="{FF2B5EF4-FFF2-40B4-BE49-F238E27FC236}">
                <a16:creationId xmlns:a16="http://schemas.microsoft.com/office/drawing/2014/main" id="{E26C16AC-7008-4A46-AD36-46645DB3C7FB}"/>
              </a:ext>
            </a:extLst>
          </p:cNvPr>
          <p:cNvSpPr/>
          <p:nvPr/>
        </p:nvSpPr>
        <p:spPr bwMode="auto">
          <a:xfrm>
            <a:off x="1663289" y="3858801"/>
            <a:ext cx="243837" cy="460299"/>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97" name="Rounded Rectangle 96">
            <a:extLst>
              <a:ext uri="{FF2B5EF4-FFF2-40B4-BE49-F238E27FC236}">
                <a16:creationId xmlns:a16="http://schemas.microsoft.com/office/drawing/2014/main" id="{9127DA93-E419-E74E-A990-28018E8C98DA}"/>
              </a:ext>
            </a:extLst>
          </p:cNvPr>
          <p:cNvSpPr/>
          <p:nvPr/>
        </p:nvSpPr>
        <p:spPr bwMode="auto">
          <a:xfrm>
            <a:off x="1908852" y="3858801"/>
            <a:ext cx="238110" cy="460300"/>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98" name="AutoShape 4">
            <a:extLst>
              <a:ext uri="{FF2B5EF4-FFF2-40B4-BE49-F238E27FC236}">
                <a16:creationId xmlns:a16="http://schemas.microsoft.com/office/drawing/2014/main" id="{3CBA2A17-AB28-2647-A4E9-02707BBDAD6C}"/>
              </a:ext>
            </a:extLst>
          </p:cNvPr>
          <p:cNvSpPr>
            <a:spLocks noChangeArrowheads="1"/>
          </p:cNvSpPr>
          <p:nvPr/>
        </p:nvSpPr>
        <p:spPr bwMode="auto">
          <a:xfrm>
            <a:off x="1009555" y="3512899"/>
            <a:ext cx="7737891"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10" name="Picture 109">
            <a:extLst>
              <a:ext uri="{FF2B5EF4-FFF2-40B4-BE49-F238E27FC236}">
                <a16:creationId xmlns:a16="http://schemas.microsoft.com/office/drawing/2014/main" id="{63F523E6-3106-FB44-9B28-72DAA802C729}"/>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66792" y="4266059"/>
            <a:ext cx="959343" cy="504270"/>
          </a:xfrm>
          <a:prstGeom prst="rect">
            <a:avLst/>
          </a:prstGeom>
        </p:spPr>
      </p:pic>
      <p:pic>
        <p:nvPicPr>
          <p:cNvPr id="112" name="Picture 111">
            <a:extLst>
              <a:ext uri="{FF2B5EF4-FFF2-40B4-BE49-F238E27FC236}">
                <a16:creationId xmlns:a16="http://schemas.microsoft.com/office/drawing/2014/main" id="{7C089C25-1AB1-E14D-914B-07E5F372B0B5}"/>
              </a:ext>
            </a:extLst>
          </p:cNvPr>
          <p:cNvPicPr>
            <a:picLocks noChangeAspect="1"/>
          </p:cNvPicPr>
          <p:nvPr/>
        </p:nvPicPr>
        <p:blipFill>
          <a:blip r:embed="rId5"/>
          <a:stretch>
            <a:fillRect/>
          </a:stretch>
        </p:blipFill>
        <p:spPr>
          <a:xfrm>
            <a:off x="10587421" y="2510971"/>
            <a:ext cx="300230" cy="274496"/>
          </a:xfrm>
          <a:prstGeom prst="rect">
            <a:avLst/>
          </a:prstGeom>
        </p:spPr>
      </p:pic>
      <p:sp>
        <p:nvSpPr>
          <p:cNvPr id="113" name="Rounded Rectangle 112">
            <a:extLst>
              <a:ext uri="{FF2B5EF4-FFF2-40B4-BE49-F238E27FC236}">
                <a16:creationId xmlns:a16="http://schemas.microsoft.com/office/drawing/2014/main" id="{78CB5F32-1A44-E148-A249-7041E420B6E7}"/>
              </a:ext>
            </a:extLst>
          </p:cNvPr>
          <p:cNvSpPr/>
          <p:nvPr/>
        </p:nvSpPr>
        <p:spPr>
          <a:xfrm>
            <a:off x="295596"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200" dirty="0">
                <a:solidFill>
                  <a:srgbClr val="5596E6">
                    <a:lumMod val="50000"/>
                  </a:srgbClr>
                </a:solidFill>
                <a:latin typeface="Arial"/>
              </a:rPr>
              <a:t>Command </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grpSp>
        <p:nvGrpSpPr>
          <p:cNvPr id="114" name="Group 113">
            <a:extLst>
              <a:ext uri="{FF2B5EF4-FFF2-40B4-BE49-F238E27FC236}">
                <a16:creationId xmlns:a16="http://schemas.microsoft.com/office/drawing/2014/main" id="{7C1A0C07-FA2F-744A-8C19-FB838FADB7B8}"/>
              </a:ext>
            </a:extLst>
          </p:cNvPr>
          <p:cNvGrpSpPr/>
          <p:nvPr/>
        </p:nvGrpSpPr>
        <p:grpSpPr>
          <a:xfrm>
            <a:off x="713721" y="1465544"/>
            <a:ext cx="835775" cy="355209"/>
            <a:chOff x="2605549" y="2273123"/>
            <a:chExt cx="835775" cy="355209"/>
          </a:xfrm>
        </p:grpSpPr>
        <p:grpSp>
          <p:nvGrpSpPr>
            <p:cNvPr id="115" name="Group 114">
              <a:extLst>
                <a:ext uri="{FF2B5EF4-FFF2-40B4-BE49-F238E27FC236}">
                  <a16:creationId xmlns:a16="http://schemas.microsoft.com/office/drawing/2014/main" id="{29593F61-E9FA-0D42-BF48-CD233D0F2593}"/>
                </a:ext>
              </a:extLst>
            </p:cNvPr>
            <p:cNvGrpSpPr/>
            <p:nvPr/>
          </p:nvGrpSpPr>
          <p:grpSpPr>
            <a:xfrm>
              <a:off x="2605549" y="2273123"/>
              <a:ext cx="253071" cy="355209"/>
              <a:chOff x="2605549" y="2282084"/>
              <a:chExt cx="253071" cy="355209"/>
            </a:xfrm>
          </p:grpSpPr>
          <p:sp>
            <p:nvSpPr>
              <p:cNvPr id="122" name="Oval 121">
                <a:extLst>
                  <a:ext uri="{FF2B5EF4-FFF2-40B4-BE49-F238E27FC236}">
                    <a16:creationId xmlns:a16="http://schemas.microsoft.com/office/drawing/2014/main" id="{E687C5A8-42AB-9844-A9E9-2621FEEB369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23" name="Straight Connector 122">
                <a:extLst>
                  <a:ext uri="{FF2B5EF4-FFF2-40B4-BE49-F238E27FC236}">
                    <a16:creationId xmlns:a16="http://schemas.microsoft.com/office/drawing/2014/main" id="{71B9233D-73A3-5A4E-8A55-6FEBD2E355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6" name="Group 115">
              <a:extLst>
                <a:ext uri="{FF2B5EF4-FFF2-40B4-BE49-F238E27FC236}">
                  <a16:creationId xmlns:a16="http://schemas.microsoft.com/office/drawing/2014/main" id="{6D81F24B-B37A-F24E-B252-FF5D70281FC4}"/>
                </a:ext>
              </a:extLst>
            </p:cNvPr>
            <p:cNvGrpSpPr/>
            <p:nvPr/>
          </p:nvGrpSpPr>
          <p:grpSpPr>
            <a:xfrm>
              <a:off x="2901383" y="2273123"/>
              <a:ext cx="253071" cy="355209"/>
              <a:chOff x="2605549" y="2282084"/>
              <a:chExt cx="253071" cy="355209"/>
            </a:xfrm>
          </p:grpSpPr>
          <p:sp>
            <p:nvSpPr>
              <p:cNvPr id="120" name="Oval 119">
                <a:extLst>
                  <a:ext uri="{FF2B5EF4-FFF2-40B4-BE49-F238E27FC236}">
                    <a16:creationId xmlns:a16="http://schemas.microsoft.com/office/drawing/2014/main" id="{1C5DD500-3CC8-0743-866D-D08B6FBB292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21" name="Straight Connector 120">
                <a:extLst>
                  <a:ext uri="{FF2B5EF4-FFF2-40B4-BE49-F238E27FC236}">
                    <a16:creationId xmlns:a16="http://schemas.microsoft.com/office/drawing/2014/main" id="{991DCB97-4F83-9844-8FE9-BBF4704ED6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7" name="Group 116">
              <a:extLst>
                <a:ext uri="{FF2B5EF4-FFF2-40B4-BE49-F238E27FC236}">
                  <a16:creationId xmlns:a16="http://schemas.microsoft.com/office/drawing/2014/main" id="{8AA84E14-5DFC-CD4B-B416-D7FA4745DB45}"/>
                </a:ext>
              </a:extLst>
            </p:cNvPr>
            <p:cNvGrpSpPr/>
            <p:nvPr/>
          </p:nvGrpSpPr>
          <p:grpSpPr>
            <a:xfrm>
              <a:off x="3188253" y="2273123"/>
              <a:ext cx="253071" cy="355209"/>
              <a:chOff x="2605549" y="2282084"/>
              <a:chExt cx="253071" cy="355209"/>
            </a:xfrm>
          </p:grpSpPr>
          <p:sp>
            <p:nvSpPr>
              <p:cNvPr id="118" name="Oval 117">
                <a:extLst>
                  <a:ext uri="{FF2B5EF4-FFF2-40B4-BE49-F238E27FC236}">
                    <a16:creationId xmlns:a16="http://schemas.microsoft.com/office/drawing/2014/main" id="{9A226E73-D25F-D34C-BA36-DD4D1B3F3F5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19" name="Straight Connector 118">
                <a:extLst>
                  <a:ext uri="{FF2B5EF4-FFF2-40B4-BE49-F238E27FC236}">
                    <a16:creationId xmlns:a16="http://schemas.microsoft.com/office/drawing/2014/main" id="{AB869CEE-C871-7E48-9831-6EECAA1F2E9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pic>
        <p:nvPicPr>
          <p:cNvPr id="111" name="Picture 40">
            <a:extLst>
              <a:ext uri="{FF2B5EF4-FFF2-40B4-BE49-F238E27FC236}">
                <a16:creationId xmlns:a16="http://schemas.microsoft.com/office/drawing/2014/main" id="{D62159F7-C0EF-FB4A-A2F9-00BA9D10F78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5216" y="2384013"/>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 name="Picture 40">
            <a:extLst>
              <a:ext uri="{FF2B5EF4-FFF2-40B4-BE49-F238E27FC236}">
                <a16:creationId xmlns:a16="http://schemas.microsoft.com/office/drawing/2014/main" id="{C7716C5D-1CD8-C04A-86B6-56F6516FD4B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06391" y="2375035"/>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 name="AutoShape 4">
            <a:extLst>
              <a:ext uri="{FF2B5EF4-FFF2-40B4-BE49-F238E27FC236}">
                <a16:creationId xmlns:a16="http://schemas.microsoft.com/office/drawing/2014/main" id="{0073CDD1-7E99-8140-9697-12B285B48C2E}"/>
              </a:ext>
            </a:extLst>
          </p:cNvPr>
          <p:cNvSpPr>
            <a:spLocks noChangeArrowheads="1"/>
          </p:cNvSpPr>
          <p:nvPr/>
        </p:nvSpPr>
        <p:spPr bwMode="auto">
          <a:xfrm>
            <a:off x="135467" y="1164491"/>
            <a:ext cx="10760108" cy="1606050"/>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26" name="Picture 125">
            <a:extLst>
              <a:ext uri="{FF2B5EF4-FFF2-40B4-BE49-F238E27FC236}">
                <a16:creationId xmlns:a16="http://schemas.microsoft.com/office/drawing/2014/main" id="{D3763439-2970-954F-9DDB-0DD428E36D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33424" y="4266638"/>
            <a:ext cx="371618" cy="490776"/>
          </a:xfrm>
          <a:prstGeom prst="rect">
            <a:avLst/>
          </a:prstGeom>
        </p:spPr>
      </p:pic>
      <p:sp>
        <p:nvSpPr>
          <p:cNvPr id="127" name="Rounded Rectangle 126">
            <a:extLst>
              <a:ext uri="{FF2B5EF4-FFF2-40B4-BE49-F238E27FC236}">
                <a16:creationId xmlns:a16="http://schemas.microsoft.com/office/drawing/2014/main" id="{E4E336EE-4E9B-5149-B44B-A637F4B4E713}"/>
              </a:ext>
            </a:extLst>
          </p:cNvPr>
          <p:cNvSpPr/>
          <p:nvPr/>
        </p:nvSpPr>
        <p:spPr bwMode="auto">
          <a:xfrm>
            <a:off x="4274841" y="3858801"/>
            <a:ext cx="243837" cy="460298"/>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28" name="Rounded Rectangle 127">
            <a:extLst>
              <a:ext uri="{FF2B5EF4-FFF2-40B4-BE49-F238E27FC236}">
                <a16:creationId xmlns:a16="http://schemas.microsoft.com/office/drawing/2014/main" id="{4C712CC0-B354-8A49-99DC-450AE90D0261}"/>
              </a:ext>
            </a:extLst>
          </p:cNvPr>
          <p:cNvSpPr/>
          <p:nvPr/>
        </p:nvSpPr>
        <p:spPr bwMode="auto">
          <a:xfrm>
            <a:off x="4518678" y="3858801"/>
            <a:ext cx="243837" cy="460299"/>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9" name="Rounded Rectangle 128">
            <a:extLst>
              <a:ext uri="{FF2B5EF4-FFF2-40B4-BE49-F238E27FC236}">
                <a16:creationId xmlns:a16="http://schemas.microsoft.com/office/drawing/2014/main" id="{AD70A09B-77CB-C547-A2E1-DDB1448F736B}"/>
              </a:ext>
            </a:extLst>
          </p:cNvPr>
          <p:cNvSpPr/>
          <p:nvPr/>
        </p:nvSpPr>
        <p:spPr bwMode="auto">
          <a:xfrm>
            <a:off x="4764241" y="3858801"/>
            <a:ext cx="238110" cy="460300"/>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0" name="Rounded Rectangle 129">
            <a:extLst>
              <a:ext uri="{FF2B5EF4-FFF2-40B4-BE49-F238E27FC236}">
                <a16:creationId xmlns:a16="http://schemas.microsoft.com/office/drawing/2014/main" id="{788553AF-7EC6-3147-8DC6-11372C93F1C1}"/>
              </a:ext>
            </a:extLst>
          </p:cNvPr>
          <p:cNvSpPr/>
          <p:nvPr/>
        </p:nvSpPr>
        <p:spPr bwMode="auto">
          <a:xfrm>
            <a:off x="2149455" y="3858801"/>
            <a:ext cx="210046" cy="452331"/>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5" name="Rounded Rectangle 144">
            <a:extLst>
              <a:ext uri="{FF2B5EF4-FFF2-40B4-BE49-F238E27FC236}">
                <a16:creationId xmlns:a16="http://schemas.microsoft.com/office/drawing/2014/main" id="{84CD1896-A23F-D747-8BE1-4366D98088B7}"/>
              </a:ext>
            </a:extLst>
          </p:cNvPr>
          <p:cNvSpPr/>
          <p:nvPr/>
        </p:nvSpPr>
        <p:spPr bwMode="auto">
          <a:xfrm>
            <a:off x="6730177" y="3858801"/>
            <a:ext cx="243837" cy="460298"/>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66" name="Rounded Rectangle 165">
            <a:extLst>
              <a:ext uri="{FF2B5EF4-FFF2-40B4-BE49-F238E27FC236}">
                <a16:creationId xmlns:a16="http://schemas.microsoft.com/office/drawing/2014/main" id="{DABEF8E6-6F21-8641-862F-A48D25A7B4E1}"/>
              </a:ext>
            </a:extLst>
          </p:cNvPr>
          <p:cNvSpPr/>
          <p:nvPr/>
        </p:nvSpPr>
        <p:spPr bwMode="auto">
          <a:xfrm>
            <a:off x="6974014" y="3858801"/>
            <a:ext cx="243837" cy="460299"/>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69" name="Rounded Rectangle 168">
            <a:extLst>
              <a:ext uri="{FF2B5EF4-FFF2-40B4-BE49-F238E27FC236}">
                <a16:creationId xmlns:a16="http://schemas.microsoft.com/office/drawing/2014/main" id="{77F356B7-2DF5-AF40-87B9-1FEB727E3309}"/>
              </a:ext>
            </a:extLst>
          </p:cNvPr>
          <p:cNvSpPr/>
          <p:nvPr/>
        </p:nvSpPr>
        <p:spPr bwMode="auto">
          <a:xfrm>
            <a:off x="7219577" y="3858801"/>
            <a:ext cx="238110" cy="460300"/>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70" name="TextBox 169">
            <a:extLst>
              <a:ext uri="{FF2B5EF4-FFF2-40B4-BE49-F238E27FC236}">
                <a16:creationId xmlns:a16="http://schemas.microsoft.com/office/drawing/2014/main" id="{9D7C80AD-5E47-7D45-9CF3-797F308B2630}"/>
              </a:ext>
            </a:extLst>
          </p:cNvPr>
          <p:cNvSpPr txBox="1"/>
          <p:nvPr/>
        </p:nvSpPr>
        <p:spPr>
          <a:xfrm>
            <a:off x="4518260" y="4284281"/>
            <a:ext cx="944489" cy="261610"/>
          </a:xfrm>
          <a:prstGeom prst="rect">
            <a:avLst/>
          </a:prstGeom>
          <a:noFill/>
        </p:spPr>
        <p:txBody>
          <a:bodyPr wrap="square" rtlCol="0">
            <a:spAutoFit/>
          </a:bodyPr>
          <a:lstStyle/>
          <a:p>
            <a:r>
              <a:rPr lang="en-US" sz="1050" dirty="0">
                <a:solidFill>
                  <a:schemeClr val="tx1">
                    <a:lumMod val="50000"/>
                  </a:schemeClr>
                </a:solidFill>
              </a:rPr>
              <a:t>voyages</a:t>
            </a:r>
          </a:p>
        </p:txBody>
      </p:sp>
      <p:sp>
        <p:nvSpPr>
          <p:cNvPr id="171" name="TextBox 170">
            <a:extLst>
              <a:ext uri="{FF2B5EF4-FFF2-40B4-BE49-F238E27FC236}">
                <a16:creationId xmlns:a16="http://schemas.microsoft.com/office/drawing/2014/main" id="{8A02E77C-EF11-1344-9C36-6038FC1CD1C2}"/>
              </a:ext>
            </a:extLst>
          </p:cNvPr>
          <p:cNvSpPr txBox="1"/>
          <p:nvPr/>
        </p:nvSpPr>
        <p:spPr>
          <a:xfrm>
            <a:off x="6921192" y="4326952"/>
            <a:ext cx="944489" cy="261610"/>
          </a:xfrm>
          <a:prstGeom prst="rect">
            <a:avLst/>
          </a:prstGeom>
          <a:noFill/>
        </p:spPr>
        <p:txBody>
          <a:bodyPr wrap="square" rtlCol="0">
            <a:spAutoFit/>
          </a:bodyPr>
          <a:lstStyle/>
          <a:p>
            <a:r>
              <a:rPr lang="en-US" sz="1050" dirty="0">
                <a:solidFill>
                  <a:schemeClr val="tx1">
                    <a:lumMod val="50000"/>
                  </a:schemeClr>
                </a:solidFill>
              </a:rPr>
              <a:t>containers</a:t>
            </a:r>
          </a:p>
        </p:txBody>
      </p:sp>
      <p:pic>
        <p:nvPicPr>
          <p:cNvPr id="172" name="Picture 171">
            <a:extLst>
              <a:ext uri="{FF2B5EF4-FFF2-40B4-BE49-F238E27FC236}">
                <a16:creationId xmlns:a16="http://schemas.microsoft.com/office/drawing/2014/main" id="{E9E39ECC-4E15-994D-A7C0-E24C9FBBF4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14581" y="3044343"/>
            <a:ext cx="380788" cy="266364"/>
          </a:xfrm>
          <a:prstGeom prst="rect">
            <a:avLst/>
          </a:prstGeom>
        </p:spPr>
      </p:pic>
      <p:pic>
        <p:nvPicPr>
          <p:cNvPr id="173" name="Picture 172">
            <a:extLst>
              <a:ext uri="{FF2B5EF4-FFF2-40B4-BE49-F238E27FC236}">
                <a16:creationId xmlns:a16="http://schemas.microsoft.com/office/drawing/2014/main" id="{19A40521-0D49-FD48-AD64-7212BF51015A}"/>
              </a:ext>
            </a:extLst>
          </p:cNvPr>
          <p:cNvPicPr>
            <a:picLocks noChangeAspect="1"/>
          </p:cNvPicPr>
          <p:nvPr/>
        </p:nvPicPr>
        <p:blipFill>
          <a:blip r:embed="rId9"/>
          <a:stretch>
            <a:fillRect/>
          </a:stretch>
        </p:blipFill>
        <p:spPr>
          <a:xfrm>
            <a:off x="9910092" y="3072395"/>
            <a:ext cx="878243" cy="795908"/>
          </a:xfrm>
          <a:prstGeom prst="rect">
            <a:avLst/>
          </a:prstGeom>
        </p:spPr>
      </p:pic>
      <p:sp>
        <p:nvSpPr>
          <p:cNvPr id="94" name="Can 93">
            <a:extLst>
              <a:ext uri="{FF2B5EF4-FFF2-40B4-BE49-F238E27FC236}">
                <a16:creationId xmlns:a16="http://schemas.microsoft.com/office/drawing/2014/main" id="{04C99788-53C7-614F-B877-503F579A3671}"/>
              </a:ext>
            </a:extLst>
          </p:cNvPr>
          <p:cNvSpPr/>
          <p:nvPr/>
        </p:nvSpPr>
        <p:spPr>
          <a:xfrm flipH="1">
            <a:off x="9398660" y="2627723"/>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cxnSp>
        <p:nvCxnSpPr>
          <p:cNvPr id="34" name="Curved Connector 33">
            <a:extLst>
              <a:ext uri="{FF2B5EF4-FFF2-40B4-BE49-F238E27FC236}">
                <a16:creationId xmlns:a16="http://schemas.microsoft.com/office/drawing/2014/main" id="{A665FFB5-368F-AB41-8273-548B7EE5D263}"/>
              </a:ext>
            </a:extLst>
          </p:cNvPr>
          <p:cNvCxnSpPr>
            <a:cxnSpLocks/>
            <a:stCxn id="128" idx="0"/>
            <a:endCxn id="67" idx="1"/>
          </p:cNvCxnSpPr>
          <p:nvPr/>
        </p:nvCxnSpPr>
        <p:spPr>
          <a:xfrm rot="5400000" flipH="1" flipV="1">
            <a:off x="4348986" y="2471646"/>
            <a:ext cx="1678766" cy="1095544"/>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4" name="Curved Connector 173">
            <a:extLst>
              <a:ext uri="{FF2B5EF4-FFF2-40B4-BE49-F238E27FC236}">
                <a16:creationId xmlns:a16="http://schemas.microsoft.com/office/drawing/2014/main" id="{07594A9A-E286-3B4F-B3D7-C9A15A90158C}"/>
              </a:ext>
            </a:extLst>
          </p:cNvPr>
          <p:cNvCxnSpPr>
            <a:cxnSpLocks/>
            <a:stCxn id="97" idx="0"/>
            <a:endCxn id="65" idx="2"/>
          </p:cNvCxnSpPr>
          <p:nvPr/>
        </p:nvCxnSpPr>
        <p:spPr>
          <a:xfrm rot="5400000" flipH="1" flipV="1">
            <a:off x="1700915" y="2780759"/>
            <a:ext cx="1405034" cy="751050"/>
          </a:xfrm>
          <a:prstGeom prst="curvedConnector3">
            <a:avLst>
              <a:gd name="adj1" fmla="val 50000"/>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5" name="Elbow Connector 174">
            <a:extLst>
              <a:ext uri="{FF2B5EF4-FFF2-40B4-BE49-F238E27FC236}">
                <a16:creationId xmlns:a16="http://schemas.microsoft.com/office/drawing/2014/main" id="{34581841-0FFE-5946-97C7-5D24BB417B6E}"/>
              </a:ext>
            </a:extLst>
          </p:cNvPr>
          <p:cNvCxnSpPr>
            <a:cxnSpLocks/>
            <a:stCxn id="73" idx="2"/>
            <a:endCxn id="169" idx="0"/>
          </p:cNvCxnSpPr>
          <p:nvPr/>
        </p:nvCxnSpPr>
        <p:spPr>
          <a:xfrm rot="5400000">
            <a:off x="7547684" y="2244716"/>
            <a:ext cx="1405034" cy="182313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6" name="Curved Connector 175">
            <a:extLst>
              <a:ext uri="{FF2B5EF4-FFF2-40B4-BE49-F238E27FC236}">
                <a16:creationId xmlns:a16="http://schemas.microsoft.com/office/drawing/2014/main" id="{45B396F9-FBAF-704A-B58A-FBB8BA5082DC}"/>
              </a:ext>
            </a:extLst>
          </p:cNvPr>
          <p:cNvCxnSpPr>
            <a:cxnSpLocks/>
            <a:stCxn id="166" idx="0"/>
            <a:endCxn id="73" idx="1"/>
          </p:cNvCxnSpPr>
          <p:nvPr/>
        </p:nvCxnSpPr>
        <p:spPr>
          <a:xfrm rot="5400000" flipH="1" flipV="1">
            <a:off x="6896371" y="2336823"/>
            <a:ext cx="1721541" cy="1322416"/>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7" name="Curved Connector 176">
            <a:extLst>
              <a:ext uri="{FF2B5EF4-FFF2-40B4-BE49-F238E27FC236}">
                <a16:creationId xmlns:a16="http://schemas.microsoft.com/office/drawing/2014/main" id="{9DA1D9E7-AF1A-B245-B650-626E8BD21214}"/>
              </a:ext>
            </a:extLst>
          </p:cNvPr>
          <p:cNvCxnSpPr>
            <a:cxnSpLocks/>
            <a:stCxn id="95" idx="0"/>
            <a:endCxn id="67" idx="1"/>
          </p:cNvCxnSpPr>
          <p:nvPr/>
        </p:nvCxnSpPr>
        <p:spPr>
          <a:xfrm rot="5400000" flipH="1" flipV="1">
            <a:off x="2921291" y="1043952"/>
            <a:ext cx="1678766" cy="3950933"/>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pic>
        <p:nvPicPr>
          <p:cNvPr id="178" name="Picture 177">
            <a:extLst>
              <a:ext uri="{FF2B5EF4-FFF2-40B4-BE49-F238E27FC236}">
                <a16:creationId xmlns:a16="http://schemas.microsoft.com/office/drawing/2014/main" id="{80B9BDDC-598D-8F4A-83CC-B74DB7F5D7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55245" y="3078212"/>
            <a:ext cx="380788" cy="266364"/>
          </a:xfrm>
          <a:prstGeom prst="rect">
            <a:avLst/>
          </a:prstGeom>
        </p:spPr>
      </p:pic>
      <p:pic>
        <p:nvPicPr>
          <p:cNvPr id="179" name="Picture 178">
            <a:extLst>
              <a:ext uri="{FF2B5EF4-FFF2-40B4-BE49-F238E27FC236}">
                <a16:creationId xmlns:a16="http://schemas.microsoft.com/office/drawing/2014/main" id="{EE443A24-916C-294B-9EDB-77951547DC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1112" y="3044343"/>
            <a:ext cx="380788" cy="266364"/>
          </a:xfrm>
          <a:prstGeom prst="rect">
            <a:avLst/>
          </a:prstGeom>
        </p:spPr>
      </p:pic>
      <p:pic>
        <p:nvPicPr>
          <p:cNvPr id="180" name="Picture 40">
            <a:extLst>
              <a:ext uri="{FF2B5EF4-FFF2-40B4-BE49-F238E27FC236}">
                <a16:creationId xmlns:a16="http://schemas.microsoft.com/office/drawing/2014/main" id="{F4BB4C82-77ED-1046-8FF2-DFF65C32AAD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33963" y="2355864"/>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 name="Picture 40">
            <a:extLst>
              <a:ext uri="{FF2B5EF4-FFF2-40B4-BE49-F238E27FC236}">
                <a16:creationId xmlns:a16="http://schemas.microsoft.com/office/drawing/2014/main" id="{95A99D04-CD4C-1947-B145-BA2E6C6D309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986789" y="2307023"/>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6445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0788" y="60119"/>
            <a:ext cx="10886813" cy="613599"/>
          </a:xfrm>
        </p:spPr>
        <p:txBody>
          <a:bodyPr/>
          <a:lstStyle/>
          <a:p>
            <a:r>
              <a:rPr lang="en-US" dirty="0"/>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18</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4764406" cy="2266402"/>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Command MS</a:t>
            </a:r>
          </a:p>
        </p:txBody>
      </p:sp>
      <p:sp>
        <p:nvSpPr>
          <p:cNvPr id="7" name="Can 6">
            <a:extLst>
              <a:ext uri="{FF2B5EF4-FFF2-40B4-BE49-F238E27FC236}">
                <a16:creationId xmlns:a16="http://schemas.microsoft.com/office/drawing/2014/main" id="{E6D4EA1D-6A39-714A-9E5C-421D88572842}"/>
              </a:ext>
            </a:extLst>
          </p:cNvPr>
          <p:cNvSpPr/>
          <p:nvPr/>
        </p:nvSpPr>
        <p:spPr>
          <a:xfrm>
            <a:off x="7125946" y="3452016"/>
            <a:ext cx="978148"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DB</a:t>
            </a:r>
          </a:p>
        </p:txBody>
      </p:sp>
      <p:cxnSp>
        <p:nvCxnSpPr>
          <p:cNvPr id="17" name="Elbow Connector 16">
            <a:extLst>
              <a:ext uri="{FF2B5EF4-FFF2-40B4-BE49-F238E27FC236}">
                <a16:creationId xmlns:a16="http://schemas.microsoft.com/office/drawing/2014/main" id="{D60615A1-C07C-574B-8914-B23B50FE973A}"/>
              </a:ext>
            </a:extLst>
          </p:cNvPr>
          <p:cNvCxnSpPr>
            <a:cxnSpLocks/>
            <a:stCxn id="63" idx="3"/>
            <a:endCxn id="7" idx="2"/>
          </p:cNvCxnSpPr>
          <p:nvPr/>
        </p:nvCxnSpPr>
        <p:spPr>
          <a:xfrm>
            <a:off x="5915212" y="3762205"/>
            <a:ext cx="1210734" cy="1270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489594" y="3815565"/>
            <a:ext cx="2011783" cy="1735327"/>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260" y="4892012"/>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0" y="2781336"/>
            <a:ext cx="1534683" cy="8960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bg1"/>
                </a:solidFill>
              </a:rPr>
              <a:t>Write Model</a:t>
            </a:r>
          </a:p>
        </p:txBody>
      </p:sp>
      <p:cxnSp>
        <p:nvCxnSpPr>
          <p:cNvPr id="43" name="Elbow Connector 42">
            <a:extLst>
              <a:ext uri="{FF2B5EF4-FFF2-40B4-BE49-F238E27FC236}">
                <a16:creationId xmlns:a16="http://schemas.microsoft.com/office/drawing/2014/main" id="{2E125718-05B2-5F4D-81F6-7012330781DA}"/>
              </a:ext>
            </a:extLst>
          </p:cNvPr>
          <p:cNvCxnSpPr>
            <a:cxnSpLocks/>
            <a:stCxn id="56" idx="2"/>
            <a:endCxn id="23" idx="0"/>
          </p:cNvCxnSpPr>
          <p:nvPr/>
        </p:nvCxnSpPr>
        <p:spPr>
          <a:xfrm rot="5400000">
            <a:off x="2322397" y="1854937"/>
            <a:ext cx="1231825" cy="620973"/>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1541604" y="4775721"/>
            <a:ext cx="889987" cy="369332"/>
          </a:xfrm>
          <a:prstGeom prst="rect">
            <a:avLst/>
          </a:prstGeom>
          <a:noFill/>
        </p:spPr>
        <p:txBody>
          <a:bodyPr wrap="none" rtlCol="0">
            <a:spAutoFit/>
          </a:bodyPr>
          <a:lstStyle/>
          <a:p>
            <a:r>
              <a:rPr lang="en-US" dirty="0">
                <a:solidFill>
                  <a:schemeClr val="accent1">
                    <a:lumMod val="25000"/>
                  </a:schemeClr>
                </a:solidFill>
              </a:rPr>
              <a:t>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6"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Service</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4363149"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4606986"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485254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5096385"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5341946"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5590985"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5831345"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6</a:t>
            </a:r>
            <a:endParaRPr lang="en-US" sz="667" dirty="0">
              <a:solidFill>
                <a:schemeClr val="bg1"/>
              </a:solidFil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6071705"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7</a:t>
            </a:r>
            <a:endParaRPr lang="en-US" sz="667" dirty="0">
              <a:solidFill>
                <a:schemeClr val="bg1"/>
              </a:solidFil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3495485" y="5031068"/>
            <a:ext cx="3748849"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3492007" y="5883415"/>
            <a:ext cx="959343" cy="504270"/>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4287760" y="5007855"/>
            <a:ext cx="723340" cy="369332"/>
          </a:xfrm>
          <a:prstGeom prst="rect">
            <a:avLst/>
          </a:prstGeom>
          <a:noFill/>
        </p:spPr>
        <p:txBody>
          <a:bodyPr wrap="none" rtlCol="0">
            <a:spAutoFit/>
          </a:bodyPr>
          <a:lstStyle/>
          <a:p>
            <a:r>
              <a:rPr lang="en-US" dirty="0">
                <a:solidFill>
                  <a:schemeClr val="accent1">
                    <a:lumMod val="25000"/>
                  </a:schemeClr>
                </a:solidFill>
              </a:rPr>
              <a:t>Topic</a:t>
            </a: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23793" y="4152246"/>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53">
            <a:extLst>
              <a:ext uri="{FF2B5EF4-FFF2-40B4-BE49-F238E27FC236}">
                <a16:creationId xmlns:a16="http://schemas.microsoft.com/office/drawing/2014/main" id="{C0F6A139-02FC-934A-AF44-F1705E4FB994}"/>
              </a:ext>
            </a:extLst>
          </p:cNvPr>
          <p:cNvSpPr/>
          <p:nvPr/>
        </p:nvSpPr>
        <p:spPr>
          <a:xfrm>
            <a:off x="1854777" y="2479885"/>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CRUD APIs</a:t>
            </a:r>
          </a:p>
        </p:txBody>
      </p:sp>
      <p:sp>
        <p:nvSpPr>
          <p:cNvPr id="56" name="Rectangle 55">
            <a:extLst>
              <a:ext uri="{FF2B5EF4-FFF2-40B4-BE49-F238E27FC236}">
                <a16:creationId xmlns:a16="http://schemas.microsoft.com/office/drawing/2014/main" id="{69458763-689F-6340-87C8-BA306FFA7944}"/>
              </a:ext>
            </a:extLst>
          </p:cNvPr>
          <p:cNvSpPr/>
          <p:nvPr/>
        </p:nvSpPr>
        <p:spPr>
          <a:xfrm>
            <a:off x="2627301" y="802308"/>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grpSp>
        <p:nvGrpSpPr>
          <p:cNvPr id="57" name="Group 193">
            <a:extLst>
              <a:ext uri="{FF2B5EF4-FFF2-40B4-BE49-F238E27FC236}">
                <a16:creationId xmlns:a16="http://schemas.microsoft.com/office/drawing/2014/main" id="{EF1EE31E-8BA6-0849-8D1C-FDBC9C88803A}"/>
              </a:ext>
            </a:extLst>
          </p:cNvPr>
          <p:cNvGrpSpPr/>
          <p:nvPr/>
        </p:nvGrpSpPr>
        <p:grpSpPr>
          <a:xfrm>
            <a:off x="1496962" y="751721"/>
            <a:ext cx="639880" cy="863862"/>
            <a:chOff x="8826" y="-1"/>
            <a:chExt cx="707232" cy="899522"/>
          </a:xfrm>
        </p:grpSpPr>
        <p:grpSp>
          <p:nvGrpSpPr>
            <p:cNvPr id="58" name="Group 191">
              <a:extLst>
                <a:ext uri="{FF2B5EF4-FFF2-40B4-BE49-F238E27FC236}">
                  <a16:creationId xmlns:a16="http://schemas.microsoft.com/office/drawing/2014/main" id="{1E51F3AE-CD69-C845-894D-7A9EE8F8CEA4}"/>
                </a:ext>
              </a:extLst>
            </p:cNvPr>
            <p:cNvGrpSpPr/>
            <p:nvPr/>
          </p:nvGrpSpPr>
          <p:grpSpPr>
            <a:xfrm>
              <a:off x="8826" y="-1"/>
              <a:ext cx="707232" cy="707233"/>
              <a:chOff x="8826" y="0"/>
              <a:chExt cx="707231" cy="707231"/>
            </a:xfrm>
          </p:grpSpPr>
          <p:sp>
            <p:nvSpPr>
              <p:cNvPr id="60" name="Shape 189">
                <a:extLst>
                  <a:ext uri="{FF2B5EF4-FFF2-40B4-BE49-F238E27FC236}">
                    <a16:creationId xmlns:a16="http://schemas.microsoft.com/office/drawing/2014/main" id="{7A38210F-B692-CE46-969D-7EBE499F236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61" name="_-02.png">
                <a:extLst>
                  <a:ext uri="{FF2B5EF4-FFF2-40B4-BE49-F238E27FC236}">
                    <a16:creationId xmlns:a16="http://schemas.microsoft.com/office/drawing/2014/main" id="{D0981D0C-AF3C-B94D-879E-A36BA297A992}"/>
                  </a:ext>
                </a:extLst>
              </p:cNvPr>
              <p:cNvPicPr/>
              <p:nvPr/>
            </p:nvPicPr>
            <p:blipFill>
              <a:blip r:embed="rId6"/>
              <a:srcRect l="24323" t="21763" r="24323" b="21763"/>
              <a:stretch>
                <a:fillRect/>
              </a:stretch>
            </p:blipFill>
            <p:spPr>
              <a:xfrm>
                <a:off x="172020" y="153919"/>
                <a:ext cx="363191" cy="399394"/>
              </a:xfrm>
              <a:prstGeom prst="rect">
                <a:avLst/>
              </a:prstGeom>
              <a:ln w="3175" cap="flat">
                <a:noFill/>
                <a:miter lim="400000"/>
              </a:ln>
              <a:effectLst/>
            </p:spPr>
          </p:pic>
        </p:grpSp>
        <p:sp>
          <p:nvSpPr>
            <p:cNvPr id="59" name="Shape 192">
              <a:extLst>
                <a:ext uri="{FF2B5EF4-FFF2-40B4-BE49-F238E27FC236}">
                  <a16:creationId xmlns:a16="http://schemas.microsoft.com/office/drawing/2014/main" id="{02679DE9-70D8-904B-A0DC-85C9F248CDC0}"/>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dirty="0"/>
                <a:t>USER</a:t>
              </a:r>
              <a:endParaRPr sz="706" dirty="0"/>
            </a:p>
          </p:txBody>
        </p:sp>
      </p:grpSp>
      <p:sp>
        <p:nvSpPr>
          <p:cNvPr id="63" name="Rectangle 62">
            <a:extLst>
              <a:ext uri="{FF2B5EF4-FFF2-40B4-BE49-F238E27FC236}">
                <a16:creationId xmlns:a16="http://schemas.microsoft.com/office/drawing/2014/main" id="{AD2959FB-7184-754C-8BF4-5E0634564B25}"/>
              </a:ext>
            </a:extLst>
          </p:cNvPr>
          <p:cNvSpPr/>
          <p:nvPr/>
        </p:nvSpPr>
        <p:spPr>
          <a:xfrm>
            <a:off x="4380529" y="3314204"/>
            <a:ext cx="1534683" cy="8960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bg1"/>
                </a:solidFill>
              </a:rPr>
              <a:t>Consumer</a:t>
            </a:r>
          </a:p>
        </p:txBody>
      </p:sp>
      <p:cxnSp>
        <p:nvCxnSpPr>
          <p:cNvPr id="64" name="Elbow Connector 63">
            <a:extLst>
              <a:ext uri="{FF2B5EF4-FFF2-40B4-BE49-F238E27FC236}">
                <a16:creationId xmlns:a16="http://schemas.microsoft.com/office/drawing/2014/main" id="{807A9AAB-CC64-3346-BFE3-4767B922F04B}"/>
              </a:ext>
            </a:extLst>
          </p:cNvPr>
          <p:cNvCxnSpPr>
            <a:cxnSpLocks/>
            <a:stCxn id="41" idx="3"/>
            <a:endCxn id="63" idx="2"/>
          </p:cNvCxnSpPr>
          <p:nvPr/>
        </p:nvCxnSpPr>
        <p:spPr>
          <a:xfrm flipH="1" flipV="1">
            <a:off x="5147871" y="4210206"/>
            <a:ext cx="1169395" cy="1478915"/>
          </a:xfrm>
          <a:prstGeom prst="bentConnector4">
            <a:avLst>
              <a:gd name="adj1" fmla="val -19549"/>
              <a:gd name="adj2" fmla="val 62366"/>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5" name="Can 64">
            <a:extLst>
              <a:ext uri="{FF2B5EF4-FFF2-40B4-BE49-F238E27FC236}">
                <a16:creationId xmlns:a16="http://schemas.microsoft.com/office/drawing/2014/main" id="{8096E98E-D46C-4447-8B68-65E13B107948}"/>
              </a:ext>
            </a:extLst>
          </p:cNvPr>
          <p:cNvSpPr/>
          <p:nvPr/>
        </p:nvSpPr>
        <p:spPr>
          <a:xfrm>
            <a:off x="7125946" y="2619595"/>
            <a:ext cx="978148"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Error Log</a:t>
            </a:r>
          </a:p>
        </p:txBody>
      </p:sp>
      <p:cxnSp>
        <p:nvCxnSpPr>
          <p:cNvPr id="66" name="Elbow Connector 65">
            <a:extLst>
              <a:ext uri="{FF2B5EF4-FFF2-40B4-BE49-F238E27FC236}">
                <a16:creationId xmlns:a16="http://schemas.microsoft.com/office/drawing/2014/main" id="{C1DDF8AB-4215-0246-B868-056EEF4ADC3C}"/>
              </a:ext>
            </a:extLst>
          </p:cNvPr>
          <p:cNvCxnSpPr>
            <a:cxnSpLocks/>
            <a:endCxn id="65" idx="2"/>
          </p:cNvCxnSpPr>
          <p:nvPr/>
        </p:nvCxnSpPr>
        <p:spPr>
          <a:xfrm flipV="1">
            <a:off x="5932593" y="2929784"/>
            <a:ext cx="1193353" cy="566193"/>
          </a:xfrm>
          <a:prstGeom prst="bentConnector3">
            <a:avLst>
              <a:gd name="adj1" fmla="val 50000"/>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3B430F69-E4D4-1145-B160-3C457B780D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491" y="4631968"/>
            <a:ext cx="552951" cy="386793"/>
          </a:xfrm>
          <a:prstGeom prst="rect">
            <a:avLst/>
          </a:prstGeom>
        </p:spPr>
      </p:pic>
      <p:sp>
        <p:nvSpPr>
          <p:cNvPr id="15" name="Rounded Rectangle 14">
            <a:extLst>
              <a:ext uri="{FF2B5EF4-FFF2-40B4-BE49-F238E27FC236}">
                <a16:creationId xmlns:a16="http://schemas.microsoft.com/office/drawing/2014/main" id="{FD75B24F-F7C7-5549-BD06-51182B7F7ADE}"/>
              </a:ext>
            </a:extLst>
          </p:cNvPr>
          <p:cNvSpPr/>
          <p:nvPr/>
        </p:nvSpPr>
        <p:spPr>
          <a:xfrm>
            <a:off x="9352540" y="5192521"/>
            <a:ext cx="914400" cy="914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7030A0"/>
                </a:solidFill>
              </a:rPr>
              <a:t>CLI</a:t>
            </a:r>
          </a:p>
        </p:txBody>
      </p:sp>
      <p:cxnSp>
        <p:nvCxnSpPr>
          <p:cNvPr id="68" name="Elbow Connector 67">
            <a:extLst>
              <a:ext uri="{FF2B5EF4-FFF2-40B4-BE49-F238E27FC236}">
                <a16:creationId xmlns:a16="http://schemas.microsoft.com/office/drawing/2014/main" id="{294F2310-86D2-434B-B001-FF64CE95F144}"/>
              </a:ext>
            </a:extLst>
          </p:cNvPr>
          <p:cNvCxnSpPr>
            <a:cxnSpLocks/>
            <a:stCxn id="65" idx="4"/>
            <a:endCxn id="15" idx="0"/>
          </p:cNvCxnSpPr>
          <p:nvPr/>
        </p:nvCxnSpPr>
        <p:spPr>
          <a:xfrm>
            <a:off x="8104094" y="2929784"/>
            <a:ext cx="1705646" cy="2262737"/>
          </a:xfrm>
          <a:prstGeom prst="bentConnector2">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0C0DA879-4A6B-B842-8254-735A6A285A60}"/>
              </a:ext>
            </a:extLst>
          </p:cNvPr>
          <p:cNvSpPr/>
          <p:nvPr/>
        </p:nvSpPr>
        <p:spPr>
          <a:xfrm>
            <a:off x="4373311" y="2908780"/>
            <a:ext cx="1534683" cy="413478"/>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Admin APIs</a:t>
            </a:r>
          </a:p>
        </p:txBody>
      </p:sp>
      <p:cxnSp>
        <p:nvCxnSpPr>
          <p:cNvPr id="70" name="Elbow Connector 69">
            <a:extLst>
              <a:ext uri="{FF2B5EF4-FFF2-40B4-BE49-F238E27FC236}">
                <a16:creationId xmlns:a16="http://schemas.microsoft.com/office/drawing/2014/main" id="{98566ADB-5CEA-7941-AACF-A347236E2BF9}"/>
              </a:ext>
            </a:extLst>
          </p:cNvPr>
          <p:cNvCxnSpPr>
            <a:cxnSpLocks/>
            <a:stCxn id="15" idx="3"/>
            <a:endCxn id="69" idx="0"/>
          </p:cNvCxnSpPr>
          <p:nvPr/>
        </p:nvCxnSpPr>
        <p:spPr>
          <a:xfrm flipH="1" flipV="1">
            <a:off x="5140653" y="2908780"/>
            <a:ext cx="5126287" cy="2740941"/>
          </a:xfrm>
          <a:prstGeom prst="bentConnector4">
            <a:avLst>
              <a:gd name="adj1" fmla="val -4459"/>
              <a:gd name="adj2" fmla="val 130581"/>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9F3FB00-20F9-B843-A59F-010DB38B9353}"/>
              </a:ext>
            </a:extLst>
          </p:cNvPr>
          <p:cNvSpPr/>
          <p:nvPr/>
        </p:nvSpPr>
        <p:spPr>
          <a:xfrm>
            <a:off x="2633417" y="3991355"/>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1" name="Oval 70">
            <a:extLst>
              <a:ext uri="{FF2B5EF4-FFF2-40B4-BE49-F238E27FC236}">
                <a16:creationId xmlns:a16="http://schemas.microsoft.com/office/drawing/2014/main" id="{BA5068DF-FB86-C34A-BA2E-5F3E5AD1796F}"/>
              </a:ext>
            </a:extLst>
          </p:cNvPr>
          <p:cNvSpPr/>
          <p:nvPr/>
        </p:nvSpPr>
        <p:spPr>
          <a:xfrm>
            <a:off x="5406094" y="4250322"/>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72" name="Oval 71">
            <a:extLst>
              <a:ext uri="{FF2B5EF4-FFF2-40B4-BE49-F238E27FC236}">
                <a16:creationId xmlns:a16="http://schemas.microsoft.com/office/drawing/2014/main" id="{5D76A1AA-A4C4-9843-936F-3DEAA849BEC1}"/>
              </a:ext>
            </a:extLst>
          </p:cNvPr>
          <p:cNvSpPr/>
          <p:nvPr/>
        </p:nvSpPr>
        <p:spPr>
          <a:xfrm>
            <a:off x="6657981" y="3838714"/>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3" name="Oval 72">
            <a:extLst>
              <a:ext uri="{FF2B5EF4-FFF2-40B4-BE49-F238E27FC236}">
                <a16:creationId xmlns:a16="http://schemas.microsoft.com/office/drawing/2014/main" id="{E68FC668-8567-254E-AC61-9BC8F1F5321C}"/>
              </a:ext>
            </a:extLst>
          </p:cNvPr>
          <p:cNvSpPr/>
          <p:nvPr/>
        </p:nvSpPr>
        <p:spPr>
          <a:xfrm>
            <a:off x="6595230" y="3022926"/>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4" name="Oval 73">
            <a:extLst>
              <a:ext uri="{FF2B5EF4-FFF2-40B4-BE49-F238E27FC236}">
                <a16:creationId xmlns:a16="http://schemas.microsoft.com/office/drawing/2014/main" id="{BF7ED549-503E-7046-BBBE-9ADB884ED142}"/>
              </a:ext>
            </a:extLst>
          </p:cNvPr>
          <p:cNvSpPr/>
          <p:nvPr/>
        </p:nvSpPr>
        <p:spPr>
          <a:xfrm>
            <a:off x="9804592" y="4618639"/>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75" name="Oval 74">
            <a:extLst>
              <a:ext uri="{FF2B5EF4-FFF2-40B4-BE49-F238E27FC236}">
                <a16:creationId xmlns:a16="http://schemas.microsoft.com/office/drawing/2014/main" id="{62F55B04-F965-DF49-8F92-2027E9FF17C0}"/>
              </a:ext>
            </a:extLst>
          </p:cNvPr>
          <p:cNvSpPr/>
          <p:nvPr/>
        </p:nvSpPr>
        <p:spPr>
          <a:xfrm>
            <a:off x="10620381" y="5416497"/>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Tree>
    <p:extLst>
      <p:ext uri="{BB962C8B-B14F-4D97-AF65-F5344CB8AC3E}">
        <p14:creationId xmlns:p14="http://schemas.microsoft.com/office/powerpoint/2010/main" val="4196212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088EF-5C8E-7348-AA96-BC103954D880}"/>
              </a:ext>
            </a:extLst>
          </p:cNvPr>
          <p:cNvSpPr>
            <a:spLocks noGrp="1"/>
          </p:cNvSpPr>
          <p:nvPr>
            <p:ph type="title"/>
          </p:nvPr>
        </p:nvSpPr>
        <p:spPr>
          <a:xfrm>
            <a:off x="390788" y="60120"/>
            <a:ext cx="10886813" cy="660682"/>
          </a:xfrm>
        </p:spPr>
        <p:txBody>
          <a:bodyPr/>
          <a:lstStyle/>
          <a:p>
            <a:r>
              <a:rPr lang="en-US" dirty="0"/>
              <a:t>IBM Cloud Deployment</a:t>
            </a:r>
          </a:p>
        </p:txBody>
      </p:sp>
      <p:sp>
        <p:nvSpPr>
          <p:cNvPr id="4" name="Slide Number Placeholder 3">
            <a:extLst>
              <a:ext uri="{FF2B5EF4-FFF2-40B4-BE49-F238E27FC236}">
                <a16:creationId xmlns:a16="http://schemas.microsoft.com/office/drawing/2014/main" id="{328120D2-1A7F-CC46-9328-FB1F8B45DC4A}"/>
              </a:ext>
            </a:extLst>
          </p:cNvPr>
          <p:cNvSpPr>
            <a:spLocks noGrp="1"/>
          </p:cNvSpPr>
          <p:nvPr>
            <p:ph type="sldNum" sz="quarter" idx="12"/>
          </p:nvPr>
        </p:nvSpPr>
        <p:spPr/>
        <p:txBody>
          <a:bodyPr/>
          <a:lstStyle/>
          <a:p>
            <a:fld id="{E9549862-13E2-C34D-815E-8545BD36FC59}" type="slidenum">
              <a:rPr lang="en-US" smtClean="0">
                <a:solidFill>
                  <a:srgbClr val="6D7777"/>
                </a:solidFill>
              </a:rPr>
              <a:pPr/>
              <a:t>19</a:t>
            </a:fld>
            <a:endParaRPr lang="en-US" dirty="0">
              <a:solidFill>
                <a:srgbClr val="6D7777"/>
              </a:solidFill>
            </a:endParaRPr>
          </a:p>
        </p:txBody>
      </p:sp>
      <p:pic>
        <p:nvPicPr>
          <p:cNvPr id="6" name="Picture 5">
            <a:extLst>
              <a:ext uri="{FF2B5EF4-FFF2-40B4-BE49-F238E27FC236}">
                <a16:creationId xmlns:a16="http://schemas.microsoft.com/office/drawing/2014/main" id="{5C09D6A5-45C6-164B-AC41-3C17F5B71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4881" y="1631975"/>
            <a:ext cx="2084245" cy="773188"/>
          </a:xfrm>
          <a:prstGeom prst="rect">
            <a:avLst/>
          </a:prstGeom>
        </p:spPr>
      </p:pic>
      <p:pic>
        <p:nvPicPr>
          <p:cNvPr id="7" name="Picture 6">
            <a:extLst>
              <a:ext uri="{FF2B5EF4-FFF2-40B4-BE49-F238E27FC236}">
                <a16:creationId xmlns:a16="http://schemas.microsoft.com/office/drawing/2014/main" id="{1A5DCFB8-23AE-674C-8A49-9F1B105F6640}"/>
              </a:ext>
            </a:extLst>
          </p:cNvPr>
          <p:cNvPicPr>
            <a:picLocks noChangeAspect="1"/>
          </p:cNvPicPr>
          <p:nvPr/>
        </p:nvPicPr>
        <p:blipFill>
          <a:blip r:embed="rId3">
            <a:alphaModFix/>
          </a:blip>
          <a:stretch>
            <a:fillRect/>
          </a:stretch>
        </p:blipFill>
        <p:spPr>
          <a:xfrm>
            <a:off x="216690" y="2463241"/>
            <a:ext cx="1016000" cy="1333500"/>
          </a:xfrm>
          <a:prstGeom prst="rect">
            <a:avLst/>
          </a:prstGeom>
        </p:spPr>
      </p:pic>
      <p:cxnSp>
        <p:nvCxnSpPr>
          <p:cNvPr id="8" name="Straight Connector 7">
            <a:extLst>
              <a:ext uri="{FF2B5EF4-FFF2-40B4-BE49-F238E27FC236}">
                <a16:creationId xmlns:a16="http://schemas.microsoft.com/office/drawing/2014/main" id="{64DE049E-FE0C-6348-9698-4E98D23E85CE}"/>
              </a:ext>
            </a:extLst>
          </p:cNvPr>
          <p:cNvCxnSpPr/>
          <p:nvPr/>
        </p:nvCxnSpPr>
        <p:spPr>
          <a:xfrm>
            <a:off x="1800431" y="1045028"/>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9" name="Rectangle 8">
            <a:extLst>
              <a:ext uri="{FF2B5EF4-FFF2-40B4-BE49-F238E27FC236}">
                <a16:creationId xmlns:a16="http://schemas.microsoft.com/office/drawing/2014/main" id="{0B87FF9B-F61E-1348-A386-FDF25AC2D510}"/>
              </a:ext>
            </a:extLst>
          </p:cNvPr>
          <p:cNvSpPr/>
          <p:nvPr/>
        </p:nvSpPr>
        <p:spPr>
          <a:xfrm>
            <a:off x="2267919" y="1235506"/>
            <a:ext cx="4429490" cy="4767943"/>
          </a:xfrm>
          <a:prstGeom prst="rect">
            <a:avLst/>
          </a:prstGeom>
          <a:solidFill>
            <a:schemeClr val="bg1">
              <a:lumMod val="9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IBM Plex Sans" panose="020B0503050203000203" pitchFamily="34" charset="77"/>
            </a:endParaRPr>
          </a:p>
        </p:txBody>
      </p:sp>
      <p:grpSp>
        <p:nvGrpSpPr>
          <p:cNvPr id="10" name="Group 9">
            <a:extLst>
              <a:ext uri="{FF2B5EF4-FFF2-40B4-BE49-F238E27FC236}">
                <a16:creationId xmlns:a16="http://schemas.microsoft.com/office/drawing/2014/main" id="{54386342-4ADA-6A4B-85A0-7249F4E2CA04}"/>
              </a:ext>
            </a:extLst>
          </p:cNvPr>
          <p:cNvGrpSpPr/>
          <p:nvPr/>
        </p:nvGrpSpPr>
        <p:grpSpPr>
          <a:xfrm>
            <a:off x="1648392" y="5440734"/>
            <a:ext cx="1072896" cy="1060704"/>
            <a:chOff x="6608064" y="1170432"/>
            <a:chExt cx="1072896" cy="1060704"/>
          </a:xfrm>
        </p:grpSpPr>
        <p:sp>
          <p:nvSpPr>
            <p:cNvPr id="11" name="Oval 10">
              <a:extLst>
                <a:ext uri="{FF2B5EF4-FFF2-40B4-BE49-F238E27FC236}">
                  <a16:creationId xmlns:a16="http://schemas.microsoft.com/office/drawing/2014/main" id="{35C861A7-9BDC-0E42-9EF4-F8E2AAC8CCAB}"/>
                </a:ext>
              </a:extLst>
            </p:cNvPr>
            <p:cNvSpPr/>
            <p:nvPr/>
          </p:nvSpPr>
          <p:spPr>
            <a:xfrm>
              <a:off x="6608064" y="1170432"/>
              <a:ext cx="1072896" cy="1060704"/>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2" name="Picture 11">
              <a:extLst>
                <a:ext uri="{FF2B5EF4-FFF2-40B4-BE49-F238E27FC236}">
                  <a16:creationId xmlns:a16="http://schemas.microsoft.com/office/drawing/2014/main" id="{2FF6E1FB-2BE8-3D47-8EDA-4D10E2C42F12}"/>
                </a:ext>
              </a:extLst>
            </p:cNvPr>
            <p:cNvPicPr>
              <a:picLocks noChangeAspect="1"/>
            </p:cNvPicPr>
            <p:nvPr/>
          </p:nvPicPr>
          <p:blipFill>
            <a:blip r:embed="rId4"/>
            <a:stretch>
              <a:fillRect/>
            </a:stretch>
          </p:blipFill>
          <p:spPr>
            <a:xfrm>
              <a:off x="6742536" y="1265571"/>
              <a:ext cx="827679" cy="815855"/>
            </a:xfrm>
            <a:prstGeom prst="rect">
              <a:avLst/>
            </a:prstGeom>
          </p:spPr>
        </p:pic>
      </p:grpSp>
      <p:sp>
        <p:nvSpPr>
          <p:cNvPr id="13" name="TextBox 12">
            <a:extLst>
              <a:ext uri="{FF2B5EF4-FFF2-40B4-BE49-F238E27FC236}">
                <a16:creationId xmlns:a16="http://schemas.microsoft.com/office/drawing/2014/main" id="{E884416A-DDCE-4542-8087-FA64C25983E3}"/>
              </a:ext>
            </a:extLst>
          </p:cNvPr>
          <p:cNvSpPr txBox="1"/>
          <p:nvPr/>
        </p:nvSpPr>
        <p:spPr>
          <a:xfrm>
            <a:off x="2721288" y="6094272"/>
            <a:ext cx="2598811" cy="369332"/>
          </a:xfrm>
          <a:prstGeom prst="rect">
            <a:avLst/>
          </a:prstGeom>
          <a:noFill/>
        </p:spPr>
        <p:txBody>
          <a:bodyPr wrap="square" rtlCol="0">
            <a:spAutoFit/>
          </a:bodyPr>
          <a:lstStyle/>
          <a:p>
            <a:r>
              <a:rPr lang="en-US" b="1" dirty="0">
                <a:solidFill>
                  <a:schemeClr val="bg1">
                    <a:lumMod val="50000"/>
                  </a:schemeClr>
                </a:solidFill>
                <a:latin typeface="IBM Plex Sans" panose="020B0503050203000203" pitchFamily="34" charset="77"/>
              </a:rPr>
              <a:t>Kubernetes Service</a:t>
            </a:r>
          </a:p>
        </p:txBody>
      </p:sp>
      <p:sp>
        <p:nvSpPr>
          <p:cNvPr id="14" name="Rectangle 13">
            <a:extLst>
              <a:ext uri="{FF2B5EF4-FFF2-40B4-BE49-F238E27FC236}">
                <a16:creationId xmlns:a16="http://schemas.microsoft.com/office/drawing/2014/main" id="{828135E4-0470-CC4D-96E1-41EFE643265D}"/>
              </a:ext>
            </a:extLst>
          </p:cNvPr>
          <p:cNvSpPr/>
          <p:nvPr/>
        </p:nvSpPr>
        <p:spPr>
          <a:xfrm>
            <a:off x="4191545" y="1450049"/>
            <a:ext cx="2257108" cy="1335547"/>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grpSp>
        <p:nvGrpSpPr>
          <p:cNvPr id="15" name="Group 14">
            <a:extLst>
              <a:ext uri="{FF2B5EF4-FFF2-40B4-BE49-F238E27FC236}">
                <a16:creationId xmlns:a16="http://schemas.microsoft.com/office/drawing/2014/main" id="{DA4B8950-44EF-BC40-9CB3-DAF6BB39C851}"/>
              </a:ext>
            </a:extLst>
          </p:cNvPr>
          <p:cNvGrpSpPr/>
          <p:nvPr/>
        </p:nvGrpSpPr>
        <p:grpSpPr>
          <a:xfrm>
            <a:off x="4269280" y="1726850"/>
            <a:ext cx="467710" cy="493646"/>
            <a:chOff x="5314620" y="2462068"/>
            <a:chExt cx="1121412" cy="1059928"/>
          </a:xfrm>
        </p:grpSpPr>
        <p:sp>
          <p:nvSpPr>
            <p:cNvPr id="16" name="Oval 15">
              <a:extLst>
                <a:ext uri="{FF2B5EF4-FFF2-40B4-BE49-F238E27FC236}">
                  <a16:creationId xmlns:a16="http://schemas.microsoft.com/office/drawing/2014/main" id="{10B03DDB-A042-654A-8D9B-8FDCFAD4A689}"/>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7" name="Picture 16">
              <a:extLst>
                <a:ext uri="{FF2B5EF4-FFF2-40B4-BE49-F238E27FC236}">
                  <a16:creationId xmlns:a16="http://schemas.microsoft.com/office/drawing/2014/main" id="{398D6D7B-9E2B-8D44-A6F5-B543AA6C9532}"/>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18" name="TextBox 17">
            <a:extLst>
              <a:ext uri="{FF2B5EF4-FFF2-40B4-BE49-F238E27FC236}">
                <a16:creationId xmlns:a16="http://schemas.microsoft.com/office/drawing/2014/main" id="{EDE80EDD-BE7B-0B4C-AF55-70B64BBDED34}"/>
              </a:ext>
            </a:extLst>
          </p:cNvPr>
          <p:cNvSpPr txBox="1"/>
          <p:nvPr/>
        </p:nvSpPr>
        <p:spPr>
          <a:xfrm>
            <a:off x="5082804" y="1488842"/>
            <a:ext cx="1374359" cy="307777"/>
          </a:xfrm>
          <a:prstGeom prst="rect">
            <a:avLst/>
          </a:prstGeom>
          <a:noFill/>
        </p:spPr>
        <p:txBody>
          <a:bodyPr wrap="square" rtlCol="0">
            <a:spAutoFit/>
          </a:bodyPr>
          <a:lstStyle/>
          <a:p>
            <a:pPr algn="ctr"/>
            <a:r>
              <a:rPr lang="en-US" sz="1400" b="1" dirty="0">
                <a:solidFill>
                  <a:schemeClr val="bg1">
                    <a:lumMod val="50000"/>
                  </a:schemeClr>
                </a:solidFill>
                <a:latin typeface="IBM Plex Sans" panose="020B0503050203000203" pitchFamily="34" charset="77"/>
              </a:rPr>
              <a:t>K8S-Node</a:t>
            </a:r>
          </a:p>
        </p:txBody>
      </p:sp>
      <p:sp>
        <p:nvSpPr>
          <p:cNvPr id="19" name="TextBox 18">
            <a:extLst>
              <a:ext uri="{FF2B5EF4-FFF2-40B4-BE49-F238E27FC236}">
                <a16:creationId xmlns:a16="http://schemas.microsoft.com/office/drawing/2014/main" id="{F961C0F5-4219-D844-A4E3-B0CDD7FCA7E8}"/>
              </a:ext>
            </a:extLst>
          </p:cNvPr>
          <p:cNvSpPr txBox="1"/>
          <p:nvPr/>
        </p:nvSpPr>
        <p:spPr>
          <a:xfrm>
            <a:off x="4418731" y="1807318"/>
            <a:ext cx="1492169"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Fleet-</a:t>
            </a:r>
            <a:r>
              <a:rPr lang="en-US" sz="1400" dirty="0" err="1">
                <a:solidFill>
                  <a:schemeClr val="bg1">
                    <a:lumMod val="50000"/>
                  </a:schemeClr>
                </a:solidFill>
                <a:latin typeface="IBM Plex Sans" panose="020B0503050203000203" pitchFamily="34" charset="77"/>
              </a:rPr>
              <a:t>ms</a:t>
            </a:r>
            <a:endParaRPr lang="en-US" sz="1400" dirty="0">
              <a:solidFill>
                <a:schemeClr val="bg1">
                  <a:lumMod val="50000"/>
                </a:schemeClr>
              </a:solidFill>
              <a:latin typeface="IBM Plex Sans" panose="020B0503050203000203" pitchFamily="34" charset="77"/>
            </a:endParaRPr>
          </a:p>
        </p:txBody>
      </p:sp>
      <p:grpSp>
        <p:nvGrpSpPr>
          <p:cNvPr id="20" name="Group 19">
            <a:extLst>
              <a:ext uri="{FF2B5EF4-FFF2-40B4-BE49-F238E27FC236}">
                <a16:creationId xmlns:a16="http://schemas.microsoft.com/office/drawing/2014/main" id="{DDA3A1E7-20BB-644D-9D1B-C038BBF282C8}"/>
              </a:ext>
            </a:extLst>
          </p:cNvPr>
          <p:cNvGrpSpPr/>
          <p:nvPr/>
        </p:nvGrpSpPr>
        <p:grpSpPr>
          <a:xfrm>
            <a:off x="10034418" y="1849110"/>
            <a:ext cx="1254681" cy="1136204"/>
            <a:chOff x="2011680" y="2468880"/>
            <a:chExt cx="640080" cy="600522"/>
          </a:xfrm>
        </p:grpSpPr>
        <p:sp>
          <p:nvSpPr>
            <p:cNvPr id="21" name="Object 61">
              <a:extLst>
                <a:ext uri="{FF2B5EF4-FFF2-40B4-BE49-F238E27FC236}">
                  <a16:creationId xmlns:a16="http://schemas.microsoft.com/office/drawing/2014/main" id="{83224A5A-AF2C-1F49-8FF7-E77E4F8C223E}"/>
                </a:ext>
              </a:extLst>
            </p:cNvPr>
            <p:cNvSpPr/>
            <p:nvPr/>
          </p:nvSpPr>
          <p:spPr>
            <a:xfrm>
              <a:off x="2103120" y="2468880"/>
              <a:ext cx="457200" cy="457200"/>
            </a:xfrm>
            <a:prstGeom prst="ellipse">
              <a:avLst/>
            </a:prstGeom>
            <a:solidFill>
              <a:srgbClr val="FFFFFF"/>
            </a:solidFill>
            <a:ln w="19050">
              <a:solidFill>
                <a:srgbClr val="1A8572"/>
              </a:solidFill>
              <a:prstDash val="solid"/>
            </a:ln>
          </p:spPr>
        </p:sp>
        <p:pic>
          <p:nvPicPr>
            <p:cNvPr id="22" name="Object 62" descr="public/generated/icons/User-https%3A%2F%2Fraw.githubusercontent.com%2FIBM-Design%2Ficons%2Fmaster%2Fdist%2Fsvg%2Fobject-based%2Fuser_64.svg.png">
              <a:extLst>
                <a:ext uri="{FF2B5EF4-FFF2-40B4-BE49-F238E27FC236}">
                  <a16:creationId xmlns:a16="http://schemas.microsoft.com/office/drawing/2014/main" id="{5D31E6AE-3B22-AE42-84E6-243F63E950F8}"/>
                </a:ext>
              </a:extLst>
            </p:cNvPr>
            <p:cNvPicPr>
              <a:picLocks noChangeAspect="1"/>
            </p:cNvPicPr>
            <p:nvPr/>
          </p:nvPicPr>
          <p:blipFill>
            <a:blip r:embed="rId6" cstate="print"/>
            <a:stretch>
              <a:fillRect/>
            </a:stretch>
          </p:blipFill>
          <p:spPr>
            <a:xfrm>
              <a:off x="2194560" y="2560320"/>
              <a:ext cx="274320" cy="274320"/>
            </a:xfrm>
            <a:prstGeom prst="rect">
              <a:avLst/>
            </a:prstGeom>
          </p:spPr>
        </p:pic>
        <p:sp>
          <p:nvSpPr>
            <p:cNvPr id="23" name="Object 63">
              <a:extLst>
                <a:ext uri="{FF2B5EF4-FFF2-40B4-BE49-F238E27FC236}">
                  <a16:creationId xmlns:a16="http://schemas.microsoft.com/office/drawing/2014/main" id="{9D8B9348-DDE0-F641-814D-053F56AB2DF2}"/>
                </a:ext>
              </a:extLst>
            </p:cNvPr>
            <p:cNvSpPr/>
            <p:nvPr/>
          </p:nvSpPr>
          <p:spPr>
            <a:xfrm>
              <a:off x="2011680" y="2971800"/>
              <a:ext cx="640080" cy="97602"/>
            </a:xfrm>
            <a:prstGeom prst="rect">
              <a:avLst/>
            </a:prstGeom>
            <a:noFill/>
          </p:spPr>
          <p:txBody>
            <a:bodyPr wrap="square" lIns="0" tIns="0" rIns="0" bIns="0" rtlCol="0" anchor="t">
              <a:spAutoFit/>
            </a:bodyPr>
            <a:lstStyle/>
            <a:p>
              <a:pPr algn="ctr"/>
              <a:r>
                <a:rPr lang="en-US" sz="1200" b="1" dirty="0">
                  <a:solidFill>
                    <a:srgbClr val="1A8572"/>
                  </a:solidFill>
                  <a:latin typeface="IBM Plex Sans" panose="020B0503050203000203" pitchFamily="34" charset="77"/>
                  <a:cs typeface="Helvetica" pitchFamily="34" charset="-120"/>
                </a:rPr>
                <a:t>DEVELOPER</a:t>
              </a:r>
            </a:p>
          </p:txBody>
        </p:sp>
      </p:grpSp>
      <p:cxnSp>
        <p:nvCxnSpPr>
          <p:cNvPr id="24" name="Straight Connector 23">
            <a:extLst>
              <a:ext uri="{FF2B5EF4-FFF2-40B4-BE49-F238E27FC236}">
                <a16:creationId xmlns:a16="http://schemas.microsoft.com/office/drawing/2014/main" id="{87E318E5-D832-BA45-A274-7ADA38BAC17B}"/>
              </a:ext>
            </a:extLst>
          </p:cNvPr>
          <p:cNvCxnSpPr/>
          <p:nvPr/>
        </p:nvCxnSpPr>
        <p:spPr>
          <a:xfrm>
            <a:off x="9522028" y="1133654"/>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 name="Object 6">
            <a:extLst>
              <a:ext uri="{FF2B5EF4-FFF2-40B4-BE49-F238E27FC236}">
                <a16:creationId xmlns:a16="http://schemas.microsoft.com/office/drawing/2014/main" id="{E1D54B1F-EE58-2849-8EFD-C5102CFAD393}"/>
              </a:ext>
            </a:extLst>
          </p:cNvPr>
          <p:cNvSpPr/>
          <p:nvPr/>
        </p:nvSpPr>
        <p:spPr>
          <a:xfrm flipH="1">
            <a:off x="8597003" y="2312829"/>
            <a:ext cx="1514506" cy="0"/>
          </a:xfrm>
          <a:prstGeom prst="line">
            <a:avLst/>
          </a:prstGeom>
          <a:noFill/>
          <a:ln w="12700">
            <a:solidFill>
              <a:srgbClr val="646365"/>
            </a:solidFill>
            <a:prstDash val="solid"/>
            <a:tailEnd type="arrow"/>
          </a:ln>
        </p:spPr>
        <p:txBody>
          <a:bodyPr/>
          <a:lstStyle/>
          <a:p>
            <a:endParaRPr lang="en-US" sz="2400"/>
          </a:p>
        </p:txBody>
      </p:sp>
      <p:grpSp>
        <p:nvGrpSpPr>
          <p:cNvPr id="26" name="Group 25">
            <a:extLst>
              <a:ext uri="{FF2B5EF4-FFF2-40B4-BE49-F238E27FC236}">
                <a16:creationId xmlns:a16="http://schemas.microsoft.com/office/drawing/2014/main" id="{43DAAB4F-C871-FF4B-9C03-C5EEBC8D25EE}"/>
              </a:ext>
            </a:extLst>
          </p:cNvPr>
          <p:cNvGrpSpPr/>
          <p:nvPr/>
        </p:nvGrpSpPr>
        <p:grpSpPr>
          <a:xfrm>
            <a:off x="9391188" y="2190909"/>
            <a:ext cx="243840" cy="243840"/>
            <a:chOff x="274320" y="914400"/>
            <a:chExt cx="182880" cy="182880"/>
          </a:xfrm>
        </p:grpSpPr>
        <p:sp>
          <p:nvSpPr>
            <p:cNvPr id="27" name="Object 9">
              <a:extLst>
                <a:ext uri="{FF2B5EF4-FFF2-40B4-BE49-F238E27FC236}">
                  <a16:creationId xmlns:a16="http://schemas.microsoft.com/office/drawing/2014/main" id="{48896C31-A678-9C4A-99B4-161050B2993E}"/>
                </a:ext>
              </a:extLst>
            </p:cNvPr>
            <p:cNvSpPr/>
            <p:nvPr/>
          </p:nvSpPr>
          <p:spPr>
            <a:xfrm>
              <a:off x="274320" y="914400"/>
              <a:ext cx="182880" cy="182880"/>
            </a:xfrm>
            <a:prstGeom prst="ellipse">
              <a:avLst/>
            </a:prstGeom>
            <a:solidFill>
              <a:srgbClr val="FFFFFF"/>
            </a:solidFill>
            <a:ln w="19050">
              <a:solidFill>
                <a:srgbClr val="0C755F"/>
              </a:solidFill>
              <a:prstDash val="solid"/>
            </a:ln>
          </p:spPr>
        </p:sp>
        <p:sp>
          <p:nvSpPr>
            <p:cNvPr id="28" name="Object 10">
              <a:extLst>
                <a:ext uri="{FF2B5EF4-FFF2-40B4-BE49-F238E27FC236}">
                  <a16:creationId xmlns:a16="http://schemas.microsoft.com/office/drawing/2014/main" id="{066F34E0-9B9F-C143-B910-2FA93A998855}"/>
                </a:ext>
              </a:extLst>
            </p:cNvPr>
            <p:cNvSpPr/>
            <p:nvPr/>
          </p:nvSpPr>
          <p:spPr>
            <a:xfrm>
              <a:off x="274320" y="936590"/>
              <a:ext cx="182880" cy="138500"/>
            </a:xfrm>
            <a:prstGeom prst="rect">
              <a:avLst/>
            </a:prstGeom>
            <a:noFill/>
          </p:spPr>
          <p:txBody>
            <a:bodyPr wrap="square" lIns="0" tIns="0" rIns="0" bIns="0" rtlCol="0" anchor="ctr">
              <a:spAutoFit/>
            </a:bodyPr>
            <a:lstStyle/>
            <a:p>
              <a:pPr algn="ctr"/>
              <a:r>
                <a:rPr lang="en-US" sz="1200" b="1" dirty="0">
                  <a:solidFill>
                    <a:srgbClr val="0C755F"/>
                  </a:solidFill>
                  <a:latin typeface="IBM Plex Sans" panose="020B0503050203000203" pitchFamily="34" charset="77"/>
                  <a:cs typeface="Helvetica" pitchFamily="34" charset="-120"/>
                </a:rPr>
                <a:t>1</a:t>
              </a:r>
            </a:p>
          </p:txBody>
        </p:sp>
      </p:grpSp>
      <p:sp>
        <p:nvSpPr>
          <p:cNvPr id="29" name="Object 6">
            <a:extLst>
              <a:ext uri="{FF2B5EF4-FFF2-40B4-BE49-F238E27FC236}">
                <a16:creationId xmlns:a16="http://schemas.microsoft.com/office/drawing/2014/main" id="{6F83EC47-7BAA-B443-B352-50C6097588D1}"/>
              </a:ext>
            </a:extLst>
          </p:cNvPr>
          <p:cNvSpPr/>
          <p:nvPr/>
        </p:nvSpPr>
        <p:spPr>
          <a:xfrm flipH="1">
            <a:off x="6374991" y="2039654"/>
            <a:ext cx="1179890" cy="0"/>
          </a:xfrm>
          <a:prstGeom prst="line">
            <a:avLst/>
          </a:prstGeom>
          <a:noFill/>
          <a:ln w="12700">
            <a:solidFill>
              <a:srgbClr val="646365"/>
            </a:solidFill>
            <a:prstDash val="solid"/>
            <a:tailEnd type="arrow"/>
          </a:ln>
        </p:spPr>
        <p:txBody>
          <a:bodyPr/>
          <a:lstStyle/>
          <a:p>
            <a:endParaRPr lang="en-US" sz="2400"/>
          </a:p>
        </p:txBody>
      </p:sp>
      <p:sp>
        <p:nvSpPr>
          <p:cNvPr id="30" name="Rectangle 29">
            <a:extLst>
              <a:ext uri="{FF2B5EF4-FFF2-40B4-BE49-F238E27FC236}">
                <a16:creationId xmlns:a16="http://schemas.microsoft.com/office/drawing/2014/main" id="{28C5BBD2-034E-7E48-8B52-47DE3B0CBEAC}"/>
              </a:ext>
            </a:extLst>
          </p:cNvPr>
          <p:cNvSpPr/>
          <p:nvPr/>
        </p:nvSpPr>
        <p:spPr>
          <a:xfrm>
            <a:off x="4206411" y="2865138"/>
            <a:ext cx="2257108" cy="1335543"/>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34" name="TextBox 33">
            <a:extLst>
              <a:ext uri="{FF2B5EF4-FFF2-40B4-BE49-F238E27FC236}">
                <a16:creationId xmlns:a16="http://schemas.microsoft.com/office/drawing/2014/main" id="{524826CF-1814-674A-81E1-74A112EEDC6C}"/>
              </a:ext>
            </a:extLst>
          </p:cNvPr>
          <p:cNvSpPr txBox="1"/>
          <p:nvPr/>
        </p:nvSpPr>
        <p:spPr>
          <a:xfrm>
            <a:off x="5097670" y="2903931"/>
            <a:ext cx="1374359" cy="307777"/>
          </a:xfrm>
          <a:prstGeom prst="rect">
            <a:avLst/>
          </a:prstGeom>
          <a:noFill/>
        </p:spPr>
        <p:txBody>
          <a:bodyPr wrap="square" rtlCol="0">
            <a:spAutoFit/>
          </a:bodyPr>
          <a:lstStyle/>
          <a:p>
            <a:pPr algn="ctr"/>
            <a:r>
              <a:rPr lang="en-US" sz="1400" b="1" dirty="0">
                <a:solidFill>
                  <a:schemeClr val="bg1">
                    <a:lumMod val="50000"/>
                  </a:schemeClr>
                </a:solidFill>
                <a:latin typeface="IBM Plex Sans" panose="020B0503050203000203" pitchFamily="34" charset="77"/>
              </a:rPr>
              <a:t>K8S-Node</a:t>
            </a:r>
          </a:p>
        </p:txBody>
      </p:sp>
      <p:sp>
        <p:nvSpPr>
          <p:cNvPr id="38" name="TextBox 37">
            <a:extLst>
              <a:ext uri="{FF2B5EF4-FFF2-40B4-BE49-F238E27FC236}">
                <a16:creationId xmlns:a16="http://schemas.microsoft.com/office/drawing/2014/main" id="{6B84D656-F6A3-D943-9633-4515EDDACCA1}"/>
              </a:ext>
            </a:extLst>
          </p:cNvPr>
          <p:cNvSpPr txBox="1"/>
          <p:nvPr/>
        </p:nvSpPr>
        <p:spPr>
          <a:xfrm>
            <a:off x="4626677" y="3239394"/>
            <a:ext cx="1950345"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Orders-command-</a:t>
            </a:r>
            <a:r>
              <a:rPr lang="en-US" sz="1400" dirty="0" err="1">
                <a:solidFill>
                  <a:schemeClr val="bg1">
                    <a:lumMod val="50000"/>
                  </a:schemeClr>
                </a:solidFill>
                <a:latin typeface="IBM Plex Sans" panose="020B0503050203000203" pitchFamily="34" charset="77"/>
              </a:rPr>
              <a:t>ms</a:t>
            </a:r>
            <a:endParaRPr lang="en-US" sz="1200" dirty="0">
              <a:solidFill>
                <a:schemeClr val="bg1">
                  <a:lumMod val="50000"/>
                </a:schemeClr>
              </a:solidFill>
              <a:latin typeface="IBM Plex Sans" panose="020B0503050203000203" pitchFamily="34" charset="77"/>
            </a:endParaRPr>
          </a:p>
        </p:txBody>
      </p:sp>
      <p:sp>
        <p:nvSpPr>
          <p:cNvPr id="39" name="Rectangle 38">
            <a:extLst>
              <a:ext uri="{FF2B5EF4-FFF2-40B4-BE49-F238E27FC236}">
                <a16:creationId xmlns:a16="http://schemas.microsoft.com/office/drawing/2014/main" id="{51600E0A-2C9D-3441-BEDF-18D4F8BE7D22}"/>
              </a:ext>
            </a:extLst>
          </p:cNvPr>
          <p:cNvSpPr/>
          <p:nvPr/>
        </p:nvSpPr>
        <p:spPr>
          <a:xfrm>
            <a:off x="4223347" y="4456871"/>
            <a:ext cx="2257108" cy="1444726"/>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40" name="TextBox 39">
            <a:extLst>
              <a:ext uri="{FF2B5EF4-FFF2-40B4-BE49-F238E27FC236}">
                <a16:creationId xmlns:a16="http://schemas.microsoft.com/office/drawing/2014/main" id="{D84EAA6C-6BCA-854C-B5E3-3BA477C74B51}"/>
              </a:ext>
            </a:extLst>
          </p:cNvPr>
          <p:cNvSpPr txBox="1"/>
          <p:nvPr/>
        </p:nvSpPr>
        <p:spPr>
          <a:xfrm>
            <a:off x="5114606" y="4495663"/>
            <a:ext cx="1374359" cy="307777"/>
          </a:xfrm>
          <a:prstGeom prst="rect">
            <a:avLst/>
          </a:prstGeom>
          <a:noFill/>
        </p:spPr>
        <p:txBody>
          <a:bodyPr wrap="square" rtlCol="0">
            <a:spAutoFit/>
          </a:bodyPr>
          <a:lstStyle/>
          <a:p>
            <a:pPr algn="ctr"/>
            <a:r>
              <a:rPr lang="en-US" sz="1400" b="1" dirty="0">
                <a:solidFill>
                  <a:schemeClr val="bg1">
                    <a:lumMod val="50000"/>
                  </a:schemeClr>
                </a:solidFill>
                <a:latin typeface="IBM Plex Sans" panose="020B0503050203000203" pitchFamily="34" charset="77"/>
              </a:rPr>
              <a:t>K8S-Node</a:t>
            </a:r>
          </a:p>
        </p:txBody>
      </p:sp>
      <p:sp>
        <p:nvSpPr>
          <p:cNvPr id="44" name="TextBox 43">
            <a:extLst>
              <a:ext uri="{FF2B5EF4-FFF2-40B4-BE49-F238E27FC236}">
                <a16:creationId xmlns:a16="http://schemas.microsoft.com/office/drawing/2014/main" id="{E2547429-9D91-D242-8076-FA87640855F0}"/>
              </a:ext>
            </a:extLst>
          </p:cNvPr>
          <p:cNvSpPr txBox="1"/>
          <p:nvPr/>
        </p:nvSpPr>
        <p:spPr>
          <a:xfrm>
            <a:off x="4613766" y="3769221"/>
            <a:ext cx="1492169"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voyages-</a:t>
            </a:r>
            <a:r>
              <a:rPr lang="en-US" sz="1400" dirty="0" err="1">
                <a:solidFill>
                  <a:schemeClr val="bg1">
                    <a:lumMod val="50000"/>
                  </a:schemeClr>
                </a:solidFill>
                <a:latin typeface="IBM Plex Sans" panose="020B0503050203000203" pitchFamily="34" charset="77"/>
              </a:rPr>
              <a:t>ms</a:t>
            </a:r>
            <a:endParaRPr lang="en-US" sz="1400" dirty="0">
              <a:solidFill>
                <a:schemeClr val="bg1">
                  <a:lumMod val="50000"/>
                </a:schemeClr>
              </a:solidFill>
              <a:latin typeface="IBM Plex Sans" panose="020B0503050203000203" pitchFamily="34" charset="77"/>
            </a:endParaRPr>
          </a:p>
        </p:txBody>
      </p:sp>
      <p:sp>
        <p:nvSpPr>
          <p:cNvPr id="45" name="Object 6">
            <a:extLst>
              <a:ext uri="{FF2B5EF4-FFF2-40B4-BE49-F238E27FC236}">
                <a16:creationId xmlns:a16="http://schemas.microsoft.com/office/drawing/2014/main" id="{58F0D912-6AFF-C941-9854-14E15122B26D}"/>
              </a:ext>
            </a:extLst>
          </p:cNvPr>
          <p:cNvSpPr/>
          <p:nvPr/>
        </p:nvSpPr>
        <p:spPr>
          <a:xfrm flipV="1">
            <a:off x="1232689" y="2541138"/>
            <a:ext cx="2821321" cy="388976"/>
          </a:xfrm>
          <a:prstGeom prst="line">
            <a:avLst/>
          </a:prstGeom>
          <a:noFill/>
          <a:ln w="12700">
            <a:solidFill>
              <a:srgbClr val="646365"/>
            </a:solidFill>
            <a:prstDash val="solid"/>
            <a:tailEnd type="arrow"/>
          </a:ln>
        </p:spPr>
        <p:txBody>
          <a:bodyPr/>
          <a:lstStyle/>
          <a:p>
            <a:endParaRPr lang="en-US" sz="2400"/>
          </a:p>
        </p:txBody>
      </p:sp>
      <p:sp>
        <p:nvSpPr>
          <p:cNvPr id="46" name="TextBox 45">
            <a:extLst>
              <a:ext uri="{FF2B5EF4-FFF2-40B4-BE49-F238E27FC236}">
                <a16:creationId xmlns:a16="http://schemas.microsoft.com/office/drawing/2014/main" id="{D90EFE4E-A023-7444-9C75-244AC5C64BB0}"/>
              </a:ext>
            </a:extLst>
          </p:cNvPr>
          <p:cNvSpPr txBox="1"/>
          <p:nvPr/>
        </p:nvSpPr>
        <p:spPr>
          <a:xfrm>
            <a:off x="4393054" y="2431822"/>
            <a:ext cx="1492169"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KC-UI</a:t>
            </a:r>
          </a:p>
        </p:txBody>
      </p:sp>
      <p:pic>
        <p:nvPicPr>
          <p:cNvPr id="52" name="Picture 51">
            <a:extLst>
              <a:ext uri="{FF2B5EF4-FFF2-40B4-BE49-F238E27FC236}">
                <a16:creationId xmlns:a16="http://schemas.microsoft.com/office/drawing/2014/main" id="{A99A1284-6338-464D-B6BB-C4DD4C72727E}"/>
              </a:ext>
            </a:extLst>
          </p:cNvPr>
          <p:cNvPicPr>
            <a:picLocks noChangeAspect="1"/>
          </p:cNvPicPr>
          <p:nvPr/>
        </p:nvPicPr>
        <p:blipFill>
          <a:blip r:embed="rId7"/>
          <a:stretch>
            <a:fillRect/>
          </a:stretch>
        </p:blipFill>
        <p:spPr>
          <a:xfrm>
            <a:off x="7023444" y="4321502"/>
            <a:ext cx="3100288" cy="496841"/>
          </a:xfrm>
          <a:prstGeom prst="rect">
            <a:avLst/>
          </a:prstGeom>
          <a:ln>
            <a:solidFill>
              <a:srgbClr val="7030A0"/>
            </a:solidFill>
          </a:ln>
        </p:spPr>
      </p:pic>
      <p:sp>
        <p:nvSpPr>
          <p:cNvPr id="53" name="Object 6">
            <a:extLst>
              <a:ext uri="{FF2B5EF4-FFF2-40B4-BE49-F238E27FC236}">
                <a16:creationId xmlns:a16="http://schemas.microsoft.com/office/drawing/2014/main" id="{CBD7609C-D53B-7F4B-A6E8-23D8E08DAAC0}"/>
              </a:ext>
            </a:extLst>
          </p:cNvPr>
          <p:cNvSpPr/>
          <p:nvPr/>
        </p:nvSpPr>
        <p:spPr>
          <a:xfrm flipH="1">
            <a:off x="6457163" y="2234112"/>
            <a:ext cx="1093620" cy="1173720"/>
          </a:xfrm>
          <a:prstGeom prst="line">
            <a:avLst/>
          </a:prstGeom>
          <a:noFill/>
          <a:ln w="12700">
            <a:solidFill>
              <a:srgbClr val="646365"/>
            </a:solidFill>
            <a:prstDash val="solid"/>
            <a:tailEnd type="arrow"/>
          </a:ln>
        </p:spPr>
        <p:txBody>
          <a:bodyPr/>
          <a:lstStyle/>
          <a:p>
            <a:endParaRPr lang="en-US" sz="2400"/>
          </a:p>
        </p:txBody>
      </p:sp>
      <p:sp>
        <p:nvSpPr>
          <p:cNvPr id="54" name="Object 6">
            <a:extLst>
              <a:ext uri="{FF2B5EF4-FFF2-40B4-BE49-F238E27FC236}">
                <a16:creationId xmlns:a16="http://schemas.microsoft.com/office/drawing/2014/main" id="{4866F77C-17E4-8C4A-933D-D241C9E922D3}"/>
              </a:ext>
            </a:extLst>
          </p:cNvPr>
          <p:cNvSpPr/>
          <p:nvPr/>
        </p:nvSpPr>
        <p:spPr>
          <a:xfrm flipH="1">
            <a:off x="6508550" y="2386511"/>
            <a:ext cx="1194633" cy="2321589"/>
          </a:xfrm>
          <a:prstGeom prst="line">
            <a:avLst/>
          </a:prstGeom>
          <a:noFill/>
          <a:ln w="12700">
            <a:solidFill>
              <a:srgbClr val="646365"/>
            </a:solidFill>
            <a:prstDash val="solid"/>
            <a:tailEnd type="arrow"/>
          </a:ln>
        </p:spPr>
        <p:txBody>
          <a:bodyPr/>
          <a:lstStyle/>
          <a:p>
            <a:endParaRPr lang="en-US" sz="2400"/>
          </a:p>
        </p:txBody>
      </p:sp>
      <p:pic>
        <p:nvPicPr>
          <p:cNvPr id="51" name="Picture 50">
            <a:extLst>
              <a:ext uri="{FF2B5EF4-FFF2-40B4-BE49-F238E27FC236}">
                <a16:creationId xmlns:a16="http://schemas.microsoft.com/office/drawing/2014/main" id="{47FE92DA-C8B7-BE45-8AA8-9174D35240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26456" y="3115603"/>
            <a:ext cx="3427945" cy="528883"/>
          </a:xfrm>
          <a:prstGeom prst="rect">
            <a:avLst/>
          </a:prstGeom>
          <a:ln>
            <a:solidFill>
              <a:schemeClr val="accent5">
                <a:lumMod val="60000"/>
                <a:lumOff val="40000"/>
              </a:schemeClr>
            </a:solidFill>
          </a:ln>
        </p:spPr>
      </p:pic>
      <p:grpSp>
        <p:nvGrpSpPr>
          <p:cNvPr id="50" name="Group 49">
            <a:extLst>
              <a:ext uri="{FF2B5EF4-FFF2-40B4-BE49-F238E27FC236}">
                <a16:creationId xmlns:a16="http://schemas.microsoft.com/office/drawing/2014/main" id="{F3E98450-AB62-3E4E-B5D6-7FA88DB6160A}"/>
              </a:ext>
            </a:extLst>
          </p:cNvPr>
          <p:cNvGrpSpPr/>
          <p:nvPr/>
        </p:nvGrpSpPr>
        <p:grpSpPr>
          <a:xfrm>
            <a:off x="4258565" y="3086159"/>
            <a:ext cx="467710" cy="493646"/>
            <a:chOff x="5314620" y="2462068"/>
            <a:chExt cx="1121412" cy="1059928"/>
          </a:xfrm>
        </p:grpSpPr>
        <p:sp>
          <p:nvSpPr>
            <p:cNvPr id="55" name="Oval 54">
              <a:extLst>
                <a:ext uri="{FF2B5EF4-FFF2-40B4-BE49-F238E27FC236}">
                  <a16:creationId xmlns:a16="http://schemas.microsoft.com/office/drawing/2014/main" id="{26B24B8B-0DA1-8648-84EC-8F6329F1547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6" name="Picture 55">
              <a:extLst>
                <a:ext uri="{FF2B5EF4-FFF2-40B4-BE49-F238E27FC236}">
                  <a16:creationId xmlns:a16="http://schemas.microsoft.com/office/drawing/2014/main" id="{90BFA420-A04B-1249-B5C5-C6859EC1F2B6}"/>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57" name="Group 56">
            <a:extLst>
              <a:ext uri="{FF2B5EF4-FFF2-40B4-BE49-F238E27FC236}">
                <a16:creationId xmlns:a16="http://schemas.microsoft.com/office/drawing/2014/main" id="{B1492D7B-DB43-C640-81A7-244C543B2984}"/>
              </a:ext>
            </a:extLst>
          </p:cNvPr>
          <p:cNvGrpSpPr/>
          <p:nvPr/>
        </p:nvGrpSpPr>
        <p:grpSpPr>
          <a:xfrm>
            <a:off x="4261065" y="3643291"/>
            <a:ext cx="467710" cy="493646"/>
            <a:chOff x="5314620" y="2462068"/>
            <a:chExt cx="1121412" cy="1059928"/>
          </a:xfrm>
        </p:grpSpPr>
        <p:sp>
          <p:nvSpPr>
            <p:cNvPr id="58" name="Oval 57">
              <a:extLst>
                <a:ext uri="{FF2B5EF4-FFF2-40B4-BE49-F238E27FC236}">
                  <a16:creationId xmlns:a16="http://schemas.microsoft.com/office/drawing/2014/main" id="{D98F4641-C9D3-F749-B7A2-EEB89A9F27E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9" name="Picture 58">
              <a:extLst>
                <a:ext uri="{FF2B5EF4-FFF2-40B4-BE49-F238E27FC236}">
                  <a16:creationId xmlns:a16="http://schemas.microsoft.com/office/drawing/2014/main" id="{9B133A5A-226E-C042-8212-199B564F5E3D}"/>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0" name="Group 59">
            <a:extLst>
              <a:ext uri="{FF2B5EF4-FFF2-40B4-BE49-F238E27FC236}">
                <a16:creationId xmlns:a16="http://schemas.microsoft.com/office/drawing/2014/main" id="{42538024-FE46-A44C-AFEE-1884F205D958}"/>
              </a:ext>
            </a:extLst>
          </p:cNvPr>
          <p:cNvGrpSpPr/>
          <p:nvPr/>
        </p:nvGrpSpPr>
        <p:grpSpPr>
          <a:xfrm>
            <a:off x="4231126" y="4664844"/>
            <a:ext cx="467710" cy="493646"/>
            <a:chOff x="5314620" y="2462068"/>
            <a:chExt cx="1121412" cy="1059928"/>
          </a:xfrm>
        </p:grpSpPr>
        <p:sp>
          <p:nvSpPr>
            <p:cNvPr id="61" name="Oval 60">
              <a:extLst>
                <a:ext uri="{FF2B5EF4-FFF2-40B4-BE49-F238E27FC236}">
                  <a16:creationId xmlns:a16="http://schemas.microsoft.com/office/drawing/2014/main" id="{A24018C6-2FBD-4148-A14A-BACAEBFE3D6E}"/>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2" name="Picture 61">
              <a:extLst>
                <a:ext uri="{FF2B5EF4-FFF2-40B4-BE49-F238E27FC236}">
                  <a16:creationId xmlns:a16="http://schemas.microsoft.com/office/drawing/2014/main" id="{8D81A8A8-789E-F348-8964-26C54A19E28F}"/>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3" name="Group 62">
            <a:extLst>
              <a:ext uri="{FF2B5EF4-FFF2-40B4-BE49-F238E27FC236}">
                <a16:creationId xmlns:a16="http://schemas.microsoft.com/office/drawing/2014/main" id="{2D195844-C800-7D4C-8CC9-6A20795BB469}"/>
              </a:ext>
            </a:extLst>
          </p:cNvPr>
          <p:cNvGrpSpPr/>
          <p:nvPr/>
        </p:nvGrpSpPr>
        <p:grpSpPr>
          <a:xfrm>
            <a:off x="4258565" y="5335268"/>
            <a:ext cx="467710" cy="493646"/>
            <a:chOff x="5314620" y="2462068"/>
            <a:chExt cx="1121412" cy="1059928"/>
          </a:xfrm>
        </p:grpSpPr>
        <p:sp>
          <p:nvSpPr>
            <p:cNvPr id="64" name="Oval 63">
              <a:extLst>
                <a:ext uri="{FF2B5EF4-FFF2-40B4-BE49-F238E27FC236}">
                  <a16:creationId xmlns:a16="http://schemas.microsoft.com/office/drawing/2014/main" id="{BD9A1A10-6F79-484C-921F-6799295A7385}"/>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5" name="Picture 64">
              <a:extLst>
                <a:ext uri="{FF2B5EF4-FFF2-40B4-BE49-F238E27FC236}">
                  <a16:creationId xmlns:a16="http://schemas.microsoft.com/office/drawing/2014/main" id="{10D10562-B36A-4846-B56F-9F7640560D90}"/>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66" name="TextBox 65">
            <a:extLst>
              <a:ext uri="{FF2B5EF4-FFF2-40B4-BE49-F238E27FC236}">
                <a16:creationId xmlns:a16="http://schemas.microsoft.com/office/drawing/2014/main" id="{B61EF943-F40C-CD47-8586-74D0F94915E7}"/>
              </a:ext>
            </a:extLst>
          </p:cNvPr>
          <p:cNvSpPr txBox="1"/>
          <p:nvPr/>
        </p:nvSpPr>
        <p:spPr>
          <a:xfrm>
            <a:off x="4628688" y="4814595"/>
            <a:ext cx="1950345"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Orders-query-</a:t>
            </a:r>
            <a:r>
              <a:rPr lang="en-US" sz="1400" dirty="0" err="1">
                <a:solidFill>
                  <a:schemeClr val="bg1">
                    <a:lumMod val="50000"/>
                  </a:schemeClr>
                </a:solidFill>
                <a:latin typeface="IBM Plex Sans" panose="020B0503050203000203" pitchFamily="34" charset="77"/>
              </a:rPr>
              <a:t>ms</a:t>
            </a:r>
            <a:endParaRPr lang="en-US" sz="1200" dirty="0">
              <a:solidFill>
                <a:schemeClr val="bg1">
                  <a:lumMod val="50000"/>
                </a:schemeClr>
              </a:solidFill>
              <a:latin typeface="IBM Plex Sans" panose="020B0503050203000203" pitchFamily="34" charset="77"/>
            </a:endParaRPr>
          </a:p>
        </p:txBody>
      </p:sp>
      <p:sp>
        <p:nvSpPr>
          <p:cNvPr id="67" name="TextBox 66">
            <a:extLst>
              <a:ext uri="{FF2B5EF4-FFF2-40B4-BE49-F238E27FC236}">
                <a16:creationId xmlns:a16="http://schemas.microsoft.com/office/drawing/2014/main" id="{FB9D6F19-4127-2F49-82B6-4C5768685665}"/>
              </a:ext>
            </a:extLst>
          </p:cNvPr>
          <p:cNvSpPr txBox="1"/>
          <p:nvPr/>
        </p:nvSpPr>
        <p:spPr>
          <a:xfrm>
            <a:off x="4705287" y="5460915"/>
            <a:ext cx="1950345"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Containers-</a:t>
            </a:r>
            <a:r>
              <a:rPr lang="en-US" sz="1400" dirty="0" err="1">
                <a:solidFill>
                  <a:schemeClr val="bg1">
                    <a:lumMod val="50000"/>
                  </a:schemeClr>
                </a:solidFill>
                <a:latin typeface="IBM Plex Sans" panose="020B0503050203000203" pitchFamily="34" charset="77"/>
              </a:rPr>
              <a:t>ms</a:t>
            </a:r>
            <a:endParaRPr lang="en-US" sz="1200" dirty="0">
              <a:solidFill>
                <a:schemeClr val="bg1">
                  <a:lumMod val="50000"/>
                </a:schemeClr>
              </a:solidFill>
              <a:latin typeface="IBM Plex Sans" panose="020B0503050203000203" pitchFamily="34" charset="77"/>
            </a:endParaRPr>
          </a:p>
        </p:txBody>
      </p:sp>
      <p:grpSp>
        <p:nvGrpSpPr>
          <p:cNvPr id="68" name="Group 67">
            <a:extLst>
              <a:ext uri="{FF2B5EF4-FFF2-40B4-BE49-F238E27FC236}">
                <a16:creationId xmlns:a16="http://schemas.microsoft.com/office/drawing/2014/main" id="{505A4CB4-0C05-CA4D-91F4-1157E5AAFB57}"/>
              </a:ext>
            </a:extLst>
          </p:cNvPr>
          <p:cNvGrpSpPr/>
          <p:nvPr/>
        </p:nvGrpSpPr>
        <p:grpSpPr>
          <a:xfrm>
            <a:off x="4358136" y="2268977"/>
            <a:ext cx="467710" cy="493646"/>
            <a:chOff x="5314620" y="2462068"/>
            <a:chExt cx="1121412" cy="1059928"/>
          </a:xfrm>
        </p:grpSpPr>
        <p:sp>
          <p:nvSpPr>
            <p:cNvPr id="69" name="Oval 68">
              <a:extLst>
                <a:ext uri="{FF2B5EF4-FFF2-40B4-BE49-F238E27FC236}">
                  <a16:creationId xmlns:a16="http://schemas.microsoft.com/office/drawing/2014/main" id="{CE135309-541B-2742-AB24-04FA6F9300FF}"/>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70" name="Picture 69">
              <a:extLst>
                <a:ext uri="{FF2B5EF4-FFF2-40B4-BE49-F238E27FC236}">
                  <a16:creationId xmlns:a16="http://schemas.microsoft.com/office/drawing/2014/main" id="{5DA0193D-4B94-B74D-80E5-0945A82C111E}"/>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pic>
        <p:nvPicPr>
          <p:cNvPr id="5" name="Picture 4">
            <a:extLst>
              <a:ext uri="{FF2B5EF4-FFF2-40B4-BE49-F238E27FC236}">
                <a16:creationId xmlns:a16="http://schemas.microsoft.com/office/drawing/2014/main" id="{95B0FB55-8B32-D64E-9556-1B7C55D9F0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64936" y="5495360"/>
            <a:ext cx="3162403" cy="421030"/>
          </a:xfrm>
          <a:prstGeom prst="rect">
            <a:avLst/>
          </a:prstGeom>
        </p:spPr>
      </p:pic>
    </p:spTree>
    <p:extLst>
      <p:ext uri="{BB962C8B-B14F-4D97-AF65-F5344CB8AC3E}">
        <p14:creationId xmlns:p14="http://schemas.microsoft.com/office/powerpoint/2010/main" val="391746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dirty="0"/>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2</a:t>
            </a:fld>
            <a:endParaRPr lang="en-US" dirty="0">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50319" y="1317137"/>
            <a:ext cx="1004207" cy="4485135"/>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70100" y="1312419"/>
            <a:ext cx="9836702" cy="4489853"/>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537353"/>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21969"/>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16200000" flipV="1">
            <a:off x="5517445" y="2312489"/>
            <a:ext cx="703315" cy="32624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213133"/>
            <a:ext cx="9745" cy="631472"/>
          </a:xfrm>
          <a:prstGeom prst="straightConnector1">
            <a:avLst/>
          </a:prstGeom>
          <a:noFill/>
          <a:ln w="6350" cap="flat" cmpd="sng" algn="ctr">
            <a:solidFill>
              <a:srgbClr val="FF0000"/>
            </a:solidFill>
            <a:prstDash val="solid"/>
            <a:miter lim="800000"/>
            <a:headEnd type="triangle"/>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V="1">
            <a:off x="5110890" y="3967260"/>
            <a:ext cx="0" cy="731372"/>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383598"/>
            <a:ext cx="1366640" cy="829535"/>
            <a:chOff x="6233300" y="987960"/>
            <a:chExt cx="1366640" cy="642251"/>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0"/>
              <a:ext cx="1366640" cy="642251"/>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endCxn id="37" idx="1"/>
          </p:cNvCxnSpPr>
          <p:nvPr/>
        </p:nvCxnSpPr>
        <p:spPr>
          <a:xfrm>
            <a:off x="3470525" y="3100679"/>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300690"/>
            <a:ext cx="219240" cy="433443"/>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0C0"/>
                </a:solidFill>
              </a:rPr>
              <a:t>Visualization / </a:t>
            </a:r>
          </a:p>
          <a:p>
            <a:pPr algn="ctr"/>
            <a:r>
              <a:rPr lang="en-US" sz="1100" dirty="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dirty="0">
                <a:solidFill>
                  <a:schemeClr val="tx1">
                    <a:lumMod val="50000"/>
                  </a:schemeClr>
                </a:solidFill>
              </a:rPr>
              <a:t>Live data/event</a:t>
            </a:r>
          </a:p>
        </p:txBody>
      </p:sp>
      <p:sp>
        <p:nvSpPr>
          <p:cNvPr id="53" name="Rounded Rectangle 52">
            <a:extLst>
              <a:ext uri="{FF2B5EF4-FFF2-40B4-BE49-F238E27FC236}">
                <a16:creationId xmlns:a16="http://schemas.microsoft.com/office/drawing/2014/main" id="{B3A03B90-6780-0649-B35D-6462F26516E4}"/>
              </a:ext>
            </a:extLst>
          </p:cNvPr>
          <p:cNvSpPr/>
          <p:nvPr/>
        </p:nvSpPr>
        <p:spPr>
          <a:xfrm>
            <a:off x="7033406" y="3555570"/>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Decision Insight</a:t>
            </a:r>
          </a:p>
        </p:txBody>
      </p:sp>
      <p:cxnSp>
        <p:nvCxnSpPr>
          <p:cNvPr id="65" name="Elbow Connector 64">
            <a:extLst>
              <a:ext uri="{FF2B5EF4-FFF2-40B4-BE49-F238E27FC236}">
                <a16:creationId xmlns:a16="http://schemas.microsoft.com/office/drawing/2014/main" id="{10FB6D29-51E5-404B-AD6E-801D3EB3FE60}"/>
              </a:ext>
            </a:extLst>
          </p:cNvPr>
          <p:cNvCxnSpPr>
            <a:cxnSpLocks/>
          </p:cNvCxnSpPr>
          <p:nvPr/>
        </p:nvCxnSpPr>
        <p:spPr>
          <a:xfrm flipV="1">
            <a:off x="8515222" y="3293896"/>
            <a:ext cx="347861" cy="502992"/>
          </a:xfrm>
          <a:prstGeom prst="bentConnector2">
            <a:avLst/>
          </a:prstGeom>
          <a:noFill/>
          <a:ln w="6350" cap="flat" cmpd="sng" algn="ctr">
            <a:solidFill>
              <a:srgbClr val="FF0000"/>
            </a:solidFill>
            <a:prstDash val="solid"/>
            <a:miter lim="800000"/>
            <a:tailEnd type="triangle"/>
          </a:ln>
          <a:effectLst/>
        </p:spPr>
      </p:cxnSp>
      <p:cxnSp>
        <p:nvCxnSpPr>
          <p:cNvPr id="67" name="Elbow Connector 66">
            <a:extLst>
              <a:ext uri="{FF2B5EF4-FFF2-40B4-BE49-F238E27FC236}">
                <a16:creationId xmlns:a16="http://schemas.microsoft.com/office/drawing/2014/main" id="{8E041301-644C-0449-BAC2-0556E4263657}"/>
              </a:ext>
            </a:extLst>
          </p:cNvPr>
          <p:cNvCxnSpPr>
            <a:cxnSpLocks/>
          </p:cNvCxnSpPr>
          <p:nvPr/>
        </p:nvCxnSpPr>
        <p:spPr>
          <a:xfrm>
            <a:off x="6222759" y="3112273"/>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sp>
        <p:nvSpPr>
          <p:cNvPr id="49" name="Rounded Rectangle 48">
            <a:extLst>
              <a:ext uri="{FF2B5EF4-FFF2-40B4-BE49-F238E27FC236}">
                <a16:creationId xmlns:a16="http://schemas.microsoft.com/office/drawing/2014/main" id="{9734DCF4-A630-BB42-BDA8-CE8D059FAF43}"/>
              </a:ext>
            </a:extLst>
          </p:cNvPr>
          <p:cNvSpPr/>
          <p:nvPr/>
        </p:nvSpPr>
        <p:spPr>
          <a:xfrm>
            <a:off x="8159627" y="1531611"/>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Legacy App</a:t>
            </a:r>
          </a:p>
        </p:txBody>
      </p:sp>
      <p:sp>
        <p:nvSpPr>
          <p:cNvPr id="52" name="Can 51">
            <a:extLst>
              <a:ext uri="{FF2B5EF4-FFF2-40B4-BE49-F238E27FC236}">
                <a16:creationId xmlns:a16="http://schemas.microsoft.com/office/drawing/2014/main" id="{209E8A87-1236-CD49-9CE6-55AA4E90ED57}"/>
              </a:ext>
            </a:extLst>
          </p:cNvPr>
          <p:cNvSpPr/>
          <p:nvPr/>
        </p:nvSpPr>
        <p:spPr>
          <a:xfrm>
            <a:off x="9873240" y="1538865"/>
            <a:ext cx="757048" cy="436674"/>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RDBMS</a:t>
            </a:r>
          </a:p>
        </p:txBody>
      </p:sp>
      <p:cxnSp>
        <p:nvCxnSpPr>
          <p:cNvPr id="61" name="Elbow Connector 60">
            <a:extLst>
              <a:ext uri="{FF2B5EF4-FFF2-40B4-BE49-F238E27FC236}">
                <a16:creationId xmlns:a16="http://schemas.microsoft.com/office/drawing/2014/main" id="{8A9CF725-75C0-314E-A459-AE7E0CB3026F}"/>
              </a:ext>
            </a:extLst>
          </p:cNvPr>
          <p:cNvCxnSpPr>
            <a:cxnSpLocks/>
            <a:endCxn id="49" idx="2"/>
          </p:cNvCxnSpPr>
          <p:nvPr/>
        </p:nvCxnSpPr>
        <p:spPr>
          <a:xfrm rot="5400000" flipH="1" flipV="1">
            <a:off x="8096520" y="1997588"/>
            <a:ext cx="859808" cy="736632"/>
          </a:xfrm>
          <a:prstGeom prst="bentConnector3">
            <a:avLst>
              <a:gd name="adj1" fmla="val 50000"/>
            </a:avLst>
          </a:prstGeom>
          <a:noFill/>
          <a:ln w="6350" cap="flat" cmpd="sng" algn="ctr">
            <a:solidFill>
              <a:srgbClr val="FF0000"/>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8817118" cy="436674"/>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62" name="Can 61">
            <a:extLst>
              <a:ext uri="{FF2B5EF4-FFF2-40B4-BE49-F238E27FC236}">
                <a16:creationId xmlns:a16="http://schemas.microsoft.com/office/drawing/2014/main" id="{4CD15220-C640-6548-95E7-75B45430246F}"/>
              </a:ext>
            </a:extLst>
          </p:cNvPr>
          <p:cNvSpPr/>
          <p:nvPr/>
        </p:nvSpPr>
        <p:spPr>
          <a:xfrm>
            <a:off x="9874759" y="2822530"/>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3" name="Can 62">
            <a:extLst>
              <a:ext uri="{FF2B5EF4-FFF2-40B4-BE49-F238E27FC236}">
                <a16:creationId xmlns:a16="http://schemas.microsoft.com/office/drawing/2014/main" id="{FD2E6803-0092-CC4C-BFFF-42A5950DF78D}"/>
              </a:ext>
            </a:extLst>
          </p:cNvPr>
          <p:cNvSpPr/>
          <p:nvPr/>
        </p:nvSpPr>
        <p:spPr>
          <a:xfrm>
            <a:off x="3776449" y="1604892"/>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4" name="Oval 63">
            <a:extLst>
              <a:ext uri="{FF2B5EF4-FFF2-40B4-BE49-F238E27FC236}">
                <a16:creationId xmlns:a16="http://schemas.microsoft.com/office/drawing/2014/main" id="{1B6D6232-9B55-1740-96C8-4F0E12A97B39}"/>
              </a:ext>
            </a:extLst>
          </p:cNvPr>
          <p:cNvSpPr/>
          <p:nvPr/>
        </p:nvSpPr>
        <p:spPr>
          <a:xfrm>
            <a:off x="837080" y="294536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1</a:t>
            </a:r>
          </a:p>
        </p:txBody>
      </p:sp>
      <p:sp>
        <p:nvSpPr>
          <p:cNvPr id="66" name="Oval 65">
            <a:extLst>
              <a:ext uri="{FF2B5EF4-FFF2-40B4-BE49-F238E27FC236}">
                <a16:creationId xmlns:a16="http://schemas.microsoft.com/office/drawing/2014/main" id="{7AA0C617-60F6-B540-8A51-D3641879A63F}"/>
              </a:ext>
            </a:extLst>
          </p:cNvPr>
          <p:cNvSpPr/>
          <p:nvPr/>
        </p:nvSpPr>
        <p:spPr>
          <a:xfrm>
            <a:off x="3641323" y="2165243"/>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8" name="Oval 67">
            <a:extLst>
              <a:ext uri="{FF2B5EF4-FFF2-40B4-BE49-F238E27FC236}">
                <a16:creationId xmlns:a16="http://schemas.microsoft.com/office/drawing/2014/main" id="{B93B0339-8B0E-F046-9372-B1164B5FC063}"/>
              </a:ext>
            </a:extLst>
          </p:cNvPr>
          <p:cNvSpPr/>
          <p:nvPr/>
        </p:nvSpPr>
        <p:spPr>
          <a:xfrm>
            <a:off x="5317721" y="2210069"/>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9" name="Oval 68">
            <a:extLst>
              <a:ext uri="{FF2B5EF4-FFF2-40B4-BE49-F238E27FC236}">
                <a16:creationId xmlns:a16="http://schemas.microsoft.com/office/drawing/2014/main" id="{7B614914-ABC2-4E49-96B4-5C5EB826F14D}"/>
              </a:ext>
            </a:extLst>
          </p:cNvPr>
          <p:cNvSpPr/>
          <p:nvPr/>
        </p:nvSpPr>
        <p:spPr>
          <a:xfrm>
            <a:off x="4096015" y="380787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0" name="Oval 69">
            <a:extLst>
              <a:ext uri="{FF2B5EF4-FFF2-40B4-BE49-F238E27FC236}">
                <a16:creationId xmlns:a16="http://schemas.microsoft.com/office/drawing/2014/main" id="{DE30F495-4F7B-5241-9A19-A73C12284644}"/>
              </a:ext>
            </a:extLst>
          </p:cNvPr>
          <p:cNvSpPr/>
          <p:nvPr/>
        </p:nvSpPr>
        <p:spPr>
          <a:xfrm>
            <a:off x="6722671" y="338653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1" name="Oval 70">
            <a:extLst>
              <a:ext uri="{FF2B5EF4-FFF2-40B4-BE49-F238E27FC236}">
                <a16:creationId xmlns:a16="http://schemas.microsoft.com/office/drawing/2014/main" id="{F9FA7BF6-96E9-7D45-BF93-1970ABE4E7B8}"/>
              </a:ext>
            </a:extLst>
          </p:cNvPr>
          <p:cNvSpPr/>
          <p:nvPr/>
        </p:nvSpPr>
        <p:spPr>
          <a:xfrm>
            <a:off x="5057155" y="2899988"/>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4</a:t>
            </a:r>
          </a:p>
        </p:txBody>
      </p:sp>
      <p:sp>
        <p:nvSpPr>
          <p:cNvPr id="72" name="Oval 71">
            <a:extLst>
              <a:ext uri="{FF2B5EF4-FFF2-40B4-BE49-F238E27FC236}">
                <a16:creationId xmlns:a16="http://schemas.microsoft.com/office/drawing/2014/main" id="{865D1904-4FAA-E74D-B2AA-19032B73CB0B}"/>
              </a:ext>
            </a:extLst>
          </p:cNvPr>
          <p:cNvSpPr/>
          <p:nvPr/>
        </p:nvSpPr>
        <p:spPr>
          <a:xfrm>
            <a:off x="6823785" y="445125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5</a:t>
            </a:r>
          </a:p>
        </p:txBody>
      </p:sp>
      <p:sp>
        <p:nvSpPr>
          <p:cNvPr id="73" name="Oval 72">
            <a:extLst>
              <a:ext uri="{FF2B5EF4-FFF2-40B4-BE49-F238E27FC236}">
                <a16:creationId xmlns:a16="http://schemas.microsoft.com/office/drawing/2014/main" id="{C7C2D61C-D66D-9345-BA99-B3F87BB3EF3F}"/>
              </a:ext>
            </a:extLst>
          </p:cNvPr>
          <p:cNvSpPr/>
          <p:nvPr/>
        </p:nvSpPr>
        <p:spPr>
          <a:xfrm>
            <a:off x="9020143" y="212939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74" name="Oval 73">
            <a:extLst>
              <a:ext uri="{FF2B5EF4-FFF2-40B4-BE49-F238E27FC236}">
                <a16:creationId xmlns:a16="http://schemas.microsoft.com/office/drawing/2014/main" id="{3EFD17EE-1FF2-9A42-A141-C1FBD5A02C1A}"/>
              </a:ext>
            </a:extLst>
          </p:cNvPr>
          <p:cNvSpPr/>
          <p:nvPr/>
        </p:nvSpPr>
        <p:spPr>
          <a:xfrm>
            <a:off x="5308752" y="492638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6</a:t>
            </a:r>
          </a:p>
        </p:txBody>
      </p:sp>
    </p:spTree>
    <p:extLst>
      <p:ext uri="{BB962C8B-B14F-4D97-AF65-F5344CB8AC3E}">
        <p14:creationId xmlns:p14="http://schemas.microsoft.com/office/powerpoint/2010/main" val="672539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B014B-8D04-8444-967B-CB936B305886}"/>
              </a:ext>
            </a:extLst>
          </p:cNvPr>
          <p:cNvSpPr>
            <a:spLocks noGrp="1"/>
          </p:cNvSpPr>
          <p:nvPr>
            <p:ph type="title"/>
          </p:nvPr>
        </p:nvSpPr>
        <p:spPr/>
        <p:txBody>
          <a:bodyPr/>
          <a:lstStyle/>
          <a:p>
            <a:r>
              <a:rPr lang="en-US" dirty="0"/>
              <a:t>Dependency graph</a:t>
            </a:r>
          </a:p>
        </p:txBody>
      </p:sp>
      <p:sp>
        <p:nvSpPr>
          <p:cNvPr id="4" name="Slide Number Placeholder 3">
            <a:extLst>
              <a:ext uri="{FF2B5EF4-FFF2-40B4-BE49-F238E27FC236}">
                <a16:creationId xmlns:a16="http://schemas.microsoft.com/office/drawing/2014/main" id="{9A9A89FF-0174-0B40-8BE5-8692C378E48D}"/>
              </a:ext>
            </a:extLst>
          </p:cNvPr>
          <p:cNvSpPr>
            <a:spLocks noGrp="1"/>
          </p:cNvSpPr>
          <p:nvPr>
            <p:ph type="sldNum" sz="quarter" idx="12"/>
          </p:nvPr>
        </p:nvSpPr>
        <p:spPr/>
        <p:txBody>
          <a:bodyPr/>
          <a:lstStyle/>
          <a:p>
            <a:fld id="{E9549862-13E2-C34D-815E-8545BD36FC59}" type="slidenum">
              <a:rPr lang="en-US" smtClean="0">
                <a:solidFill>
                  <a:srgbClr val="6D7777"/>
                </a:solidFill>
              </a:rPr>
              <a:pPr/>
              <a:t>20</a:t>
            </a:fld>
            <a:endParaRPr lang="en-US" dirty="0">
              <a:solidFill>
                <a:srgbClr val="6D7777"/>
              </a:solidFill>
            </a:endParaRPr>
          </a:p>
        </p:txBody>
      </p:sp>
      <p:sp>
        <p:nvSpPr>
          <p:cNvPr id="5" name="Rounded Rectangle 4">
            <a:extLst>
              <a:ext uri="{FF2B5EF4-FFF2-40B4-BE49-F238E27FC236}">
                <a16:creationId xmlns:a16="http://schemas.microsoft.com/office/drawing/2014/main" id="{7573B639-7817-6B4D-AFD3-2F074F611EF7}"/>
              </a:ext>
            </a:extLst>
          </p:cNvPr>
          <p:cNvSpPr/>
          <p:nvPr/>
        </p:nvSpPr>
        <p:spPr>
          <a:xfrm>
            <a:off x="889369" y="2987046"/>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sp>
        <p:nvSpPr>
          <p:cNvPr id="6" name="Rounded Rectangle 5">
            <a:extLst>
              <a:ext uri="{FF2B5EF4-FFF2-40B4-BE49-F238E27FC236}">
                <a16:creationId xmlns:a16="http://schemas.microsoft.com/office/drawing/2014/main" id="{EB334698-9393-C14C-81A6-4A5A0CB7B7D5}"/>
              </a:ext>
            </a:extLst>
          </p:cNvPr>
          <p:cNvSpPr/>
          <p:nvPr/>
        </p:nvSpPr>
        <p:spPr>
          <a:xfrm>
            <a:off x="8132429" y="4708841"/>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Container</a:t>
            </a:r>
          </a:p>
          <a:p>
            <a:pPr algn="ctr"/>
            <a:r>
              <a:rPr lang="en-US" sz="1200" dirty="0">
                <a:solidFill>
                  <a:schemeClr val="accent5">
                    <a:lumMod val="50000"/>
                  </a:schemeClr>
                </a:solidFill>
              </a:rPr>
              <a:t>MS</a:t>
            </a:r>
          </a:p>
        </p:txBody>
      </p:sp>
      <p:sp>
        <p:nvSpPr>
          <p:cNvPr id="7" name="Rounded Rectangle 6">
            <a:extLst>
              <a:ext uri="{FF2B5EF4-FFF2-40B4-BE49-F238E27FC236}">
                <a16:creationId xmlns:a16="http://schemas.microsoft.com/office/drawing/2014/main" id="{417694D0-995F-B745-9F0E-986F1C1D241F}"/>
              </a:ext>
            </a:extLst>
          </p:cNvPr>
          <p:cNvSpPr/>
          <p:nvPr/>
        </p:nvSpPr>
        <p:spPr>
          <a:xfrm>
            <a:off x="2945309" y="2974987"/>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Command MS</a:t>
            </a:r>
          </a:p>
        </p:txBody>
      </p:sp>
      <p:sp>
        <p:nvSpPr>
          <p:cNvPr id="8" name="Rounded Rectangle 7">
            <a:extLst>
              <a:ext uri="{FF2B5EF4-FFF2-40B4-BE49-F238E27FC236}">
                <a16:creationId xmlns:a16="http://schemas.microsoft.com/office/drawing/2014/main" id="{EAC51CB7-B500-9F48-A7E8-FD12A39A87C7}"/>
              </a:ext>
            </a:extLst>
          </p:cNvPr>
          <p:cNvSpPr/>
          <p:nvPr/>
        </p:nvSpPr>
        <p:spPr>
          <a:xfrm>
            <a:off x="6645592" y="2995373"/>
            <a:ext cx="1486837" cy="91813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Voyages MS</a:t>
            </a:r>
          </a:p>
        </p:txBody>
      </p:sp>
      <p:pic>
        <p:nvPicPr>
          <p:cNvPr id="9" name="Picture 8">
            <a:extLst>
              <a:ext uri="{FF2B5EF4-FFF2-40B4-BE49-F238E27FC236}">
                <a16:creationId xmlns:a16="http://schemas.microsoft.com/office/drawing/2014/main" id="{59C7E611-1E46-4247-8B86-A0CB2CEA9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534" y="5124526"/>
            <a:ext cx="3427945" cy="528883"/>
          </a:xfrm>
          <a:prstGeom prst="rect">
            <a:avLst/>
          </a:prstGeom>
          <a:ln>
            <a:solidFill>
              <a:schemeClr val="accent5">
                <a:lumMod val="60000"/>
                <a:lumOff val="40000"/>
              </a:schemeClr>
            </a:solidFill>
          </a:ln>
        </p:spPr>
      </p:pic>
      <p:cxnSp>
        <p:nvCxnSpPr>
          <p:cNvPr id="11" name="Elbow Connector 10">
            <a:extLst>
              <a:ext uri="{FF2B5EF4-FFF2-40B4-BE49-F238E27FC236}">
                <a16:creationId xmlns:a16="http://schemas.microsoft.com/office/drawing/2014/main" id="{5D5F3604-1B6A-C741-A0C1-D90837F8BCE7}"/>
              </a:ext>
            </a:extLst>
          </p:cNvPr>
          <p:cNvCxnSpPr>
            <a:stCxn id="5" idx="2"/>
            <a:endCxn id="9" idx="0"/>
          </p:cNvCxnSpPr>
          <p:nvPr/>
        </p:nvCxnSpPr>
        <p:spPr>
          <a:xfrm rot="16200000" flipH="1">
            <a:off x="1562925" y="4011944"/>
            <a:ext cx="1223080" cy="100208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Rounded Rectangle 11">
            <a:extLst>
              <a:ext uri="{FF2B5EF4-FFF2-40B4-BE49-F238E27FC236}">
                <a16:creationId xmlns:a16="http://schemas.microsoft.com/office/drawing/2014/main" id="{A2204662-B493-604E-9381-34BCB5744B7C}"/>
              </a:ext>
            </a:extLst>
          </p:cNvPr>
          <p:cNvSpPr/>
          <p:nvPr/>
        </p:nvSpPr>
        <p:spPr>
          <a:xfrm>
            <a:off x="4774116" y="2987046"/>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Query MS</a:t>
            </a:r>
          </a:p>
        </p:txBody>
      </p:sp>
      <p:cxnSp>
        <p:nvCxnSpPr>
          <p:cNvPr id="13" name="Elbow Connector 12">
            <a:extLst>
              <a:ext uri="{FF2B5EF4-FFF2-40B4-BE49-F238E27FC236}">
                <a16:creationId xmlns:a16="http://schemas.microsoft.com/office/drawing/2014/main" id="{4306A53F-AE9F-E34D-B9B5-59D6DAA54ACA}"/>
              </a:ext>
            </a:extLst>
          </p:cNvPr>
          <p:cNvCxnSpPr>
            <a:cxnSpLocks/>
            <a:stCxn id="7" idx="2"/>
          </p:cNvCxnSpPr>
          <p:nvPr/>
        </p:nvCxnSpPr>
        <p:spPr>
          <a:xfrm rot="5400000">
            <a:off x="2764206" y="4228413"/>
            <a:ext cx="1251493" cy="59755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Elbow Connector 15">
            <a:extLst>
              <a:ext uri="{FF2B5EF4-FFF2-40B4-BE49-F238E27FC236}">
                <a16:creationId xmlns:a16="http://schemas.microsoft.com/office/drawing/2014/main" id="{7921239D-9DD2-9F49-A708-122A304817C3}"/>
              </a:ext>
            </a:extLst>
          </p:cNvPr>
          <p:cNvCxnSpPr>
            <a:cxnSpLocks/>
            <a:stCxn id="12" idx="2"/>
            <a:endCxn id="9" idx="3"/>
          </p:cNvCxnSpPr>
          <p:nvPr/>
        </p:nvCxnSpPr>
        <p:spPr>
          <a:xfrm rot="5400000">
            <a:off x="4215776" y="4087207"/>
            <a:ext cx="1475465" cy="1128057"/>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Rounded Rectangle 22">
            <a:extLst>
              <a:ext uri="{FF2B5EF4-FFF2-40B4-BE49-F238E27FC236}">
                <a16:creationId xmlns:a16="http://schemas.microsoft.com/office/drawing/2014/main" id="{CBC99723-DC9F-0A46-9E9E-A32017D13484}"/>
              </a:ext>
            </a:extLst>
          </p:cNvPr>
          <p:cNvSpPr/>
          <p:nvPr/>
        </p:nvSpPr>
        <p:spPr>
          <a:xfrm>
            <a:off x="4432149" y="1511581"/>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User Interface</a:t>
            </a:r>
          </a:p>
          <a:p>
            <a:pPr algn="ctr"/>
            <a:r>
              <a:rPr lang="en-US" sz="1200" dirty="0">
                <a:solidFill>
                  <a:schemeClr val="accent5">
                    <a:lumMod val="50000"/>
                  </a:schemeClr>
                </a:solidFill>
              </a:rPr>
              <a:t>KC-UI</a:t>
            </a:r>
          </a:p>
        </p:txBody>
      </p:sp>
      <p:cxnSp>
        <p:nvCxnSpPr>
          <p:cNvPr id="24" name="Elbow Connector 23">
            <a:extLst>
              <a:ext uri="{FF2B5EF4-FFF2-40B4-BE49-F238E27FC236}">
                <a16:creationId xmlns:a16="http://schemas.microsoft.com/office/drawing/2014/main" id="{CA90851A-50DF-C648-95FE-E32371E4C7FC}"/>
              </a:ext>
            </a:extLst>
          </p:cNvPr>
          <p:cNvCxnSpPr>
            <a:cxnSpLocks/>
            <a:stCxn id="23" idx="2"/>
            <a:endCxn id="5" idx="0"/>
          </p:cNvCxnSpPr>
          <p:nvPr/>
        </p:nvCxnSpPr>
        <p:spPr>
          <a:xfrm rot="5400000">
            <a:off x="3164281" y="935123"/>
            <a:ext cx="561065" cy="3542780"/>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8" name="Picture 27">
            <a:extLst>
              <a:ext uri="{FF2B5EF4-FFF2-40B4-BE49-F238E27FC236}">
                <a16:creationId xmlns:a16="http://schemas.microsoft.com/office/drawing/2014/main" id="{B7BC6A58-FD41-0341-9078-B5BAB79D6A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2239" y="5890047"/>
            <a:ext cx="3162403" cy="421030"/>
          </a:xfrm>
          <a:prstGeom prst="rect">
            <a:avLst/>
          </a:prstGeom>
        </p:spPr>
      </p:pic>
      <p:cxnSp>
        <p:nvCxnSpPr>
          <p:cNvPr id="29" name="Elbow Connector 28">
            <a:extLst>
              <a:ext uri="{FF2B5EF4-FFF2-40B4-BE49-F238E27FC236}">
                <a16:creationId xmlns:a16="http://schemas.microsoft.com/office/drawing/2014/main" id="{102AAE42-BA0E-BE49-BD2E-B95C8A90466A}"/>
              </a:ext>
            </a:extLst>
          </p:cNvPr>
          <p:cNvCxnSpPr>
            <a:cxnSpLocks/>
            <a:stCxn id="6" idx="2"/>
            <a:endCxn id="28" idx="0"/>
          </p:cNvCxnSpPr>
          <p:nvPr/>
        </p:nvCxnSpPr>
        <p:spPr>
          <a:xfrm rot="16200000" flipH="1">
            <a:off x="8616066" y="5532671"/>
            <a:ext cx="565955" cy="148796"/>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Elbow Connector 32">
            <a:extLst>
              <a:ext uri="{FF2B5EF4-FFF2-40B4-BE49-F238E27FC236}">
                <a16:creationId xmlns:a16="http://schemas.microsoft.com/office/drawing/2014/main" id="{AAEA6774-C5E1-8943-9D20-0CFDB8645639}"/>
              </a:ext>
            </a:extLst>
          </p:cNvPr>
          <p:cNvCxnSpPr>
            <a:cxnSpLocks/>
            <a:stCxn id="8" idx="2"/>
          </p:cNvCxnSpPr>
          <p:nvPr/>
        </p:nvCxnSpPr>
        <p:spPr>
          <a:xfrm rot="5400000">
            <a:off x="5151515" y="3303871"/>
            <a:ext cx="1627864" cy="2847129"/>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Elbow Connector 34">
            <a:extLst>
              <a:ext uri="{FF2B5EF4-FFF2-40B4-BE49-F238E27FC236}">
                <a16:creationId xmlns:a16="http://schemas.microsoft.com/office/drawing/2014/main" id="{7591B8F6-9498-8F47-BEAD-39CACF78D745}"/>
              </a:ext>
            </a:extLst>
          </p:cNvPr>
          <p:cNvCxnSpPr>
            <a:cxnSpLocks/>
            <a:stCxn id="23" idx="2"/>
            <a:endCxn id="7" idx="0"/>
          </p:cNvCxnSpPr>
          <p:nvPr/>
        </p:nvCxnSpPr>
        <p:spPr>
          <a:xfrm rot="5400000">
            <a:off x="4177963" y="1936747"/>
            <a:ext cx="549006" cy="1527474"/>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Elbow Connector 37">
            <a:extLst>
              <a:ext uri="{FF2B5EF4-FFF2-40B4-BE49-F238E27FC236}">
                <a16:creationId xmlns:a16="http://schemas.microsoft.com/office/drawing/2014/main" id="{DC33C8C8-B216-5F42-B123-3DC25D23B789}"/>
              </a:ext>
            </a:extLst>
          </p:cNvPr>
          <p:cNvCxnSpPr>
            <a:cxnSpLocks/>
            <a:stCxn id="23" idx="2"/>
            <a:endCxn id="12" idx="0"/>
          </p:cNvCxnSpPr>
          <p:nvPr/>
        </p:nvCxnSpPr>
        <p:spPr>
          <a:xfrm rot="16200000" flipH="1">
            <a:off x="5086337" y="2555846"/>
            <a:ext cx="561065" cy="301333"/>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Elbow Connector 40">
            <a:extLst>
              <a:ext uri="{FF2B5EF4-FFF2-40B4-BE49-F238E27FC236}">
                <a16:creationId xmlns:a16="http://schemas.microsoft.com/office/drawing/2014/main" id="{AA81F216-3D47-B748-96D7-4634E82567BF}"/>
              </a:ext>
            </a:extLst>
          </p:cNvPr>
          <p:cNvCxnSpPr>
            <a:cxnSpLocks/>
            <a:stCxn id="6" idx="1"/>
            <a:endCxn id="9" idx="2"/>
          </p:cNvCxnSpPr>
          <p:nvPr/>
        </p:nvCxnSpPr>
        <p:spPr>
          <a:xfrm rot="10800000" flipV="1">
            <a:off x="2675507" y="5016467"/>
            <a:ext cx="5456922" cy="636942"/>
          </a:xfrm>
          <a:prstGeom prst="bentConnector4">
            <a:avLst>
              <a:gd name="adj1" fmla="val 6246"/>
              <a:gd name="adj2" fmla="val 13589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Elbow Connector 45">
            <a:extLst>
              <a:ext uri="{FF2B5EF4-FFF2-40B4-BE49-F238E27FC236}">
                <a16:creationId xmlns:a16="http://schemas.microsoft.com/office/drawing/2014/main" id="{E333E517-8757-B348-8ABA-F8B118DB911D}"/>
              </a:ext>
            </a:extLst>
          </p:cNvPr>
          <p:cNvCxnSpPr>
            <a:cxnSpLocks/>
            <a:stCxn id="23" idx="3"/>
            <a:endCxn id="8" idx="0"/>
          </p:cNvCxnSpPr>
          <p:nvPr/>
        </p:nvCxnSpPr>
        <p:spPr>
          <a:xfrm>
            <a:off x="6000256" y="1968781"/>
            <a:ext cx="1388755" cy="1026592"/>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617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Kafka Architecture</a:t>
            </a:r>
          </a:p>
        </p:txBody>
      </p:sp>
      <p:sp>
        <p:nvSpPr>
          <p:cNvPr id="4" name="Slide Number Placeholder 3"/>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0" fontAlgn="base" hangingPunct="0">
              <a:spcBef>
                <a:spcPct val="0"/>
              </a:spcBef>
              <a:spcAft>
                <a:spcPct val="0"/>
              </a:spcAft>
            </a:pPr>
            <a:fld id="{2F63A97E-D605-DC42-8452-C14CD1FA87FA}" type="slidenum">
              <a:rPr lang="en-US" smtClean="0">
                <a:solidFill>
                  <a:srgbClr val="5AAAFA"/>
                </a:solidFill>
              </a:rPr>
              <a:pPr eaLnBrk="0" fontAlgn="base" hangingPunct="0">
                <a:spcBef>
                  <a:spcPct val="0"/>
                </a:spcBef>
                <a:spcAft>
                  <a:spcPct val="0"/>
                </a:spcAft>
              </a:pPr>
              <a:t>21</a:t>
            </a:fld>
            <a:endParaRPr lang="en-US" dirty="0">
              <a:solidFill>
                <a:srgbClr val="6D7777"/>
              </a:solidFill>
              <a:latin typeface="Arial" panose="020B0604020202020204" pitchFamily="34" charset="0"/>
              <a:cs typeface="Arial" panose="020B0604020202020204" pitchFamily="34" charset="0"/>
            </a:endParaRPr>
          </a:p>
        </p:txBody>
      </p:sp>
      <p:sp>
        <p:nvSpPr>
          <p:cNvPr id="20" name="Rectangle 19"/>
          <p:cNvSpPr/>
          <p:nvPr/>
        </p:nvSpPr>
        <p:spPr>
          <a:xfrm>
            <a:off x="1036248" y="2171663"/>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1" name="Rounded Rectangle 20"/>
          <p:cNvSpPr/>
          <p:nvPr/>
        </p:nvSpPr>
        <p:spPr>
          <a:xfrm>
            <a:off x="1118157" y="251021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2" name="Rounded Rectangle 21"/>
          <p:cNvSpPr/>
          <p:nvPr/>
        </p:nvSpPr>
        <p:spPr>
          <a:xfrm>
            <a:off x="1115573" y="3220556"/>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3" name="Rounded Rectangle 22"/>
          <p:cNvSpPr/>
          <p:nvPr/>
        </p:nvSpPr>
        <p:spPr>
          <a:xfrm>
            <a:off x="1115577" y="422794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16" name="Rectangle 15"/>
          <p:cNvSpPr/>
          <p:nvPr/>
        </p:nvSpPr>
        <p:spPr>
          <a:xfrm>
            <a:off x="2958354" y="1939357"/>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Broker-0 Server</a:t>
            </a:r>
          </a:p>
        </p:txBody>
      </p:sp>
      <p:sp>
        <p:nvSpPr>
          <p:cNvPr id="28" name="Rectangle 27"/>
          <p:cNvSpPr/>
          <p:nvPr/>
        </p:nvSpPr>
        <p:spPr>
          <a:xfrm>
            <a:off x="8934025" y="2215745"/>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9" name="Rounded Rectangle 28"/>
          <p:cNvSpPr/>
          <p:nvPr/>
        </p:nvSpPr>
        <p:spPr>
          <a:xfrm>
            <a:off x="9015935" y="255429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30" name="Rounded Rectangle 29"/>
          <p:cNvSpPr/>
          <p:nvPr/>
        </p:nvSpPr>
        <p:spPr>
          <a:xfrm>
            <a:off x="9013351" y="326463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32" name="Rounded Rectangle 31"/>
          <p:cNvSpPr/>
          <p:nvPr/>
        </p:nvSpPr>
        <p:spPr>
          <a:xfrm>
            <a:off x="9013351" y="4086143"/>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endParaRPr lang="en-US" sz="1333" dirty="0">
              <a:solidFill>
                <a:srgbClr val="325C80">
                  <a:lumMod val="50000"/>
                </a:srgbClr>
              </a:solidFill>
              <a:latin typeface="Arial"/>
            </a:endParaRPr>
          </a:p>
        </p:txBody>
      </p:sp>
      <p:sp>
        <p:nvSpPr>
          <p:cNvPr id="33" name="TextBox 32"/>
          <p:cNvSpPr txBox="1"/>
          <p:nvPr/>
        </p:nvSpPr>
        <p:spPr>
          <a:xfrm>
            <a:off x="8721520" y="1785470"/>
            <a:ext cx="1516762"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Consumer group</a:t>
            </a:r>
          </a:p>
        </p:txBody>
      </p:sp>
      <p:cxnSp>
        <p:nvCxnSpPr>
          <p:cNvPr id="43" name="Straight Arrow Connector 42"/>
          <p:cNvCxnSpPr>
            <a:stCxn id="21" idx="3"/>
            <a:endCxn id="24" idx="1"/>
          </p:cNvCxnSpPr>
          <p:nvPr/>
        </p:nvCxnSpPr>
        <p:spPr>
          <a:xfrm flipV="1">
            <a:off x="2210790" y="2496361"/>
            <a:ext cx="1211231" cy="23083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2904421" y="3000960"/>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Broker-1 Server</a:t>
            </a:r>
          </a:p>
        </p:txBody>
      </p:sp>
      <p:sp>
        <p:nvSpPr>
          <p:cNvPr id="55" name="Rectangle 54"/>
          <p:cNvSpPr/>
          <p:nvPr/>
        </p:nvSpPr>
        <p:spPr>
          <a:xfrm>
            <a:off x="2938494" y="4185743"/>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Broker-2 Server</a:t>
            </a:r>
          </a:p>
        </p:txBody>
      </p:sp>
      <p:sp>
        <p:nvSpPr>
          <p:cNvPr id="71" name="Rectangle 70">
            <a:extLst>
              <a:ext uri="{FF2B5EF4-FFF2-40B4-BE49-F238E27FC236}">
                <a16:creationId xmlns:a16="http://schemas.microsoft.com/office/drawing/2014/main" id="{4F632A3F-A8F5-1644-9262-78549B4E1189}"/>
              </a:ext>
            </a:extLst>
          </p:cNvPr>
          <p:cNvSpPr/>
          <p:nvPr/>
        </p:nvSpPr>
        <p:spPr>
          <a:xfrm>
            <a:off x="5468131" y="2269697"/>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2 Replica 1</a:t>
            </a:r>
          </a:p>
        </p:txBody>
      </p:sp>
      <p:cxnSp>
        <p:nvCxnSpPr>
          <p:cNvPr id="49" name="Straight Arrow Connector 48"/>
          <p:cNvCxnSpPr>
            <a:cxnSpLocks/>
            <a:stCxn id="24" idx="3"/>
            <a:endCxn id="29" idx="1"/>
          </p:cNvCxnSpPr>
          <p:nvPr/>
        </p:nvCxnSpPr>
        <p:spPr>
          <a:xfrm>
            <a:off x="4638172" y="2496361"/>
            <a:ext cx="4377763" cy="274915"/>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cxnSpLocks/>
            <a:stCxn id="25" idx="3"/>
            <a:endCxn id="30" idx="1"/>
          </p:cNvCxnSpPr>
          <p:nvPr/>
        </p:nvCxnSpPr>
        <p:spPr>
          <a:xfrm flipV="1">
            <a:off x="4630198" y="3481615"/>
            <a:ext cx="4383153" cy="119269"/>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cxnSpLocks/>
            <a:stCxn id="26" idx="3"/>
            <a:endCxn id="32" idx="1"/>
          </p:cNvCxnSpPr>
          <p:nvPr/>
        </p:nvCxnSpPr>
        <p:spPr>
          <a:xfrm flipV="1">
            <a:off x="4402319" y="4303119"/>
            <a:ext cx="4611032" cy="337196"/>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5441233" y="333649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76" name="Rectangle 75"/>
          <p:cNvSpPr/>
          <p:nvPr/>
        </p:nvSpPr>
        <p:spPr>
          <a:xfrm>
            <a:off x="2732715" y="5428645"/>
            <a:ext cx="6560800" cy="101290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400" dirty="0" err="1">
                <a:solidFill>
                  <a:srgbClr val="325C80">
                    <a:lumMod val="50000"/>
                  </a:srgbClr>
                </a:solidFill>
                <a:latin typeface="Arial"/>
              </a:rPr>
              <a:t>ZooKeeper</a:t>
            </a:r>
            <a:r>
              <a:rPr lang="en-US" sz="1400" dirty="0">
                <a:solidFill>
                  <a:srgbClr val="325C80">
                    <a:lumMod val="50000"/>
                  </a:srgbClr>
                </a:solidFill>
                <a:latin typeface="Arial"/>
              </a:rPr>
              <a:t> Ensemble</a:t>
            </a:r>
          </a:p>
        </p:txBody>
      </p:sp>
      <p:grpSp>
        <p:nvGrpSpPr>
          <p:cNvPr id="10" name="Group 9">
            <a:extLst>
              <a:ext uri="{FF2B5EF4-FFF2-40B4-BE49-F238E27FC236}">
                <a16:creationId xmlns:a16="http://schemas.microsoft.com/office/drawing/2014/main" id="{90417BD2-0197-E343-BACA-4BB9573CB896}"/>
              </a:ext>
            </a:extLst>
          </p:cNvPr>
          <p:cNvGrpSpPr/>
          <p:nvPr/>
        </p:nvGrpSpPr>
        <p:grpSpPr>
          <a:xfrm>
            <a:off x="3134171" y="5832296"/>
            <a:ext cx="5450804" cy="454699"/>
            <a:chOff x="2488712" y="5928190"/>
            <a:chExt cx="5450804" cy="454699"/>
          </a:xfrm>
        </p:grpSpPr>
        <p:sp>
          <p:nvSpPr>
            <p:cNvPr id="78" name="Rectangle 77"/>
            <p:cNvSpPr/>
            <p:nvPr/>
          </p:nvSpPr>
          <p:spPr>
            <a:xfrm>
              <a:off x="2488712" y="594360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dirty="0">
                  <a:solidFill>
                    <a:srgbClr val="325C80">
                      <a:lumMod val="50000"/>
                    </a:srgbClr>
                  </a:solidFill>
                  <a:latin typeface="Arial"/>
                </a:rPr>
                <a:t>Node 1</a:t>
              </a:r>
            </a:p>
          </p:txBody>
        </p:sp>
        <p:sp>
          <p:nvSpPr>
            <p:cNvPr id="79" name="Rectangle 78"/>
            <p:cNvSpPr/>
            <p:nvPr/>
          </p:nvSpPr>
          <p:spPr>
            <a:xfrm>
              <a:off x="4518356" y="5943599"/>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dirty="0">
                  <a:solidFill>
                    <a:srgbClr val="325C80">
                      <a:lumMod val="50000"/>
                    </a:srgbClr>
                  </a:solidFill>
                  <a:latin typeface="Arial"/>
                </a:rPr>
                <a:t>Node 2</a:t>
              </a:r>
            </a:p>
          </p:txBody>
        </p:sp>
        <p:sp>
          <p:nvSpPr>
            <p:cNvPr id="80" name="Rectangle 79"/>
            <p:cNvSpPr/>
            <p:nvPr/>
          </p:nvSpPr>
          <p:spPr>
            <a:xfrm>
              <a:off x="6429665" y="592819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3</a:t>
              </a:r>
              <a:endParaRPr lang="en-US" sz="1200" dirty="0">
                <a:solidFill>
                  <a:srgbClr val="325C80">
                    <a:lumMod val="50000"/>
                  </a:srgbClr>
                </a:solidFill>
                <a:latin typeface="Arial"/>
              </a:endParaRPr>
            </a:p>
          </p:txBody>
        </p:sp>
      </p:grpSp>
      <p:sp>
        <p:nvSpPr>
          <p:cNvPr id="38" name="TextBox 37"/>
          <p:cNvSpPr txBox="1"/>
          <p:nvPr/>
        </p:nvSpPr>
        <p:spPr>
          <a:xfrm>
            <a:off x="3360335" y="4173293"/>
            <a:ext cx="990977"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Partition 3</a:t>
            </a:r>
          </a:p>
        </p:txBody>
      </p:sp>
      <p:sp>
        <p:nvSpPr>
          <p:cNvPr id="37" name="TextBox 36"/>
          <p:cNvSpPr txBox="1"/>
          <p:nvPr/>
        </p:nvSpPr>
        <p:spPr>
          <a:xfrm>
            <a:off x="3346265" y="3119606"/>
            <a:ext cx="990977"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Partition 2</a:t>
            </a:r>
          </a:p>
        </p:txBody>
      </p:sp>
      <p:sp>
        <p:nvSpPr>
          <p:cNvPr id="36" name="TextBox 35"/>
          <p:cNvSpPr txBox="1"/>
          <p:nvPr/>
        </p:nvSpPr>
        <p:spPr>
          <a:xfrm>
            <a:off x="3393609" y="1946188"/>
            <a:ext cx="990977"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Partition 1</a:t>
            </a:r>
          </a:p>
        </p:txBody>
      </p:sp>
      <p:sp>
        <p:nvSpPr>
          <p:cNvPr id="25" name="Can 24"/>
          <p:cNvSpPr/>
          <p:nvPr/>
        </p:nvSpPr>
        <p:spPr>
          <a:xfrm rot="16200000">
            <a:off x="3826244" y="2992808"/>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dirty="0">
                <a:solidFill>
                  <a:srgbClr val="FFFFFF"/>
                </a:solidFill>
                <a:latin typeface="Arial"/>
              </a:rPr>
              <a:t>a b</a:t>
            </a:r>
          </a:p>
        </p:txBody>
      </p:sp>
      <p:sp>
        <p:nvSpPr>
          <p:cNvPr id="26" name="Can 25"/>
          <p:cNvSpPr/>
          <p:nvPr/>
        </p:nvSpPr>
        <p:spPr>
          <a:xfrm rot="16200000">
            <a:off x="3716667" y="4144825"/>
            <a:ext cx="380324" cy="990979"/>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dirty="0">
                <a:solidFill>
                  <a:srgbClr val="FFFFFF"/>
                </a:solidFill>
                <a:latin typeface="Arial"/>
              </a:rPr>
              <a:t>a</a:t>
            </a:r>
          </a:p>
        </p:txBody>
      </p:sp>
      <p:cxnSp>
        <p:nvCxnSpPr>
          <p:cNvPr id="70" name="Straight Arrow Connector 69"/>
          <p:cNvCxnSpPr>
            <a:cxnSpLocks/>
            <a:stCxn id="22" idx="3"/>
            <a:endCxn id="26" idx="0"/>
          </p:cNvCxnSpPr>
          <p:nvPr/>
        </p:nvCxnSpPr>
        <p:spPr>
          <a:xfrm>
            <a:off x="2208205" y="3437533"/>
            <a:ext cx="1298216" cy="120278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cxnSpLocks/>
            <a:stCxn id="21" idx="3"/>
            <a:endCxn id="25" idx="0"/>
          </p:cNvCxnSpPr>
          <p:nvPr/>
        </p:nvCxnSpPr>
        <p:spPr>
          <a:xfrm>
            <a:off x="2210789" y="2727193"/>
            <a:ext cx="1301195" cy="873691"/>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24" name="Can 23"/>
          <p:cNvSpPr/>
          <p:nvPr/>
        </p:nvSpPr>
        <p:spPr>
          <a:xfrm rot="16200000">
            <a:off x="3834217" y="1888284"/>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dirty="0">
                <a:solidFill>
                  <a:srgbClr val="FFFFFF"/>
                </a:solidFill>
                <a:latin typeface="Arial"/>
              </a:rPr>
              <a:t>a b c d e</a:t>
            </a:r>
          </a:p>
        </p:txBody>
      </p:sp>
      <p:sp>
        <p:nvSpPr>
          <p:cNvPr id="13" name="Rectangle 12"/>
          <p:cNvSpPr/>
          <p:nvPr/>
        </p:nvSpPr>
        <p:spPr>
          <a:xfrm>
            <a:off x="2723617" y="1400363"/>
            <a:ext cx="2514833"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dirty="0">
                <a:solidFill>
                  <a:srgbClr val="325C80">
                    <a:lumMod val="50000"/>
                  </a:srgbClr>
                </a:solidFill>
                <a:latin typeface="Arial"/>
              </a:rPr>
              <a:t>A topic</a:t>
            </a:r>
          </a:p>
        </p:txBody>
      </p:sp>
      <p:sp>
        <p:nvSpPr>
          <p:cNvPr id="69" name="Rectangle 68">
            <a:extLst>
              <a:ext uri="{FF2B5EF4-FFF2-40B4-BE49-F238E27FC236}">
                <a16:creationId xmlns:a16="http://schemas.microsoft.com/office/drawing/2014/main" id="{603233C6-4655-7147-8236-E1F9CB5DDA0C}"/>
              </a:ext>
            </a:extLst>
          </p:cNvPr>
          <p:cNvSpPr/>
          <p:nvPr/>
        </p:nvSpPr>
        <p:spPr>
          <a:xfrm>
            <a:off x="5450201" y="460052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3" name="Can 2">
            <a:extLst>
              <a:ext uri="{FF2B5EF4-FFF2-40B4-BE49-F238E27FC236}">
                <a16:creationId xmlns:a16="http://schemas.microsoft.com/office/drawing/2014/main" id="{34A9EB8E-7A82-2B4B-8CCE-6DCF54508E88}"/>
              </a:ext>
            </a:extLst>
          </p:cNvPr>
          <p:cNvSpPr/>
          <p:nvPr/>
        </p:nvSpPr>
        <p:spPr>
          <a:xfrm>
            <a:off x="7622937" y="1798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9" name="Can 38">
            <a:extLst>
              <a:ext uri="{FF2B5EF4-FFF2-40B4-BE49-F238E27FC236}">
                <a16:creationId xmlns:a16="http://schemas.microsoft.com/office/drawing/2014/main" id="{3A643662-226A-E746-B897-D497D282660B}"/>
              </a:ext>
            </a:extLst>
          </p:cNvPr>
          <p:cNvSpPr/>
          <p:nvPr/>
        </p:nvSpPr>
        <p:spPr>
          <a:xfrm>
            <a:off x="7622937" y="2814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40" name="Can 39">
            <a:extLst>
              <a:ext uri="{FF2B5EF4-FFF2-40B4-BE49-F238E27FC236}">
                <a16:creationId xmlns:a16="http://schemas.microsoft.com/office/drawing/2014/main" id="{80494E68-C9EF-0E43-B12F-088E2AAD7777}"/>
              </a:ext>
            </a:extLst>
          </p:cNvPr>
          <p:cNvSpPr/>
          <p:nvPr/>
        </p:nvSpPr>
        <p:spPr>
          <a:xfrm>
            <a:off x="7597537" y="44912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Tree>
    <p:extLst>
      <p:ext uri="{BB962C8B-B14F-4D97-AF65-F5344CB8AC3E}">
        <p14:creationId xmlns:p14="http://schemas.microsoft.com/office/powerpoint/2010/main" val="526766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739874"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2" name="Rectangle 21"/>
          <p:cNvSpPr/>
          <p:nvPr/>
        </p:nvSpPr>
        <p:spPr>
          <a:xfrm>
            <a:off x="7708793"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 name="Title 1"/>
          <p:cNvSpPr>
            <a:spLocks noGrp="1"/>
          </p:cNvSpPr>
          <p:nvPr>
            <p:ph type="title"/>
          </p:nvPr>
        </p:nvSpPr>
        <p:spPr>
          <a:xfrm>
            <a:off x="390788" y="60119"/>
            <a:ext cx="10886813" cy="482323"/>
          </a:xfrm>
        </p:spPr>
        <p:txBody>
          <a:bodyPr/>
          <a:lstStyle/>
          <a:p>
            <a:r>
              <a:rPr lang="en-US" dirty="0"/>
              <a:t>Kafka Topic / Partition/ Replicas</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22</a:t>
            </a:fld>
            <a:endParaRPr lang="en-US" dirty="0">
              <a:solidFill>
                <a:srgbClr val="6D7777"/>
              </a:solidFill>
            </a:endParaRPr>
          </a:p>
        </p:txBody>
      </p:sp>
      <p:sp>
        <p:nvSpPr>
          <p:cNvPr id="6" name="Rectangle 5"/>
          <p:cNvSpPr/>
          <p:nvPr/>
        </p:nvSpPr>
        <p:spPr>
          <a:xfrm>
            <a:off x="8243616" y="2058691"/>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240897" y="2717005"/>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240897" y="143332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969942" y="1111005"/>
            <a:ext cx="1916446" cy="30334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5" name="Rectangle 4"/>
          <p:cNvSpPr/>
          <p:nvPr/>
        </p:nvSpPr>
        <p:spPr>
          <a:xfrm>
            <a:off x="2264510" y="1438760"/>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795647" y="1348353"/>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23" name="Rectangle 22"/>
          <p:cNvSpPr/>
          <p:nvPr/>
        </p:nvSpPr>
        <p:spPr>
          <a:xfrm>
            <a:off x="8209816" y="142823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309952" y="2113880"/>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240897" y="2113064"/>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309952" y="273832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209816" y="2706628"/>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805547" y="1987641"/>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1</a:t>
            </a:r>
          </a:p>
        </p:txBody>
      </p:sp>
      <p:sp>
        <p:nvSpPr>
          <p:cNvPr id="29" name="Rounded Rectangle 28"/>
          <p:cNvSpPr/>
          <p:nvPr/>
        </p:nvSpPr>
        <p:spPr>
          <a:xfrm>
            <a:off x="841172" y="2617039"/>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2</a:t>
            </a:r>
          </a:p>
        </p:txBody>
      </p:sp>
      <p:sp>
        <p:nvSpPr>
          <p:cNvPr id="3" name="Left Brace 2"/>
          <p:cNvSpPr/>
          <p:nvPr/>
        </p:nvSpPr>
        <p:spPr>
          <a:xfrm>
            <a:off x="154379" y="1348353"/>
            <a:ext cx="409988" cy="1694559"/>
          </a:xfrm>
          <a:prstGeom prst="leftBrace">
            <a:avLst>
              <a:gd name="adj1" fmla="val 0"/>
              <a:gd name="adj2" fmla="val 50000"/>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3">
                  <a:lumMod val="50000"/>
                </a:schemeClr>
              </a:solidFill>
            </a:endParaRPr>
          </a:p>
        </p:txBody>
      </p:sp>
      <p:sp>
        <p:nvSpPr>
          <p:cNvPr id="30" name="TextBox 29"/>
          <p:cNvSpPr txBox="1"/>
          <p:nvPr/>
        </p:nvSpPr>
        <p:spPr>
          <a:xfrm>
            <a:off x="178131" y="1009402"/>
            <a:ext cx="661463" cy="276999"/>
          </a:xfrm>
          <a:prstGeom prst="rect">
            <a:avLst/>
          </a:prstGeom>
          <a:noFill/>
        </p:spPr>
        <p:txBody>
          <a:bodyPr wrap="none" rtlCol="0">
            <a:spAutoFit/>
          </a:bodyPr>
          <a:lstStyle/>
          <a:p>
            <a:r>
              <a:rPr lang="en-US" sz="1200">
                <a:solidFill>
                  <a:schemeClr val="accent3">
                    <a:lumMod val="50000"/>
                  </a:schemeClr>
                </a:solidFill>
              </a:rPr>
              <a:t>inTopic</a:t>
            </a:r>
            <a:endParaRPr lang="en-US" sz="1200" dirty="0">
              <a:solidFill>
                <a:schemeClr val="accent3">
                  <a:lumMod val="50000"/>
                </a:schemeClr>
              </a:solidFill>
            </a:endParaRPr>
          </a:p>
        </p:txBody>
      </p:sp>
      <p:sp>
        <p:nvSpPr>
          <p:cNvPr id="32" name="Rectangle 31"/>
          <p:cNvSpPr/>
          <p:nvPr/>
        </p:nvSpPr>
        <p:spPr>
          <a:xfrm>
            <a:off x="1969942" y="458131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2868161" y="4593736"/>
            <a:ext cx="696024" cy="261610"/>
          </a:xfrm>
          <a:prstGeom prst="rect">
            <a:avLst/>
          </a:prstGeom>
          <a:noFill/>
        </p:spPr>
        <p:txBody>
          <a:bodyPr wrap="none" rtlCol="0">
            <a:spAutoFit/>
          </a:bodyPr>
          <a:lstStyle/>
          <a:p>
            <a:r>
              <a:rPr lang="en-US" sz="1100">
                <a:solidFill>
                  <a:schemeClr val="accent3">
                    <a:lumMod val="50000"/>
                  </a:schemeClr>
                </a:solidFill>
              </a:rPr>
              <a:t>Replicat</a:t>
            </a:r>
            <a:endParaRPr lang="en-US" sz="1100" dirty="0">
              <a:solidFill>
                <a:schemeClr val="accent3">
                  <a:lumMod val="50000"/>
                </a:schemeClr>
              </a:solidFill>
            </a:endParaRPr>
          </a:p>
        </p:txBody>
      </p:sp>
      <p:sp>
        <p:nvSpPr>
          <p:cNvPr id="34" name="Rectangle 33"/>
          <p:cNvSpPr/>
          <p:nvPr/>
        </p:nvSpPr>
        <p:spPr>
          <a:xfrm>
            <a:off x="1953761" y="4955004"/>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2878057" y="4936140"/>
            <a:ext cx="670376" cy="261610"/>
          </a:xfrm>
          <a:prstGeom prst="rect">
            <a:avLst/>
          </a:prstGeom>
          <a:noFill/>
        </p:spPr>
        <p:txBody>
          <a:bodyPr wrap="none" rtlCol="0">
            <a:spAutoFit/>
          </a:bodyPr>
          <a:lstStyle/>
          <a:p>
            <a:r>
              <a:rPr lang="en-US" sz="1100" dirty="0">
                <a:solidFill>
                  <a:schemeClr val="accent3">
                    <a:lumMod val="50000"/>
                  </a:schemeClr>
                </a:solidFill>
              </a:rPr>
              <a:t>Primary</a:t>
            </a:r>
          </a:p>
        </p:txBody>
      </p:sp>
      <p:cxnSp>
        <p:nvCxnSpPr>
          <p:cNvPr id="37" name="Straight Arrow Connector 36"/>
          <p:cNvCxnSpPr/>
          <p:nvPr/>
        </p:nvCxnSpPr>
        <p:spPr>
          <a:xfrm>
            <a:off x="1953761" y="5367647"/>
            <a:ext cx="924296" cy="0"/>
          </a:xfrm>
          <a:prstGeom prst="straightConnector1">
            <a:avLst/>
          </a:prstGeom>
          <a:ln>
            <a:solidFill>
              <a:srgbClr val="002060"/>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1886736" y="5409081"/>
            <a:ext cx="1062571" cy="246221"/>
          </a:xfrm>
          <a:prstGeom prst="rect">
            <a:avLst/>
          </a:prstGeom>
          <a:noFill/>
        </p:spPr>
        <p:txBody>
          <a:bodyPr wrap="square" rtlCol="0">
            <a:spAutoFit/>
          </a:bodyPr>
          <a:lstStyle/>
          <a:p>
            <a:r>
              <a:rPr lang="en-US" sz="1000">
                <a:solidFill>
                  <a:schemeClr val="accent3">
                    <a:lumMod val="50000"/>
                  </a:schemeClr>
                </a:solidFill>
              </a:rPr>
              <a:t>old             </a:t>
            </a:r>
            <a:r>
              <a:rPr lang="en-US" sz="1000" dirty="0">
                <a:solidFill>
                  <a:schemeClr val="accent3">
                    <a:lumMod val="50000"/>
                  </a:schemeClr>
                </a:solidFill>
              </a:rPr>
              <a:t>new</a:t>
            </a:r>
          </a:p>
        </p:txBody>
      </p:sp>
    </p:spTree>
    <p:extLst>
      <p:ext uri="{BB962C8B-B14F-4D97-AF65-F5344CB8AC3E}">
        <p14:creationId xmlns:p14="http://schemas.microsoft.com/office/powerpoint/2010/main" val="2306553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dirty="0"/>
              <a:t>High Availability: Active – (P/C) Standby</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3061965" y="2806621"/>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7752" y="499968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3090993"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3090993" y="498216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3D307542-51E8-0A47-B15A-60B6D4CEC805}"/>
              </a:ext>
            </a:extLst>
          </p:cNvPr>
          <p:cNvSpPr/>
          <p:nvPr/>
        </p:nvSpPr>
        <p:spPr>
          <a:xfrm>
            <a:off x="3773715"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LB</a:t>
            </a:r>
          </a:p>
        </p:txBody>
      </p:sp>
      <p:sp>
        <p:nvSpPr>
          <p:cNvPr id="40" name="Rounded Rectangle 39">
            <a:extLst>
              <a:ext uri="{FF2B5EF4-FFF2-40B4-BE49-F238E27FC236}">
                <a16:creationId xmlns:a16="http://schemas.microsoft.com/office/drawing/2014/main" id="{71E64D32-E498-CB4D-BE5A-A4A046CA4E47}"/>
              </a:ext>
            </a:extLst>
          </p:cNvPr>
          <p:cNvSpPr/>
          <p:nvPr/>
        </p:nvSpPr>
        <p:spPr>
          <a:xfrm>
            <a:off x="6589488"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LB</a:t>
            </a:r>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620957" cy="369332"/>
          </a:xfrm>
          <a:prstGeom prst="rect">
            <a:avLst/>
          </a:prstGeom>
          <a:noFill/>
        </p:spPr>
        <p:txBody>
          <a:bodyPr wrap="none" rtlCol="0">
            <a:spAutoFit/>
          </a:bodyPr>
          <a:lstStyle/>
          <a:p>
            <a:r>
              <a:rPr lang="en-US" dirty="0"/>
              <a:t>Data Center 1</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1" y="1628278"/>
            <a:ext cx="1620957" cy="369332"/>
          </a:xfrm>
          <a:prstGeom prst="rect">
            <a:avLst/>
          </a:prstGeom>
          <a:noFill/>
        </p:spPr>
        <p:txBody>
          <a:bodyPr wrap="none" rtlCol="0">
            <a:spAutoFit/>
          </a:bodyPr>
          <a:lstStyle/>
          <a:p>
            <a:r>
              <a:rPr lang="en-US" dirty="0"/>
              <a:t>Data Center 2</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56457" y="3484047"/>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3" name="Rounded Rectangle 42">
            <a:extLst>
              <a:ext uri="{FF2B5EF4-FFF2-40B4-BE49-F238E27FC236}">
                <a16:creationId xmlns:a16="http://schemas.microsoft.com/office/drawing/2014/main" id="{CCB5AC00-4D06-B34D-B3AF-C4589F69CCEB}"/>
              </a:ext>
            </a:extLst>
          </p:cNvPr>
          <p:cNvSpPr/>
          <p:nvPr/>
        </p:nvSpPr>
        <p:spPr>
          <a:xfrm>
            <a:off x="74706" y="4384904"/>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2</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4691009" y="579048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3843078" y="5208041"/>
            <a:ext cx="637567" cy="1058299"/>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5910210" y="5537055"/>
            <a:ext cx="3813465" cy="5189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B54841CF-833A-C44C-9976-8C923891598A}"/>
              </a:ext>
            </a:extLst>
          </p:cNvPr>
          <p:cNvSpPr txBox="1"/>
          <p:nvPr/>
        </p:nvSpPr>
        <p:spPr>
          <a:xfrm>
            <a:off x="2110423" y="6121411"/>
            <a:ext cx="889987" cy="369332"/>
          </a:xfrm>
          <a:prstGeom prst="rect">
            <a:avLst/>
          </a:prstGeom>
          <a:noFill/>
        </p:spPr>
        <p:txBody>
          <a:bodyPr wrap="none" rtlCol="0">
            <a:spAutoFit/>
          </a:bodyPr>
          <a:lstStyle/>
          <a:p>
            <a:r>
              <a:rPr lang="en-US" dirty="0"/>
              <a:t>Master</a:t>
            </a:r>
          </a:p>
        </p:txBody>
      </p:sp>
      <p:sp>
        <p:nvSpPr>
          <p:cNvPr id="44" name="TextBox 43">
            <a:extLst>
              <a:ext uri="{FF2B5EF4-FFF2-40B4-BE49-F238E27FC236}">
                <a16:creationId xmlns:a16="http://schemas.microsoft.com/office/drawing/2014/main" id="{34DC8BDF-FA7E-0441-9FA0-CB3967B40EB9}"/>
              </a:ext>
            </a:extLst>
          </p:cNvPr>
          <p:cNvSpPr txBox="1"/>
          <p:nvPr/>
        </p:nvSpPr>
        <p:spPr>
          <a:xfrm>
            <a:off x="9789621" y="6121411"/>
            <a:ext cx="761747" cy="369332"/>
          </a:xfrm>
          <a:prstGeom prst="rect">
            <a:avLst/>
          </a:prstGeom>
          <a:noFill/>
        </p:spPr>
        <p:txBody>
          <a:bodyPr wrap="none" rtlCol="0">
            <a:spAutoFit/>
          </a:bodyPr>
          <a:lstStyle/>
          <a:p>
            <a:r>
              <a:rPr lang="en-US" dirty="0"/>
              <a:t>Slave</a:t>
            </a:r>
          </a:p>
        </p:txBody>
      </p:sp>
      <p:sp>
        <p:nvSpPr>
          <p:cNvPr id="47" name="Can 46">
            <a:extLst>
              <a:ext uri="{FF2B5EF4-FFF2-40B4-BE49-F238E27FC236}">
                <a16:creationId xmlns:a16="http://schemas.microsoft.com/office/drawing/2014/main" id="{1537FFBC-E74E-EB42-A44C-74A78A5C85B1}"/>
              </a:ext>
            </a:extLst>
          </p:cNvPr>
          <p:cNvSpPr/>
          <p:nvPr/>
        </p:nvSpPr>
        <p:spPr>
          <a:xfrm>
            <a:off x="5306145" y="4968923"/>
            <a:ext cx="593412" cy="48945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prstClr val="white"/>
                </a:solidFill>
                <a:latin typeface="Arial"/>
              </a:rPr>
              <a:t>DB</a:t>
            </a:r>
          </a:p>
        </p:txBody>
      </p:sp>
      <p:sp>
        <p:nvSpPr>
          <p:cNvPr id="64" name="Rectangle 63">
            <a:extLst>
              <a:ext uri="{FF2B5EF4-FFF2-40B4-BE49-F238E27FC236}">
                <a16:creationId xmlns:a16="http://schemas.microsoft.com/office/drawing/2014/main" id="{FC2AAC5D-F652-D741-AF31-CD297E5671C7}"/>
              </a:ext>
            </a:extLst>
          </p:cNvPr>
          <p:cNvSpPr/>
          <p:nvPr/>
        </p:nvSpPr>
        <p:spPr>
          <a:xfrm>
            <a:off x="7229184" y="2322793"/>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orders-topic</a:t>
            </a:r>
          </a:p>
        </p:txBody>
      </p:sp>
      <p:sp>
        <p:nvSpPr>
          <p:cNvPr id="67" name="Rectangle 66">
            <a:extLst>
              <a:ext uri="{FF2B5EF4-FFF2-40B4-BE49-F238E27FC236}">
                <a16:creationId xmlns:a16="http://schemas.microsoft.com/office/drawing/2014/main" id="{7287BEBF-0B91-FC4C-9AB2-B48512AB6E61}"/>
              </a:ext>
            </a:extLst>
          </p:cNvPr>
          <p:cNvSpPr/>
          <p:nvPr/>
        </p:nvSpPr>
        <p:spPr>
          <a:xfrm>
            <a:off x="1169551" y="2180778"/>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orders-topic</a:t>
            </a:r>
          </a:p>
        </p:txBody>
      </p:sp>
    </p:spTree>
    <p:extLst>
      <p:ext uri="{BB962C8B-B14F-4D97-AF65-F5344CB8AC3E}">
        <p14:creationId xmlns:p14="http://schemas.microsoft.com/office/powerpoint/2010/main" val="857043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dirty="0"/>
              <a:t>High Availability: Active - Active</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2727819" y="27930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3017" y="4809853"/>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2978887"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2950856" y="4954133"/>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326004" cy="369332"/>
          </a:xfrm>
          <a:prstGeom prst="rect">
            <a:avLst/>
          </a:prstGeom>
          <a:noFill/>
        </p:spPr>
        <p:txBody>
          <a:bodyPr wrap="none" rtlCol="0">
            <a:spAutoFit/>
          </a:bodyPr>
          <a:lstStyle/>
          <a:p>
            <a:r>
              <a:rPr lang="en-US" dirty="0"/>
              <a:t>IBM Cloud </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2" y="1628278"/>
            <a:ext cx="569387" cy="369332"/>
          </a:xfrm>
          <a:prstGeom prst="rect">
            <a:avLst/>
          </a:prstGeom>
          <a:noFill/>
        </p:spPr>
        <p:txBody>
          <a:bodyPr wrap="none" rtlCol="0">
            <a:spAutoFit/>
          </a:bodyPr>
          <a:lstStyle/>
          <a:p>
            <a:r>
              <a:rPr lang="en-US" dirty="0"/>
              <a:t>ICP</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123534" y="2761119"/>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2</a:t>
            </a:r>
          </a:p>
        </p:txBody>
      </p:sp>
      <p:sp>
        <p:nvSpPr>
          <p:cNvPr id="58" name="Rounded Rectangle 57">
            <a:extLst>
              <a:ext uri="{FF2B5EF4-FFF2-40B4-BE49-F238E27FC236}">
                <a16:creationId xmlns:a16="http://schemas.microsoft.com/office/drawing/2014/main" id="{E0D573B0-A287-0246-BCFF-1521ED6305A3}"/>
              </a:ext>
            </a:extLst>
          </p:cNvPr>
          <p:cNvSpPr/>
          <p:nvPr/>
        </p:nvSpPr>
        <p:spPr>
          <a:xfrm>
            <a:off x="6147421" y="3602693"/>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59" name="Rounded Rectangle 58">
            <a:extLst>
              <a:ext uri="{FF2B5EF4-FFF2-40B4-BE49-F238E27FC236}">
                <a16:creationId xmlns:a16="http://schemas.microsoft.com/office/drawing/2014/main" id="{C973CE6F-6E67-A447-831C-BEFA70DED0E1}"/>
              </a:ext>
            </a:extLst>
          </p:cNvPr>
          <p:cNvSpPr/>
          <p:nvPr/>
        </p:nvSpPr>
        <p:spPr>
          <a:xfrm>
            <a:off x="6165670" y="4503551"/>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60" name="Rectangle 59">
            <a:extLst>
              <a:ext uri="{FF2B5EF4-FFF2-40B4-BE49-F238E27FC236}">
                <a16:creationId xmlns:a16="http://schemas.microsoft.com/office/drawing/2014/main" id="{EED52356-59E7-3B44-8EB5-C837A6162D3B}"/>
              </a:ext>
            </a:extLst>
          </p:cNvPr>
          <p:cNvSpPr/>
          <p:nvPr/>
        </p:nvSpPr>
        <p:spPr>
          <a:xfrm>
            <a:off x="10873836" y="3547647"/>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61" name="Rounded Rectangle 60">
            <a:extLst>
              <a:ext uri="{FF2B5EF4-FFF2-40B4-BE49-F238E27FC236}">
                <a16:creationId xmlns:a16="http://schemas.microsoft.com/office/drawing/2014/main" id="{A1D6E184-C686-A94B-9658-85B1052A5611}"/>
              </a:ext>
            </a:extLst>
          </p:cNvPr>
          <p:cNvSpPr/>
          <p:nvPr/>
        </p:nvSpPr>
        <p:spPr>
          <a:xfrm>
            <a:off x="10955745" y="388620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62" name="Rounded Rectangle 61">
            <a:extLst>
              <a:ext uri="{FF2B5EF4-FFF2-40B4-BE49-F238E27FC236}">
                <a16:creationId xmlns:a16="http://schemas.microsoft.com/office/drawing/2014/main" id="{F6A8D75C-8654-3447-992C-D2CF38D65D6C}"/>
              </a:ext>
            </a:extLst>
          </p:cNvPr>
          <p:cNvSpPr/>
          <p:nvPr/>
        </p:nvSpPr>
        <p:spPr>
          <a:xfrm>
            <a:off x="10953161" y="459654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6173424" y="5725439"/>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4532724" y="4350231"/>
            <a:ext cx="600549" cy="2680851"/>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7392624" y="5537055"/>
            <a:ext cx="2331051" cy="453876"/>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087FA44A-0699-2340-873C-D4520E3B83FD}"/>
              </a:ext>
            </a:extLst>
          </p:cNvPr>
          <p:cNvSpPr/>
          <p:nvPr/>
        </p:nvSpPr>
        <p:spPr>
          <a:xfrm>
            <a:off x="7826356" y="618596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47" name="Elbow Connector 46">
            <a:extLst>
              <a:ext uri="{FF2B5EF4-FFF2-40B4-BE49-F238E27FC236}">
                <a16:creationId xmlns:a16="http://schemas.microsoft.com/office/drawing/2014/main" id="{F7AACD65-220A-FD40-9659-B8C45201BA43}"/>
              </a:ext>
            </a:extLst>
          </p:cNvPr>
          <p:cNvCxnSpPr>
            <a:cxnSpLocks/>
            <a:stCxn id="56" idx="3"/>
            <a:endCxn id="44" idx="3"/>
          </p:cNvCxnSpPr>
          <p:nvPr/>
        </p:nvCxnSpPr>
        <p:spPr>
          <a:xfrm flipH="1">
            <a:off x="9045557" y="4159395"/>
            <a:ext cx="1219836" cy="2292060"/>
          </a:xfrm>
          <a:prstGeom prst="bentConnector3">
            <a:avLst>
              <a:gd name="adj1" fmla="val -24987"/>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9385AF50-6FB8-3A4B-A533-C05CAE238614}"/>
              </a:ext>
            </a:extLst>
          </p:cNvPr>
          <p:cNvCxnSpPr>
            <a:cxnSpLocks/>
            <a:stCxn id="44" idx="1"/>
            <a:endCxn id="19" idx="1"/>
          </p:cNvCxnSpPr>
          <p:nvPr/>
        </p:nvCxnSpPr>
        <p:spPr>
          <a:xfrm rot="10800000">
            <a:off x="2978887" y="4040748"/>
            <a:ext cx="4847469" cy="2410707"/>
          </a:xfrm>
          <a:prstGeom prst="bentConnector3">
            <a:avLst>
              <a:gd name="adj1" fmla="val 1042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5C474AEE-7B9F-F14D-84B7-3994D60D1F68}"/>
              </a:ext>
            </a:extLst>
          </p:cNvPr>
          <p:cNvSpPr/>
          <p:nvPr/>
        </p:nvSpPr>
        <p:spPr>
          <a:xfrm>
            <a:off x="1169551" y="2088411"/>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Dc1-orders-topic</a:t>
            </a:r>
          </a:p>
        </p:txBody>
      </p:sp>
      <p:sp>
        <p:nvSpPr>
          <p:cNvPr id="43" name="TextBox 42">
            <a:extLst>
              <a:ext uri="{FF2B5EF4-FFF2-40B4-BE49-F238E27FC236}">
                <a16:creationId xmlns:a16="http://schemas.microsoft.com/office/drawing/2014/main" id="{9977892A-C6A1-F84C-9A80-EBBA9CA394EF}"/>
              </a:ext>
            </a:extLst>
          </p:cNvPr>
          <p:cNvSpPr txBox="1"/>
          <p:nvPr/>
        </p:nvSpPr>
        <p:spPr>
          <a:xfrm>
            <a:off x="1078729" y="1111892"/>
            <a:ext cx="1620957" cy="369332"/>
          </a:xfrm>
          <a:prstGeom prst="rect">
            <a:avLst/>
          </a:prstGeom>
          <a:noFill/>
        </p:spPr>
        <p:txBody>
          <a:bodyPr wrap="none" rtlCol="0">
            <a:spAutoFit/>
          </a:bodyPr>
          <a:lstStyle/>
          <a:p>
            <a:r>
              <a:rPr lang="en-US" dirty="0"/>
              <a:t>Data Center 1</a:t>
            </a:r>
          </a:p>
        </p:txBody>
      </p:sp>
      <p:sp>
        <p:nvSpPr>
          <p:cNvPr id="67" name="TextBox 66">
            <a:extLst>
              <a:ext uri="{FF2B5EF4-FFF2-40B4-BE49-F238E27FC236}">
                <a16:creationId xmlns:a16="http://schemas.microsoft.com/office/drawing/2014/main" id="{D6FE2B5F-79F1-BB47-96D8-50B6E875435B}"/>
              </a:ext>
            </a:extLst>
          </p:cNvPr>
          <p:cNvSpPr txBox="1"/>
          <p:nvPr/>
        </p:nvSpPr>
        <p:spPr>
          <a:xfrm>
            <a:off x="8370201" y="1128950"/>
            <a:ext cx="1620957" cy="369332"/>
          </a:xfrm>
          <a:prstGeom prst="rect">
            <a:avLst/>
          </a:prstGeom>
          <a:noFill/>
        </p:spPr>
        <p:txBody>
          <a:bodyPr wrap="none" rtlCol="0">
            <a:spAutoFit/>
          </a:bodyPr>
          <a:lstStyle/>
          <a:p>
            <a:r>
              <a:rPr lang="en-US" dirty="0"/>
              <a:t>Data Center 2</a:t>
            </a:r>
          </a:p>
        </p:txBody>
      </p:sp>
      <p:sp>
        <p:nvSpPr>
          <p:cNvPr id="69" name="Rectangle 68">
            <a:extLst>
              <a:ext uri="{FF2B5EF4-FFF2-40B4-BE49-F238E27FC236}">
                <a16:creationId xmlns:a16="http://schemas.microsoft.com/office/drawing/2014/main" id="{01047F51-5779-764B-BAFD-930C01935BA9}"/>
              </a:ext>
            </a:extLst>
          </p:cNvPr>
          <p:cNvSpPr/>
          <p:nvPr/>
        </p:nvSpPr>
        <p:spPr>
          <a:xfrm>
            <a:off x="7337380" y="2153186"/>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Dc2-orders-topic</a:t>
            </a:r>
          </a:p>
        </p:txBody>
      </p:sp>
    </p:spTree>
    <p:extLst>
      <p:ext uri="{BB962C8B-B14F-4D97-AF65-F5344CB8AC3E}">
        <p14:creationId xmlns:p14="http://schemas.microsoft.com/office/powerpoint/2010/main" val="1111357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ounded Rectangle 78"/>
          <p:cNvSpPr/>
          <p:nvPr/>
        </p:nvSpPr>
        <p:spPr>
          <a:xfrm flipH="1">
            <a:off x="7929208" y="501301"/>
            <a:ext cx="1442803" cy="448295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68" name="Rectangle 67"/>
          <p:cNvSpPr/>
          <p:nvPr/>
        </p:nvSpPr>
        <p:spPr>
          <a:xfrm>
            <a:off x="8106890" y="2534431"/>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Zookeeper-3</a:t>
            </a:r>
          </a:p>
        </p:txBody>
      </p:sp>
      <p:sp>
        <p:nvSpPr>
          <p:cNvPr id="73" name="Rounded Rectangle 72"/>
          <p:cNvSpPr/>
          <p:nvPr/>
        </p:nvSpPr>
        <p:spPr>
          <a:xfrm flipH="1">
            <a:off x="7665929" y="652839"/>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67" name="Rectangle 66"/>
          <p:cNvSpPr/>
          <p:nvPr/>
        </p:nvSpPr>
        <p:spPr>
          <a:xfrm>
            <a:off x="7823077" y="2531190"/>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Zookeeper-2</a:t>
            </a:r>
          </a:p>
        </p:txBody>
      </p:sp>
      <p:sp>
        <p:nvSpPr>
          <p:cNvPr id="71" name="Rounded Rectangle 70"/>
          <p:cNvSpPr/>
          <p:nvPr/>
        </p:nvSpPr>
        <p:spPr>
          <a:xfrm flipH="1">
            <a:off x="7430404" y="830358"/>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49" name="Rounded Rectangle 48"/>
          <p:cNvSpPr/>
          <p:nvPr/>
        </p:nvSpPr>
        <p:spPr>
          <a:xfrm flipH="1">
            <a:off x="5867594" y="652839"/>
            <a:ext cx="1442803" cy="4597751"/>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86" name="Rounded Rectangle 85"/>
          <p:cNvSpPr/>
          <p:nvPr/>
        </p:nvSpPr>
        <p:spPr>
          <a:xfrm flipH="1">
            <a:off x="543179" y="1014804"/>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endParaRPr lang="en-US" sz="1200" dirty="0">
              <a:solidFill>
                <a:srgbClr val="7030A0"/>
              </a:solidFill>
            </a:endParaRPr>
          </a:p>
        </p:txBody>
      </p:sp>
      <p:sp>
        <p:nvSpPr>
          <p:cNvPr id="72" name="Rounded Rectangle 71"/>
          <p:cNvSpPr/>
          <p:nvPr/>
        </p:nvSpPr>
        <p:spPr>
          <a:xfrm flipH="1">
            <a:off x="450154" y="1159287"/>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endParaRPr lang="en-US" sz="1200" dirty="0">
              <a:solidFill>
                <a:srgbClr val="7030A0"/>
              </a:solidFill>
            </a:endParaRPr>
          </a:p>
        </p:txBody>
      </p:sp>
      <p:sp>
        <p:nvSpPr>
          <p:cNvPr id="64" name="Rounded Rectangle 63"/>
          <p:cNvSpPr/>
          <p:nvPr/>
        </p:nvSpPr>
        <p:spPr>
          <a:xfrm flipH="1">
            <a:off x="2527412" y="920136"/>
            <a:ext cx="1377238" cy="3689564"/>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sp>
        <p:nvSpPr>
          <p:cNvPr id="56" name="Rounded Rectangle 55"/>
          <p:cNvSpPr/>
          <p:nvPr/>
        </p:nvSpPr>
        <p:spPr>
          <a:xfrm flipH="1">
            <a:off x="2368169" y="1108155"/>
            <a:ext cx="1429806" cy="3699666"/>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sp>
        <p:nvSpPr>
          <p:cNvPr id="2" name="Title 1"/>
          <p:cNvSpPr>
            <a:spLocks noGrp="1"/>
          </p:cNvSpPr>
          <p:nvPr>
            <p:ph type="title"/>
          </p:nvPr>
        </p:nvSpPr>
        <p:spPr>
          <a:xfrm>
            <a:off x="84057" y="95839"/>
            <a:ext cx="10886813" cy="352382"/>
          </a:xfrm>
        </p:spPr>
        <p:txBody>
          <a:bodyPr/>
          <a:lstStyle/>
          <a:p>
            <a:r>
              <a:rPr lang="en-US" dirty="0"/>
              <a:t>Solution Run Time</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25</a:t>
            </a:fld>
            <a:endParaRPr lang="en-US" dirty="0">
              <a:solidFill>
                <a:srgbClr val="6D7777"/>
              </a:solidFill>
            </a:endParaRPr>
          </a:p>
        </p:txBody>
      </p:sp>
      <p:sp>
        <p:nvSpPr>
          <p:cNvPr id="5" name="Rounded Rectangle 4"/>
          <p:cNvSpPr/>
          <p:nvPr/>
        </p:nvSpPr>
        <p:spPr>
          <a:xfrm flipH="1">
            <a:off x="359150" y="1315531"/>
            <a:ext cx="1608731" cy="3808080"/>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Master </a:t>
            </a:r>
            <a:r>
              <a:rPr lang="mr-IN" sz="1200" dirty="0">
                <a:solidFill>
                  <a:srgbClr val="7030A0"/>
                </a:solidFill>
              </a:rPr>
              <a:t>–</a:t>
            </a:r>
            <a:r>
              <a:rPr lang="en-US" sz="1200" dirty="0">
                <a:solidFill>
                  <a:srgbClr val="7030A0"/>
                </a:solidFill>
              </a:rPr>
              <a:t> boot Node</a:t>
            </a:r>
          </a:p>
        </p:txBody>
      </p:sp>
      <p:sp>
        <p:nvSpPr>
          <p:cNvPr id="6" name="Rounded Rectangle 5"/>
          <p:cNvSpPr/>
          <p:nvPr/>
        </p:nvSpPr>
        <p:spPr>
          <a:xfrm>
            <a:off x="359153" y="5123611"/>
            <a:ext cx="1608733"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icp</a:t>
            </a:r>
            <a:r>
              <a:rPr lang="en-US" sz="1200" dirty="0">
                <a:solidFill>
                  <a:srgbClr val="005BBF"/>
                </a:solidFill>
              </a:rPr>
              <a:t>-masters</a:t>
            </a:r>
          </a:p>
          <a:p>
            <a:pPr algn="ctr"/>
            <a:r>
              <a:rPr lang="en-US" sz="1200" dirty="0">
                <a:solidFill>
                  <a:srgbClr val="005BBF"/>
                </a:solidFill>
              </a:rPr>
              <a:t>Ubuntu</a:t>
            </a:r>
          </a:p>
        </p:txBody>
      </p:sp>
      <p:pic>
        <p:nvPicPr>
          <p:cNvPr id="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559" y="4745352"/>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le 8"/>
          <p:cNvSpPr/>
          <p:nvPr/>
        </p:nvSpPr>
        <p:spPr>
          <a:xfrm>
            <a:off x="2261880" y="5123611"/>
            <a:ext cx="141912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icp</a:t>
            </a:r>
            <a:r>
              <a:rPr lang="en-US" sz="1200" dirty="0">
                <a:solidFill>
                  <a:srgbClr val="005BBF"/>
                </a:solidFill>
              </a:rPr>
              <a:t>-proxies</a:t>
            </a:r>
          </a:p>
          <a:p>
            <a:pPr algn="ctr"/>
            <a:r>
              <a:rPr lang="en-US" sz="1200" dirty="0">
                <a:solidFill>
                  <a:srgbClr val="005BBF"/>
                </a:solidFill>
              </a:rPr>
              <a:t>Ubuntu</a:t>
            </a:r>
          </a:p>
        </p:txBody>
      </p:sp>
      <p:sp>
        <p:nvSpPr>
          <p:cNvPr id="10" name="Rounded Rectangle 9"/>
          <p:cNvSpPr/>
          <p:nvPr/>
        </p:nvSpPr>
        <p:spPr>
          <a:xfrm>
            <a:off x="4025580" y="5361848"/>
            <a:ext cx="1530782"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icp-worker1</a:t>
            </a:r>
            <a:endParaRPr lang="en-US" sz="1200" dirty="0">
              <a:solidFill>
                <a:srgbClr val="005BBF"/>
              </a:solidFill>
            </a:endParaRPr>
          </a:p>
          <a:p>
            <a:pPr algn="ctr"/>
            <a:r>
              <a:rPr lang="en-US" sz="1200" dirty="0">
                <a:solidFill>
                  <a:srgbClr val="005BBF"/>
                </a:solidFill>
              </a:rPr>
              <a:t>Ubuntu</a:t>
            </a:r>
          </a:p>
        </p:txBody>
      </p:sp>
      <p:sp>
        <p:nvSpPr>
          <p:cNvPr id="11" name="Rounded Rectangle 10"/>
          <p:cNvSpPr/>
          <p:nvPr/>
        </p:nvSpPr>
        <p:spPr>
          <a:xfrm>
            <a:off x="5720337" y="5393245"/>
            <a:ext cx="140640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5BBF"/>
                </a:solidFill>
              </a:rPr>
              <a:t>icp-worker2</a:t>
            </a:r>
          </a:p>
          <a:p>
            <a:pPr algn="ctr"/>
            <a:r>
              <a:rPr lang="en-US" sz="1200" dirty="0">
                <a:solidFill>
                  <a:srgbClr val="005BBF"/>
                </a:solidFill>
              </a:rPr>
              <a:t>Ubuntu</a:t>
            </a:r>
          </a:p>
        </p:txBody>
      </p:sp>
      <p:sp>
        <p:nvSpPr>
          <p:cNvPr id="12" name="Rounded Rectangle 11"/>
          <p:cNvSpPr/>
          <p:nvPr/>
        </p:nvSpPr>
        <p:spPr>
          <a:xfrm>
            <a:off x="7427859" y="5409340"/>
            <a:ext cx="1428294"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5BBF"/>
                </a:solidFill>
              </a:rPr>
              <a:t>icp-worker3</a:t>
            </a:r>
          </a:p>
          <a:p>
            <a:pPr algn="ctr"/>
            <a:r>
              <a:rPr lang="en-US" sz="1200" dirty="0">
                <a:solidFill>
                  <a:srgbClr val="005BBF"/>
                </a:solidFill>
              </a:rPr>
              <a:t>Ubuntu</a:t>
            </a:r>
          </a:p>
        </p:txBody>
      </p:sp>
      <p:grpSp>
        <p:nvGrpSpPr>
          <p:cNvPr id="13" name="Group 12"/>
          <p:cNvGrpSpPr/>
          <p:nvPr/>
        </p:nvGrpSpPr>
        <p:grpSpPr>
          <a:xfrm>
            <a:off x="563216" y="1708213"/>
            <a:ext cx="1230950" cy="2478489"/>
            <a:chOff x="563216" y="1708213"/>
            <a:chExt cx="1230950" cy="2478489"/>
          </a:xfrm>
        </p:grpSpPr>
        <p:sp>
          <p:nvSpPr>
            <p:cNvPr id="17" name="Rectangle 16"/>
            <p:cNvSpPr/>
            <p:nvPr/>
          </p:nvSpPr>
          <p:spPr>
            <a:xfrm>
              <a:off x="576467" y="256956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18" name="Rectangle 17"/>
            <p:cNvSpPr/>
            <p:nvPr/>
          </p:nvSpPr>
          <p:spPr>
            <a:xfrm>
              <a:off x="576467" y="170821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API-Server</a:t>
              </a:r>
              <a:endParaRPr lang="en-US" sz="1200" dirty="0">
                <a:solidFill>
                  <a:srgbClr val="9D381C"/>
                </a:solidFill>
              </a:endParaRPr>
            </a:p>
          </p:txBody>
        </p:sp>
        <p:sp>
          <p:nvSpPr>
            <p:cNvPr id="19" name="Rectangle 18"/>
            <p:cNvSpPr/>
            <p:nvPr/>
          </p:nvSpPr>
          <p:spPr>
            <a:xfrm>
              <a:off x="576467" y="21448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Authentication</a:t>
              </a:r>
            </a:p>
          </p:txBody>
        </p:sp>
        <p:sp>
          <p:nvSpPr>
            <p:cNvPr id="20" name="Rectangle 19"/>
            <p:cNvSpPr/>
            <p:nvPr/>
          </p:nvSpPr>
          <p:spPr>
            <a:xfrm>
              <a:off x="576467" y="30142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Helm repo</a:t>
              </a:r>
            </a:p>
          </p:txBody>
        </p:sp>
        <p:sp>
          <p:nvSpPr>
            <p:cNvPr id="21" name="Rectangle 20"/>
            <p:cNvSpPr/>
            <p:nvPr/>
          </p:nvSpPr>
          <p:spPr>
            <a:xfrm>
              <a:off x="563216" y="342798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ICP router</a:t>
              </a:r>
            </a:p>
          </p:txBody>
        </p:sp>
        <p:sp>
          <p:nvSpPr>
            <p:cNvPr id="22" name="Rectangle 21"/>
            <p:cNvSpPr/>
            <p:nvPr/>
          </p:nvSpPr>
          <p:spPr>
            <a:xfrm>
              <a:off x="563216" y="387271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elasticsearch</a:t>
              </a:r>
              <a:endParaRPr lang="en-US" sz="1200" dirty="0">
                <a:solidFill>
                  <a:srgbClr val="9D381C"/>
                </a:solidFill>
              </a:endParaRPr>
            </a:p>
          </p:txBody>
        </p:sp>
      </p:grpSp>
      <p:sp>
        <p:nvSpPr>
          <p:cNvPr id="23" name="Rounded Rectangle 22"/>
          <p:cNvSpPr/>
          <p:nvPr/>
        </p:nvSpPr>
        <p:spPr>
          <a:xfrm flipH="1">
            <a:off x="2260657" y="1339110"/>
            <a:ext cx="1442803" cy="376606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grpSp>
        <p:nvGrpSpPr>
          <p:cNvPr id="14" name="Group 13"/>
          <p:cNvGrpSpPr/>
          <p:nvPr/>
        </p:nvGrpSpPr>
        <p:grpSpPr>
          <a:xfrm>
            <a:off x="2373209" y="1732686"/>
            <a:ext cx="1223020" cy="1648215"/>
            <a:chOff x="2373209" y="1732686"/>
            <a:chExt cx="1223020" cy="1648215"/>
          </a:xfrm>
        </p:grpSpPr>
        <p:sp>
          <p:nvSpPr>
            <p:cNvPr id="24" name="Rectangle 23"/>
            <p:cNvSpPr/>
            <p:nvPr/>
          </p:nvSpPr>
          <p:spPr>
            <a:xfrm>
              <a:off x="2378530" y="173268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25" name="Rectangle 24"/>
            <p:cNvSpPr/>
            <p:nvPr/>
          </p:nvSpPr>
          <p:spPr>
            <a:xfrm>
              <a:off x="2378530" y="2200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http backend</a:t>
              </a:r>
            </a:p>
          </p:txBody>
        </p:sp>
        <p:sp>
          <p:nvSpPr>
            <p:cNvPr id="27" name="Rectangle 26"/>
            <p:cNvSpPr/>
            <p:nvPr/>
          </p:nvSpPr>
          <p:spPr>
            <a:xfrm>
              <a:off x="2378530" y="263772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Nginx ingress</a:t>
              </a:r>
            </a:p>
          </p:txBody>
        </p:sp>
        <p:sp>
          <p:nvSpPr>
            <p:cNvPr id="28" name="Rectangle 27"/>
            <p:cNvSpPr/>
            <p:nvPr/>
          </p:nvSpPr>
          <p:spPr>
            <a:xfrm>
              <a:off x="2373209" y="306691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grpSp>
      <p:sp>
        <p:nvSpPr>
          <p:cNvPr id="30" name="TextBox 29"/>
          <p:cNvSpPr txBox="1"/>
          <p:nvPr/>
        </p:nvSpPr>
        <p:spPr>
          <a:xfrm>
            <a:off x="561028" y="6238134"/>
            <a:ext cx="3485249" cy="307777"/>
          </a:xfrm>
          <a:prstGeom prst="rect">
            <a:avLst/>
          </a:prstGeom>
          <a:noFill/>
        </p:spPr>
        <p:txBody>
          <a:bodyPr wrap="none" rtlCol="0">
            <a:spAutoFit/>
          </a:bodyPr>
          <a:lstStyle/>
          <a:p>
            <a:r>
              <a:rPr lang="en-US" sz="1400" dirty="0"/>
              <a:t>* The list of components is </a:t>
            </a:r>
            <a:r>
              <a:rPr lang="en-US" sz="1400"/>
              <a:t>not exhaustive</a:t>
            </a:r>
          </a:p>
        </p:txBody>
      </p:sp>
      <p:sp>
        <p:nvSpPr>
          <p:cNvPr id="32" name="Rounded Rectangle 31"/>
          <p:cNvSpPr/>
          <p:nvPr/>
        </p:nvSpPr>
        <p:spPr>
          <a:xfrm flipH="1">
            <a:off x="4048034" y="77491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33" name="Rectangle 32"/>
          <p:cNvSpPr/>
          <p:nvPr/>
        </p:nvSpPr>
        <p:spPr>
          <a:xfrm>
            <a:off x="4160590" y="11231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35" name="Rectangle 34"/>
          <p:cNvSpPr/>
          <p:nvPr/>
        </p:nvSpPr>
        <p:spPr>
          <a:xfrm>
            <a:off x="4160590" y="152136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sp>
        <p:nvSpPr>
          <p:cNvPr id="38" name="Rectangle 37"/>
          <p:cNvSpPr/>
          <p:nvPr/>
        </p:nvSpPr>
        <p:spPr>
          <a:xfrm>
            <a:off x="4160590" y="1993871"/>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55" name="Rectangle 54"/>
          <p:cNvSpPr/>
          <p:nvPr/>
        </p:nvSpPr>
        <p:spPr>
          <a:xfrm>
            <a:off x="6072849" y="2003915"/>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Kafka broker-3</a:t>
            </a:r>
          </a:p>
          <a:p>
            <a:pPr algn="r"/>
            <a:endParaRPr lang="en-US" sz="1200" dirty="0">
              <a:solidFill>
                <a:schemeClr val="tx2">
                  <a:lumMod val="75000"/>
                </a:schemeClr>
              </a:solidFill>
            </a:endParaRPr>
          </a:p>
        </p:txBody>
      </p:sp>
      <p:sp>
        <p:nvSpPr>
          <p:cNvPr id="41" name="Rounded Rectangle 40"/>
          <p:cNvSpPr/>
          <p:nvPr/>
        </p:nvSpPr>
        <p:spPr>
          <a:xfrm flipH="1">
            <a:off x="5686062" y="76602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42" name="Rectangle 41"/>
          <p:cNvSpPr/>
          <p:nvPr/>
        </p:nvSpPr>
        <p:spPr>
          <a:xfrm>
            <a:off x="5863498"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44" name="Rectangle 43"/>
          <p:cNvSpPr/>
          <p:nvPr/>
        </p:nvSpPr>
        <p:spPr>
          <a:xfrm>
            <a:off x="5863498"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sp>
        <p:nvSpPr>
          <p:cNvPr id="47" name="Rectangle 46"/>
          <p:cNvSpPr/>
          <p:nvPr/>
        </p:nvSpPr>
        <p:spPr>
          <a:xfrm>
            <a:off x="5863495" y="2012767"/>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50" name="Rectangle 49"/>
          <p:cNvSpPr/>
          <p:nvPr/>
        </p:nvSpPr>
        <p:spPr>
          <a:xfrm>
            <a:off x="7573024"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52" name="Rectangle 51"/>
          <p:cNvSpPr/>
          <p:nvPr/>
        </p:nvSpPr>
        <p:spPr>
          <a:xfrm>
            <a:off x="7573024"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sp>
        <p:nvSpPr>
          <p:cNvPr id="57" name="TextBox 56"/>
          <p:cNvSpPr txBox="1"/>
          <p:nvPr/>
        </p:nvSpPr>
        <p:spPr>
          <a:xfrm>
            <a:off x="526632" y="5680458"/>
            <a:ext cx="1327608" cy="307777"/>
          </a:xfrm>
          <a:prstGeom prst="rect">
            <a:avLst/>
          </a:prstGeom>
          <a:noFill/>
        </p:spPr>
        <p:txBody>
          <a:bodyPr wrap="none" rtlCol="0">
            <a:spAutoFit/>
          </a:bodyPr>
          <a:lstStyle/>
          <a:p>
            <a:r>
              <a:rPr lang="en-US" sz="1400" dirty="0"/>
              <a:t>172.16.40.130</a:t>
            </a:r>
          </a:p>
        </p:txBody>
      </p:sp>
      <p:sp>
        <p:nvSpPr>
          <p:cNvPr id="58" name="TextBox 57"/>
          <p:cNvSpPr txBox="1"/>
          <p:nvPr/>
        </p:nvSpPr>
        <p:spPr>
          <a:xfrm>
            <a:off x="4199856" y="5933948"/>
            <a:ext cx="1327608" cy="307777"/>
          </a:xfrm>
          <a:prstGeom prst="rect">
            <a:avLst/>
          </a:prstGeom>
          <a:noFill/>
        </p:spPr>
        <p:txBody>
          <a:bodyPr wrap="none" rtlCol="0">
            <a:spAutoFit/>
          </a:bodyPr>
          <a:lstStyle/>
          <a:p>
            <a:r>
              <a:rPr lang="en-US" sz="1400" dirty="0"/>
              <a:t>172.16.40.136</a:t>
            </a:r>
          </a:p>
        </p:txBody>
      </p:sp>
      <p:sp>
        <p:nvSpPr>
          <p:cNvPr id="59" name="TextBox 58"/>
          <p:cNvSpPr txBox="1"/>
          <p:nvPr/>
        </p:nvSpPr>
        <p:spPr>
          <a:xfrm>
            <a:off x="7512543" y="6000982"/>
            <a:ext cx="1398140" cy="307777"/>
          </a:xfrm>
          <a:prstGeom prst="rect">
            <a:avLst/>
          </a:prstGeom>
          <a:noFill/>
        </p:spPr>
        <p:txBody>
          <a:bodyPr wrap="none" rtlCol="0">
            <a:spAutoFit/>
          </a:bodyPr>
          <a:lstStyle/>
          <a:p>
            <a:r>
              <a:rPr lang="en-US" sz="1400" dirty="0"/>
              <a:t>172.16.40.138*</a:t>
            </a:r>
          </a:p>
        </p:txBody>
      </p:sp>
      <p:sp>
        <p:nvSpPr>
          <p:cNvPr id="60" name="TextBox 59"/>
          <p:cNvSpPr txBox="1"/>
          <p:nvPr/>
        </p:nvSpPr>
        <p:spPr>
          <a:xfrm>
            <a:off x="2181145" y="5715146"/>
            <a:ext cx="1398140" cy="307777"/>
          </a:xfrm>
          <a:prstGeom prst="rect">
            <a:avLst/>
          </a:prstGeom>
          <a:noFill/>
        </p:spPr>
        <p:txBody>
          <a:bodyPr wrap="none" rtlCol="0">
            <a:spAutoFit/>
          </a:bodyPr>
          <a:lstStyle/>
          <a:p>
            <a:r>
              <a:rPr lang="en-US" sz="1400" dirty="0"/>
              <a:t>172.16.40.133*</a:t>
            </a:r>
          </a:p>
        </p:txBody>
      </p:sp>
      <p:sp>
        <p:nvSpPr>
          <p:cNvPr id="61" name="TextBox 60"/>
          <p:cNvSpPr txBox="1"/>
          <p:nvPr/>
        </p:nvSpPr>
        <p:spPr>
          <a:xfrm>
            <a:off x="5705745" y="5947593"/>
            <a:ext cx="1327608" cy="307777"/>
          </a:xfrm>
          <a:prstGeom prst="rect">
            <a:avLst/>
          </a:prstGeom>
          <a:noFill/>
        </p:spPr>
        <p:txBody>
          <a:bodyPr wrap="none" rtlCol="0">
            <a:spAutoFit/>
          </a:bodyPr>
          <a:lstStyle/>
          <a:p>
            <a:r>
              <a:rPr lang="en-US" sz="1400" dirty="0"/>
              <a:t>172.16.40.137</a:t>
            </a:r>
          </a:p>
        </p:txBody>
      </p:sp>
      <p:sp>
        <p:nvSpPr>
          <p:cNvPr id="63" name="Rounded Rectangle 62"/>
          <p:cNvSpPr/>
          <p:nvPr/>
        </p:nvSpPr>
        <p:spPr>
          <a:xfrm>
            <a:off x="10002871" y="29429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sterfs</a:t>
            </a:r>
            <a:endParaRPr lang="en-US" sz="1200" dirty="0">
              <a:solidFill>
                <a:srgbClr val="005BBF"/>
              </a:solidFill>
            </a:endParaRPr>
          </a:p>
          <a:p>
            <a:pPr algn="ctr"/>
            <a:r>
              <a:rPr lang="en-US" sz="1200" dirty="0">
                <a:solidFill>
                  <a:srgbClr val="005BBF"/>
                </a:solidFill>
              </a:rPr>
              <a:t>Ubuntu</a:t>
            </a:r>
          </a:p>
        </p:txBody>
      </p:sp>
      <p:sp>
        <p:nvSpPr>
          <p:cNvPr id="66" name="Rectangle 65"/>
          <p:cNvSpPr/>
          <p:nvPr/>
        </p:nvSpPr>
        <p:spPr>
          <a:xfrm>
            <a:off x="7498040" y="2534135"/>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Zookeeper-1</a:t>
            </a:r>
          </a:p>
        </p:txBody>
      </p:sp>
      <p:sp>
        <p:nvSpPr>
          <p:cNvPr id="69" name="Rectangle 68"/>
          <p:cNvSpPr/>
          <p:nvPr/>
        </p:nvSpPr>
        <p:spPr>
          <a:xfrm>
            <a:off x="4147550" y="3030793"/>
            <a:ext cx="1217699" cy="466998"/>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a:t>
            </a:r>
            <a:r>
              <a:rPr lang="en-US" sz="1200">
                <a:solidFill>
                  <a:schemeClr val="tx2">
                    <a:lumMod val="75000"/>
                  </a:schemeClr>
                </a:solidFill>
              </a:rPr>
              <a:t>Stream Processor</a:t>
            </a:r>
            <a:endParaRPr lang="en-US" sz="1200" dirty="0">
              <a:solidFill>
                <a:schemeClr val="tx2">
                  <a:lumMod val="75000"/>
                </a:schemeClr>
              </a:solidFill>
            </a:endParaRPr>
          </a:p>
        </p:txBody>
      </p:sp>
      <p:sp>
        <p:nvSpPr>
          <p:cNvPr id="70" name="Rectangle 69"/>
          <p:cNvSpPr/>
          <p:nvPr/>
        </p:nvSpPr>
        <p:spPr>
          <a:xfrm>
            <a:off x="4106924"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endParaRPr lang="en-US" sz="1200" dirty="0">
              <a:solidFill>
                <a:schemeClr val="tx2">
                  <a:lumMod val="75000"/>
                </a:schemeClr>
              </a:solidFill>
            </a:endParaRPr>
          </a:p>
        </p:txBody>
      </p:sp>
      <p:sp>
        <p:nvSpPr>
          <p:cNvPr id="3" name="Rounded Rectangle 2"/>
          <p:cNvSpPr/>
          <p:nvPr/>
        </p:nvSpPr>
        <p:spPr>
          <a:xfrm>
            <a:off x="3838815" y="1958185"/>
            <a:ext cx="5626825"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p:cNvSpPr/>
          <p:nvPr/>
        </p:nvSpPr>
        <p:spPr>
          <a:xfrm>
            <a:off x="3836234" y="2484841"/>
            <a:ext cx="5626825"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63284" y="474277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73160" y="498390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77975" y="4999399"/>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82788" y="5030395"/>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Rounded Rectangle 79"/>
          <p:cNvSpPr/>
          <p:nvPr/>
        </p:nvSpPr>
        <p:spPr>
          <a:xfrm>
            <a:off x="10189108" y="6038920"/>
            <a:ext cx="1296334" cy="2910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accent3">
                    <a:lumMod val="50000"/>
                  </a:schemeClr>
                </a:solidFill>
              </a:rPr>
              <a:t>deployment</a:t>
            </a:r>
          </a:p>
        </p:txBody>
      </p:sp>
      <p:sp>
        <p:nvSpPr>
          <p:cNvPr id="81" name="Rounded Rectangle 80"/>
          <p:cNvSpPr/>
          <p:nvPr/>
        </p:nvSpPr>
        <p:spPr>
          <a:xfrm>
            <a:off x="10155271" y="30953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glusterfs</a:t>
            </a:r>
            <a:endParaRPr lang="en-US" sz="1200" dirty="0">
              <a:solidFill>
                <a:srgbClr val="005BBF"/>
              </a:solidFill>
            </a:endParaRPr>
          </a:p>
          <a:p>
            <a:pPr algn="ctr"/>
            <a:r>
              <a:rPr lang="en-US" sz="1200" dirty="0">
                <a:solidFill>
                  <a:srgbClr val="005BBF"/>
                </a:solidFill>
              </a:rPr>
              <a:t>Ubuntu</a:t>
            </a:r>
          </a:p>
        </p:txBody>
      </p:sp>
      <p:sp>
        <p:nvSpPr>
          <p:cNvPr id="82" name="Rounded Rectangle 81"/>
          <p:cNvSpPr/>
          <p:nvPr/>
        </p:nvSpPr>
        <p:spPr>
          <a:xfrm>
            <a:off x="10287507" y="3413005"/>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glusterfs</a:t>
            </a:r>
            <a:endParaRPr lang="en-US" sz="1200" dirty="0">
              <a:solidFill>
                <a:srgbClr val="005BBF"/>
              </a:solidFill>
            </a:endParaRPr>
          </a:p>
          <a:p>
            <a:pPr algn="ctr"/>
            <a:r>
              <a:rPr lang="en-US" sz="1200" dirty="0">
                <a:solidFill>
                  <a:srgbClr val="005BBF"/>
                </a:solidFill>
              </a:rPr>
              <a:t>Ubuntu</a:t>
            </a:r>
          </a:p>
        </p:txBody>
      </p:sp>
      <p:sp>
        <p:nvSpPr>
          <p:cNvPr id="83" name="Rounded Rectangle 82"/>
          <p:cNvSpPr/>
          <p:nvPr/>
        </p:nvSpPr>
        <p:spPr>
          <a:xfrm>
            <a:off x="3829090" y="360370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5791534" y="365623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endParaRPr lang="en-US" sz="1200" dirty="0">
              <a:solidFill>
                <a:schemeClr val="tx2">
                  <a:lumMod val="75000"/>
                </a:schemeClr>
              </a:solidFill>
            </a:endParaRPr>
          </a:p>
        </p:txBody>
      </p:sp>
      <p:sp>
        <p:nvSpPr>
          <p:cNvPr id="90" name="Rectangle 89"/>
          <p:cNvSpPr/>
          <p:nvPr/>
        </p:nvSpPr>
        <p:spPr>
          <a:xfrm>
            <a:off x="7534145"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endParaRPr lang="en-US" sz="1200" dirty="0">
              <a:solidFill>
                <a:schemeClr val="tx2">
                  <a:lumMod val="75000"/>
                </a:schemeClr>
              </a:solidFill>
            </a:endParaRPr>
          </a:p>
        </p:txBody>
      </p:sp>
      <p:sp>
        <p:nvSpPr>
          <p:cNvPr id="92" name="Rounded Rectangle 91"/>
          <p:cNvSpPr/>
          <p:nvPr/>
        </p:nvSpPr>
        <p:spPr>
          <a:xfrm>
            <a:off x="3829090" y="416184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5791534" y="421437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Event Consumer</a:t>
            </a:r>
          </a:p>
        </p:txBody>
      </p:sp>
      <p:sp>
        <p:nvSpPr>
          <p:cNvPr id="95" name="Rounded Rectangle 94"/>
          <p:cNvSpPr/>
          <p:nvPr/>
        </p:nvSpPr>
        <p:spPr>
          <a:xfrm>
            <a:off x="3799236" y="3030793"/>
            <a:ext cx="1838286" cy="496706"/>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0341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62EDD-740E-C74C-95A4-ECA568CCDD5E}"/>
              </a:ext>
            </a:extLst>
          </p:cNvPr>
          <p:cNvSpPr>
            <a:spLocks noGrp="1"/>
          </p:cNvSpPr>
          <p:nvPr>
            <p:ph type="title"/>
          </p:nvPr>
        </p:nvSpPr>
        <p:spPr>
          <a:xfrm>
            <a:off x="390788" y="60119"/>
            <a:ext cx="10886813" cy="555023"/>
          </a:xfrm>
        </p:spPr>
        <p:txBody>
          <a:bodyPr/>
          <a:lstStyle/>
          <a:p>
            <a:r>
              <a:rPr lang="en-US" dirty="0"/>
              <a:t>Remote Access to Kafka Broker</a:t>
            </a:r>
          </a:p>
        </p:txBody>
      </p:sp>
      <p:sp>
        <p:nvSpPr>
          <p:cNvPr id="4" name="Slide Number Placeholder 3">
            <a:extLst>
              <a:ext uri="{FF2B5EF4-FFF2-40B4-BE49-F238E27FC236}">
                <a16:creationId xmlns:a16="http://schemas.microsoft.com/office/drawing/2014/main" id="{A6AA3F67-FCC4-6248-83A1-13709E07EC4D}"/>
              </a:ext>
            </a:extLst>
          </p:cNvPr>
          <p:cNvSpPr>
            <a:spLocks noGrp="1"/>
          </p:cNvSpPr>
          <p:nvPr>
            <p:ph type="sldNum" sz="quarter" idx="12"/>
          </p:nvPr>
        </p:nvSpPr>
        <p:spPr/>
        <p:txBody>
          <a:bodyPr/>
          <a:lstStyle/>
          <a:p>
            <a:fld id="{E9549862-13E2-C34D-815E-8545BD36FC59}" type="slidenum">
              <a:rPr lang="en-US" smtClean="0">
                <a:solidFill>
                  <a:srgbClr val="6D7777"/>
                </a:solidFill>
              </a:rPr>
              <a:pPr/>
              <a:t>26</a:t>
            </a:fld>
            <a:endParaRPr lang="en-US" dirty="0">
              <a:solidFill>
                <a:srgbClr val="6D7777"/>
              </a:solidFill>
            </a:endParaRPr>
          </a:p>
        </p:txBody>
      </p:sp>
      <p:sp>
        <p:nvSpPr>
          <p:cNvPr id="6" name="Rounded Rectangle 5">
            <a:extLst>
              <a:ext uri="{FF2B5EF4-FFF2-40B4-BE49-F238E27FC236}">
                <a16:creationId xmlns:a16="http://schemas.microsoft.com/office/drawing/2014/main" id="{3AC84408-14E1-7F4A-9DC6-5393BAC62A2A}"/>
              </a:ext>
            </a:extLst>
          </p:cNvPr>
          <p:cNvSpPr/>
          <p:nvPr/>
        </p:nvSpPr>
        <p:spPr>
          <a:xfrm flipH="1">
            <a:off x="338366" y="5137968"/>
            <a:ext cx="1951426" cy="93032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 172.16.40.133</a:t>
            </a:r>
          </a:p>
        </p:txBody>
      </p:sp>
      <p:sp>
        <p:nvSpPr>
          <p:cNvPr id="11" name="Rounded Rectangle 10">
            <a:extLst>
              <a:ext uri="{FF2B5EF4-FFF2-40B4-BE49-F238E27FC236}">
                <a16:creationId xmlns:a16="http://schemas.microsoft.com/office/drawing/2014/main" id="{8D48BEFC-7771-4140-A31F-9C5354F1498A}"/>
              </a:ext>
            </a:extLst>
          </p:cNvPr>
          <p:cNvSpPr/>
          <p:nvPr/>
        </p:nvSpPr>
        <p:spPr>
          <a:xfrm flipH="1">
            <a:off x="293814" y="3952035"/>
            <a:ext cx="1995979" cy="1016967"/>
          </a:xfrm>
          <a:prstGeom prst="roundRect">
            <a:avLst>
              <a:gd name="adj" fmla="val 6029"/>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Master: 172.16.30.132</a:t>
            </a:r>
          </a:p>
        </p:txBody>
      </p:sp>
      <p:sp>
        <p:nvSpPr>
          <p:cNvPr id="12" name="Rounded Rectangle 11">
            <a:extLst>
              <a:ext uri="{FF2B5EF4-FFF2-40B4-BE49-F238E27FC236}">
                <a16:creationId xmlns:a16="http://schemas.microsoft.com/office/drawing/2014/main" id="{F6CA6EA8-974D-1E49-80C9-EE912E0D5505}"/>
              </a:ext>
            </a:extLst>
          </p:cNvPr>
          <p:cNvSpPr/>
          <p:nvPr/>
        </p:nvSpPr>
        <p:spPr>
          <a:xfrm flipH="1">
            <a:off x="2489106" y="3874533"/>
            <a:ext cx="3001729" cy="2193758"/>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 172.16.40.137</a:t>
            </a:r>
          </a:p>
        </p:txBody>
      </p:sp>
      <p:sp>
        <p:nvSpPr>
          <p:cNvPr id="13" name="Rectangle 12">
            <a:extLst>
              <a:ext uri="{FF2B5EF4-FFF2-40B4-BE49-F238E27FC236}">
                <a16:creationId xmlns:a16="http://schemas.microsoft.com/office/drawing/2014/main" id="{33159300-17BC-3E42-B11A-83835B66A746}"/>
              </a:ext>
            </a:extLst>
          </p:cNvPr>
          <p:cNvSpPr/>
          <p:nvPr/>
        </p:nvSpPr>
        <p:spPr>
          <a:xfrm>
            <a:off x="657721" y="4407933"/>
            <a:ext cx="1217699" cy="287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 Server</a:t>
            </a:r>
            <a:endParaRPr lang="en-US" sz="1100" dirty="0">
              <a:solidFill>
                <a:srgbClr val="7030A0"/>
              </a:solidFill>
            </a:endParaRPr>
          </a:p>
        </p:txBody>
      </p:sp>
      <p:sp>
        <p:nvSpPr>
          <p:cNvPr id="14" name="Rectangle 13">
            <a:extLst>
              <a:ext uri="{FF2B5EF4-FFF2-40B4-BE49-F238E27FC236}">
                <a16:creationId xmlns:a16="http://schemas.microsoft.com/office/drawing/2014/main" id="{8A7B724B-A5B7-EE49-8EF6-552878C0D7CB}"/>
              </a:ext>
            </a:extLst>
          </p:cNvPr>
          <p:cNvSpPr/>
          <p:nvPr/>
        </p:nvSpPr>
        <p:spPr>
          <a:xfrm>
            <a:off x="2805107" y="4237375"/>
            <a:ext cx="2115353" cy="220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rgbClr val="7030A0"/>
                </a:solidFill>
              </a:rPr>
              <a:t>Kube</a:t>
            </a:r>
            <a:r>
              <a:rPr lang="en-US" sz="1100" dirty="0">
                <a:solidFill>
                  <a:srgbClr val="7030A0"/>
                </a:solidFill>
              </a:rPr>
              <a:t>-proxy</a:t>
            </a:r>
          </a:p>
        </p:txBody>
      </p:sp>
      <p:sp>
        <p:nvSpPr>
          <p:cNvPr id="15" name="Rounded Rectangle 14">
            <a:extLst>
              <a:ext uri="{FF2B5EF4-FFF2-40B4-BE49-F238E27FC236}">
                <a16:creationId xmlns:a16="http://schemas.microsoft.com/office/drawing/2014/main" id="{AC937BDE-CF79-6047-95FA-136A542FF950}"/>
              </a:ext>
            </a:extLst>
          </p:cNvPr>
          <p:cNvSpPr/>
          <p:nvPr/>
        </p:nvSpPr>
        <p:spPr>
          <a:xfrm flipH="1">
            <a:off x="6053370" y="3876299"/>
            <a:ext cx="2819836" cy="21919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 172.16.40.136</a:t>
            </a:r>
          </a:p>
        </p:txBody>
      </p:sp>
      <p:cxnSp>
        <p:nvCxnSpPr>
          <p:cNvPr id="16" name="Straight Arrow Connector 15">
            <a:extLst>
              <a:ext uri="{FF2B5EF4-FFF2-40B4-BE49-F238E27FC236}">
                <a16:creationId xmlns:a16="http://schemas.microsoft.com/office/drawing/2014/main" id="{A5E41381-CC92-D64F-9486-7535430931C8}"/>
              </a:ext>
            </a:extLst>
          </p:cNvPr>
          <p:cNvCxnSpPr>
            <a:cxnSpLocks/>
            <a:stCxn id="14" idx="1"/>
            <a:endCxn id="13" idx="3"/>
          </p:cNvCxnSpPr>
          <p:nvPr/>
        </p:nvCxnSpPr>
        <p:spPr>
          <a:xfrm flipH="1">
            <a:off x="1875420" y="4347477"/>
            <a:ext cx="929687" cy="204160"/>
          </a:xfrm>
          <a:prstGeom prst="straightConnector1">
            <a:avLst/>
          </a:prstGeom>
          <a:ln>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46405C6-050B-3943-94D2-DA698C967F28}"/>
              </a:ext>
            </a:extLst>
          </p:cNvPr>
          <p:cNvSpPr/>
          <p:nvPr/>
        </p:nvSpPr>
        <p:spPr>
          <a:xfrm>
            <a:off x="2772271" y="4924337"/>
            <a:ext cx="2390172" cy="849873"/>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17" name="Rounded Rectangle 16">
            <a:extLst>
              <a:ext uri="{FF2B5EF4-FFF2-40B4-BE49-F238E27FC236}">
                <a16:creationId xmlns:a16="http://schemas.microsoft.com/office/drawing/2014/main" id="{525B366D-2F5C-2C44-BB9E-AE79FD182689}"/>
              </a:ext>
            </a:extLst>
          </p:cNvPr>
          <p:cNvSpPr/>
          <p:nvPr/>
        </p:nvSpPr>
        <p:spPr>
          <a:xfrm flipH="1">
            <a:off x="9097220" y="3890198"/>
            <a:ext cx="2597176" cy="217809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 172.16.40.136</a:t>
            </a:r>
          </a:p>
        </p:txBody>
      </p:sp>
      <p:sp>
        <p:nvSpPr>
          <p:cNvPr id="10" name="Rectangle 9">
            <a:extLst>
              <a:ext uri="{FF2B5EF4-FFF2-40B4-BE49-F238E27FC236}">
                <a16:creationId xmlns:a16="http://schemas.microsoft.com/office/drawing/2014/main" id="{C0C39ECC-2ED8-F54F-84BB-24396913C54D}"/>
              </a:ext>
            </a:extLst>
          </p:cNvPr>
          <p:cNvSpPr/>
          <p:nvPr/>
        </p:nvSpPr>
        <p:spPr>
          <a:xfrm>
            <a:off x="6245589" y="4893687"/>
            <a:ext cx="2482775" cy="89199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8" name="Rectangle 7">
            <a:extLst>
              <a:ext uri="{FF2B5EF4-FFF2-40B4-BE49-F238E27FC236}">
                <a16:creationId xmlns:a16="http://schemas.microsoft.com/office/drawing/2014/main" id="{F44B75C2-6DC8-EB4E-AB1D-E3463BC783C1}"/>
              </a:ext>
            </a:extLst>
          </p:cNvPr>
          <p:cNvSpPr/>
          <p:nvPr/>
        </p:nvSpPr>
        <p:spPr>
          <a:xfrm>
            <a:off x="9255952" y="4881422"/>
            <a:ext cx="2298739" cy="892787"/>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broker-3</a:t>
            </a:r>
          </a:p>
          <a:p>
            <a:endParaRPr lang="en-US" sz="1200" dirty="0">
              <a:solidFill>
                <a:schemeClr val="tx2">
                  <a:lumMod val="75000"/>
                </a:schemeClr>
              </a:solidFill>
            </a:endParaRPr>
          </a:p>
        </p:txBody>
      </p:sp>
      <p:sp>
        <p:nvSpPr>
          <p:cNvPr id="18" name="Can 17">
            <a:extLst>
              <a:ext uri="{FF2B5EF4-FFF2-40B4-BE49-F238E27FC236}">
                <a16:creationId xmlns:a16="http://schemas.microsoft.com/office/drawing/2014/main" id="{35BD6D80-5D37-4041-996F-CC25EAC3754D}"/>
              </a:ext>
            </a:extLst>
          </p:cNvPr>
          <p:cNvSpPr/>
          <p:nvPr/>
        </p:nvSpPr>
        <p:spPr>
          <a:xfrm rot="10800000" flipV="1">
            <a:off x="5082262" y="3676398"/>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an 18">
            <a:extLst>
              <a:ext uri="{FF2B5EF4-FFF2-40B4-BE49-F238E27FC236}">
                <a16:creationId xmlns:a16="http://schemas.microsoft.com/office/drawing/2014/main" id="{1E5AA9C2-B828-A344-9D06-FB852E2CF87E}"/>
              </a:ext>
            </a:extLst>
          </p:cNvPr>
          <p:cNvSpPr/>
          <p:nvPr/>
        </p:nvSpPr>
        <p:spPr>
          <a:xfrm rot="10800000" flipV="1">
            <a:off x="8312025"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an 19">
            <a:extLst>
              <a:ext uri="{FF2B5EF4-FFF2-40B4-BE49-F238E27FC236}">
                <a16:creationId xmlns:a16="http://schemas.microsoft.com/office/drawing/2014/main" id="{F98DE03D-9B62-1848-AC3C-FF97B7D87C83}"/>
              </a:ext>
            </a:extLst>
          </p:cNvPr>
          <p:cNvSpPr/>
          <p:nvPr/>
        </p:nvSpPr>
        <p:spPr>
          <a:xfrm rot="10800000" flipV="1">
            <a:off x="11159136"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an 20">
            <a:extLst>
              <a:ext uri="{FF2B5EF4-FFF2-40B4-BE49-F238E27FC236}">
                <a16:creationId xmlns:a16="http://schemas.microsoft.com/office/drawing/2014/main" id="{4FC29D7B-0EBC-8847-B59D-AEAD77BBF588}"/>
              </a:ext>
            </a:extLst>
          </p:cNvPr>
          <p:cNvSpPr/>
          <p:nvPr/>
        </p:nvSpPr>
        <p:spPr>
          <a:xfrm rot="16200000" flipV="1">
            <a:off x="2090294" y="5441946"/>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6458E3F-B4E2-374D-9570-902D72D7516C}"/>
              </a:ext>
            </a:extLst>
          </p:cNvPr>
          <p:cNvSpPr/>
          <p:nvPr/>
        </p:nvSpPr>
        <p:spPr>
          <a:xfrm>
            <a:off x="4512906" y="3596651"/>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sp>
        <p:nvSpPr>
          <p:cNvPr id="23" name="Rectangle 22">
            <a:extLst>
              <a:ext uri="{FF2B5EF4-FFF2-40B4-BE49-F238E27FC236}">
                <a16:creationId xmlns:a16="http://schemas.microsoft.com/office/drawing/2014/main" id="{077B757F-9E04-DD41-A482-4BE0055E75D0}"/>
              </a:ext>
            </a:extLst>
          </p:cNvPr>
          <p:cNvSpPr/>
          <p:nvPr/>
        </p:nvSpPr>
        <p:spPr>
          <a:xfrm>
            <a:off x="7723815" y="3613199"/>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sp>
        <p:nvSpPr>
          <p:cNvPr id="24" name="Rectangle 23">
            <a:extLst>
              <a:ext uri="{FF2B5EF4-FFF2-40B4-BE49-F238E27FC236}">
                <a16:creationId xmlns:a16="http://schemas.microsoft.com/office/drawing/2014/main" id="{B9138E5B-FC2E-3644-96A4-07001921CB51}"/>
              </a:ext>
            </a:extLst>
          </p:cNvPr>
          <p:cNvSpPr/>
          <p:nvPr/>
        </p:nvSpPr>
        <p:spPr>
          <a:xfrm>
            <a:off x="10547670" y="3613513"/>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sp>
        <p:nvSpPr>
          <p:cNvPr id="25" name="Rectangle 24">
            <a:extLst>
              <a:ext uri="{FF2B5EF4-FFF2-40B4-BE49-F238E27FC236}">
                <a16:creationId xmlns:a16="http://schemas.microsoft.com/office/drawing/2014/main" id="{FA7663DB-5654-014A-8D75-3310B9E25B4E}"/>
              </a:ext>
            </a:extLst>
          </p:cNvPr>
          <p:cNvSpPr/>
          <p:nvPr/>
        </p:nvSpPr>
        <p:spPr>
          <a:xfrm>
            <a:off x="1670190" y="5508684"/>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grpSp>
        <p:nvGrpSpPr>
          <p:cNvPr id="29" name="Group 28">
            <a:extLst>
              <a:ext uri="{FF2B5EF4-FFF2-40B4-BE49-F238E27FC236}">
                <a16:creationId xmlns:a16="http://schemas.microsoft.com/office/drawing/2014/main" id="{7F09EF9C-FBC7-4448-83C2-55AFFC30ABBD}"/>
              </a:ext>
            </a:extLst>
          </p:cNvPr>
          <p:cNvGrpSpPr/>
          <p:nvPr/>
        </p:nvGrpSpPr>
        <p:grpSpPr>
          <a:xfrm>
            <a:off x="2882262" y="5277916"/>
            <a:ext cx="739354" cy="369332"/>
            <a:chOff x="2882262" y="5277916"/>
            <a:chExt cx="739354" cy="369332"/>
          </a:xfrm>
        </p:grpSpPr>
        <p:sp>
          <p:nvSpPr>
            <p:cNvPr id="26" name="Can 25">
              <a:extLst>
                <a:ext uri="{FF2B5EF4-FFF2-40B4-BE49-F238E27FC236}">
                  <a16:creationId xmlns:a16="http://schemas.microsoft.com/office/drawing/2014/main" id="{E870D233-AEDD-474A-871A-810D3580E125}"/>
                </a:ext>
              </a:extLst>
            </p:cNvPr>
            <p:cNvSpPr/>
            <p:nvPr/>
          </p:nvSpPr>
          <p:spPr>
            <a:xfrm rot="16200000" flipV="1">
              <a:off x="3103604" y="5056575"/>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B6DFE45-146E-FA43-9731-655EE8E0B7B9}"/>
                </a:ext>
              </a:extLst>
            </p:cNvPr>
            <p:cNvSpPr txBox="1"/>
            <p:nvPr/>
          </p:nvSpPr>
          <p:spPr>
            <a:xfrm>
              <a:off x="2889638" y="5277916"/>
              <a:ext cx="671979" cy="369332"/>
            </a:xfrm>
            <a:prstGeom prst="rect">
              <a:avLst/>
            </a:prstGeom>
            <a:noFill/>
          </p:spPr>
          <p:txBody>
            <a:bodyPr wrap="none" rtlCol="0">
              <a:spAutoFit/>
            </a:bodyPr>
            <a:lstStyle/>
            <a:p>
              <a:r>
                <a:rPr lang="en-US" dirty="0"/>
                <a:t>topic</a:t>
              </a:r>
            </a:p>
          </p:txBody>
        </p:sp>
      </p:grpSp>
      <p:grpSp>
        <p:nvGrpSpPr>
          <p:cNvPr id="32" name="Group 31">
            <a:extLst>
              <a:ext uri="{FF2B5EF4-FFF2-40B4-BE49-F238E27FC236}">
                <a16:creationId xmlns:a16="http://schemas.microsoft.com/office/drawing/2014/main" id="{EF21646D-45FD-DE48-B7B0-9C14C2FB6C83}"/>
              </a:ext>
            </a:extLst>
          </p:cNvPr>
          <p:cNvGrpSpPr/>
          <p:nvPr/>
        </p:nvGrpSpPr>
        <p:grpSpPr>
          <a:xfrm>
            <a:off x="9340761" y="5241585"/>
            <a:ext cx="739354" cy="369332"/>
            <a:chOff x="6530897" y="1282188"/>
            <a:chExt cx="739354" cy="369332"/>
          </a:xfrm>
        </p:grpSpPr>
        <p:sp>
          <p:nvSpPr>
            <p:cNvPr id="30" name="Can 29">
              <a:extLst>
                <a:ext uri="{FF2B5EF4-FFF2-40B4-BE49-F238E27FC236}">
                  <a16:creationId xmlns:a16="http://schemas.microsoft.com/office/drawing/2014/main" id="{A5649486-9D4E-C54F-ACC9-0F7C784B6EB5}"/>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531516D0-E17F-2648-9DD1-59EF3BC93528}"/>
                </a:ext>
              </a:extLst>
            </p:cNvPr>
            <p:cNvSpPr txBox="1"/>
            <p:nvPr/>
          </p:nvSpPr>
          <p:spPr>
            <a:xfrm>
              <a:off x="6542521" y="1282188"/>
              <a:ext cx="671979" cy="369332"/>
            </a:xfrm>
            <a:prstGeom prst="rect">
              <a:avLst/>
            </a:prstGeom>
            <a:noFill/>
          </p:spPr>
          <p:txBody>
            <a:bodyPr wrap="none" rtlCol="0">
              <a:spAutoFit/>
            </a:bodyPr>
            <a:lstStyle/>
            <a:p>
              <a:r>
                <a:rPr lang="en-US" dirty="0"/>
                <a:t>topic</a:t>
              </a:r>
            </a:p>
          </p:txBody>
        </p:sp>
      </p:grpSp>
      <p:grpSp>
        <p:nvGrpSpPr>
          <p:cNvPr id="33" name="Group 32">
            <a:extLst>
              <a:ext uri="{FF2B5EF4-FFF2-40B4-BE49-F238E27FC236}">
                <a16:creationId xmlns:a16="http://schemas.microsoft.com/office/drawing/2014/main" id="{2FC627D7-BDAE-1E4D-AD8F-928A6A2D75CD}"/>
              </a:ext>
            </a:extLst>
          </p:cNvPr>
          <p:cNvGrpSpPr/>
          <p:nvPr/>
        </p:nvGrpSpPr>
        <p:grpSpPr>
          <a:xfrm>
            <a:off x="6367572" y="5222917"/>
            <a:ext cx="739354" cy="369332"/>
            <a:chOff x="6530897" y="1282188"/>
            <a:chExt cx="739354" cy="369332"/>
          </a:xfrm>
        </p:grpSpPr>
        <p:sp>
          <p:nvSpPr>
            <p:cNvPr id="34" name="Can 33">
              <a:extLst>
                <a:ext uri="{FF2B5EF4-FFF2-40B4-BE49-F238E27FC236}">
                  <a16:creationId xmlns:a16="http://schemas.microsoft.com/office/drawing/2014/main" id="{7EB3C990-CC99-BC46-85B2-860C2594A8BB}"/>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60471955-AA6C-DE4C-8DB0-AB5F3FCE7286}"/>
                </a:ext>
              </a:extLst>
            </p:cNvPr>
            <p:cNvSpPr txBox="1"/>
            <p:nvPr/>
          </p:nvSpPr>
          <p:spPr>
            <a:xfrm>
              <a:off x="6542521" y="1282188"/>
              <a:ext cx="671979" cy="369332"/>
            </a:xfrm>
            <a:prstGeom prst="rect">
              <a:avLst/>
            </a:prstGeom>
            <a:noFill/>
          </p:spPr>
          <p:txBody>
            <a:bodyPr wrap="none" rtlCol="0">
              <a:spAutoFit/>
            </a:bodyPr>
            <a:lstStyle/>
            <a:p>
              <a:r>
                <a:rPr lang="en-US" dirty="0"/>
                <a:t>topic</a:t>
              </a:r>
            </a:p>
          </p:txBody>
        </p:sp>
      </p:grpSp>
      <p:sp>
        <p:nvSpPr>
          <p:cNvPr id="36" name="Cloud 35">
            <a:extLst>
              <a:ext uri="{FF2B5EF4-FFF2-40B4-BE49-F238E27FC236}">
                <a16:creationId xmlns:a16="http://schemas.microsoft.com/office/drawing/2014/main" id="{26EA66D9-39EC-B749-9A14-7CEAAB06BF65}"/>
              </a:ext>
            </a:extLst>
          </p:cNvPr>
          <p:cNvSpPr/>
          <p:nvPr/>
        </p:nvSpPr>
        <p:spPr>
          <a:xfrm>
            <a:off x="4085218" y="2362975"/>
            <a:ext cx="2629967" cy="100286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9D381C"/>
                </a:solidFill>
              </a:rPr>
              <a:t>172.16.0.0/16</a:t>
            </a:r>
          </a:p>
        </p:txBody>
      </p:sp>
      <p:sp>
        <p:nvSpPr>
          <p:cNvPr id="37" name="Rectangle 36">
            <a:extLst>
              <a:ext uri="{FF2B5EF4-FFF2-40B4-BE49-F238E27FC236}">
                <a16:creationId xmlns:a16="http://schemas.microsoft.com/office/drawing/2014/main" id="{0DFA07F3-0BE2-E648-BCB7-A83F5B10DF98}"/>
              </a:ext>
            </a:extLst>
          </p:cNvPr>
          <p:cNvSpPr/>
          <p:nvPr/>
        </p:nvSpPr>
        <p:spPr>
          <a:xfrm>
            <a:off x="1670190" y="1021976"/>
            <a:ext cx="1449528"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D381C"/>
                </a:solidFill>
              </a:rPr>
              <a:t>Event Producer</a:t>
            </a:r>
          </a:p>
        </p:txBody>
      </p:sp>
      <p:sp>
        <p:nvSpPr>
          <p:cNvPr id="38" name="Freeform 37">
            <a:extLst>
              <a:ext uri="{FF2B5EF4-FFF2-40B4-BE49-F238E27FC236}">
                <a16:creationId xmlns:a16="http://schemas.microsoft.com/office/drawing/2014/main" id="{AF6021B8-F9DF-FA41-B48D-18E25CF72CBF}"/>
              </a:ext>
            </a:extLst>
          </p:cNvPr>
          <p:cNvSpPr/>
          <p:nvPr/>
        </p:nvSpPr>
        <p:spPr>
          <a:xfrm>
            <a:off x="3083858" y="1488141"/>
            <a:ext cx="2097775" cy="2259430"/>
          </a:xfrm>
          <a:custGeom>
            <a:avLst/>
            <a:gdLst>
              <a:gd name="connsiteX0" fmla="*/ 0 w 1649506"/>
              <a:gd name="connsiteY0" fmla="*/ 0 h 1111624"/>
              <a:gd name="connsiteX1" fmla="*/ 125506 w 1649506"/>
              <a:gd name="connsiteY1" fmla="*/ 17930 h 1111624"/>
              <a:gd name="connsiteX2" fmla="*/ 286870 w 1649506"/>
              <a:gd name="connsiteY2" fmla="*/ 35859 h 1111624"/>
              <a:gd name="connsiteX3" fmla="*/ 340659 w 1649506"/>
              <a:gd name="connsiteY3" fmla="*/ 53788 h 1111624"/>
              <a:gd name="connsiteX4" fmla="*/ 412376 w 1649506"/>
              <a:gd name="connsiteY4" fmla="*/ 71718 h 1111624"/>
              <a:gd name="connsiteX5" fmla="*/ 519953 w 1649506"/>
              <a:gd name="connsiteY5" fmla="*/ 107577 h 1111624"/>
              <a:gd name="connsiteX6" fmla="*/ 573741 w 1649506"/>
              <a:gd name="connsiteY6" fmla="*/ 125506 h 1111624"/>
              <a:gd name="connsiteX7" fmla="*/ 627529 w 1649506"/>
              <a:gd name="connsiteY7" fmla="*/ 161365 h 1111624"/>
              <a:gd name="connsiteX8" fmla="*/ 717176 w 1649506"/>
              <a:gd name="connsiteY8" fmla="*/ 179294 h 1111624"/>
              <a:gd name="connsiteX9" fmla="*/ 788894 w 1649506"/>
              <a:gd name="connsiteY9" fmla="*/ 197224 h 1111624"/>
              <a:gd name="connsiteX10" fmla="*/ 896470 w 1649506"/>
              <a:gd name="connsiteY10" fmla="*/ 251012 h 1111624"/>
              <a:gd name="connsiteX11" fmla="*/ 1039906 w 1649506"/>
              <a:gd name="connsiteY11" fmla="*/ 304800 h 1111624"/>
              <a:gd name="connsiteX12" fmla="*/ 1147482 w 1649506"/>
              <a:gd name="connsiteY12" fmla="*/ 376518 h 1111624"/>
              <a:gd name="connsiteX13" fmla="*/ 1201270 w 1649506"/>
              <a:gd name="connsiteY13" fmla="*/ 412377 h 1111624"/>
              <a:gd name="connsiteX14" fmla="*/ 1308847 w 1649506"/>
              <a:gd name="connsiteY14" fmla="*/ 502024 h 1111624"/>
              <a:gd name="connsiteX15" fmla="*/ 1344706 w 1649506"/>
              <a:gd name="connsiteY15" fmla="*/ 555812 h 1111624"/>
              <a:gd name="connsiteX16" fmla="*/ 1452282 w 1649506"/>
              <a:gd name="connsiteY16" fmla="*/ 663388 h 1111624"/>
              <a:gd name="connsiteX17" fmla="*/ 1524000 w 1649506"/>
              <a:gd name="connsiteY17" fmla="*/ 770965 h 1111624"/>
              <a:gd name="connsiteX18" fmla="*/ 1541929 w 1649506"/>
              <a:gd name="connsiteY18" fmla="*/ 824753 h 1111624"/>
              <a:gd name="connsiteX19" fmla="*/ 1577788 w 1649506"/>
              <a:gd name="connsiteY19" fmla="*/ 878541 h 1111624"/>
              <a:gd name="connsiteX20" fmla="*/ 1613647 w 1649506"/>
              <a:gd name="connsiteY20" fmla="*/ 986118 h 1111624"/>
              <a:gd name="connsiteX21" fmla="*/ 1631576 w 1649506"/>
              <a:gd name="connsiteY21" fmla="*/ 1057835 h 1111624"/>
              <a:gd name="connsiteX22" fmla="*/ 1649506 w 1649506"/>
              <a:gd name="connsiteY22" fmla="*/ 1111624 h 111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9506" h="1111624">
                <a:moveTo>
                  <a:pt x="0" y="0"/>
                </a:moveTo>
                <a:lnTo>
                  <a:pt x="125506" y="17930"/>
                </a:lnTo>
                <a:cubicBezTo>
                  <a:pt x="179207" y="24643"/>
                  <a:pt x="233487" y="26962"/>
                  <a:pt x="286870" y="35859"/>
                </a:cubicBezTo>
                <a:cubicBezTo>
                  <a:pt x="305512" y="38966"/>
                  <a:pt x="322487" y="48596"/>
                  <a:pt x="340659" y="53788"/>
                </a:cubicBezTo>
                <a:cubicBezTo>
                  <a:pt x="364352" y="60558"/>
                  <a:pt x="388774" y="64637"/>
                  <a:pt x="412376" y="71718"/>
                </a:cubicBezTo>
                <a:cubicBezTo>
                  <a:pt x="448581" y="82580"/>
                  <a:pt x="484094" y="95624"/>
                  <a:pt x="519953" y="107577"/>
                </a:cubicBezTo>
                <a:lnTo>
                  <a:pt x="573741" y="125506"/>
                </a:lnTo>
                <a:cubicBezTo>
                  <a:pt x="591670" y="137459"/>
                  <a:pt x="607353" y="153799"/>
                  <a:pt x="627529" y="161365"/>
                </a:cubicBezTo>
                <a:cubicBezTo>
                  <a:pt x="656063" y="172065"/>
                  <a:pt x="687428" y="172683"/>
                  <a:pt x="717176" y="179294"/>
                </a:cubicBezTo>
                <a:cubicBezTo>
                  <a:pt x="741231" y="184640"/>
                  <a:pt x="764988" y="191247"/>
                  <a:pt x="788894" y="197224"/>
                </a:cubicBezTo>
                <a:cubicBezTo>
                  <a:pt x="892262" y="266136"/>
                  <a:pt x="792547" y="206474"/>
                  <a:pt x="896470" y="251012"/>
                </a:cubicBezTo>
                <a:cubicBezTo>
                  <a:pt x="1027732" y="307267"/>
                  <a:pt x="907682" y="271745"/>
                  <a:pt x="1039906" y="304800"/>
                </a:cubicBezTo>
                <a:lnTo>
                  <a:pt x="1147482" y="376518"/>
                </a:lnTo>
                <a:cubicBezTo>
                  <a:pt x="1165411" y="388471"/>
                  <a:pt x="1186033" y="397140"/>
                  <a:pt x="1201270" y="412377"/>
                </a:cubicBezTo>
                <a:cubicBezTo>
                  <a:pt x="1270296" y="481402"/>
                  <a:pt x="1233961" y="452100"/>
                  <a:pt x="1308847" y="502024"/>
                </a:cubicBezTo>
                <a:cubicBezTo>
                  <a:pt x="1320800" y="519953"/>
                  <a:pt x="1330390" y="539707"/>
                  <a:pt x="1344706" y="555812"/>
                </a:cubicBezTo>
                <a:cubicBezTo>
                  <a:pt x="1378397" y="593714"/>
                  <a:pt x="1424152" y="621193"/>
                  <a:pt x="1452282" y="663388"/>
                </a:cubicBezTo>
                <a:lnTo>
                  <a:pt x="1524000" y="770965"/>
                </a:lnTo>
                <a:cubicBezTo>
                  <a:pt x="1529976" y="788894"/>
                  <a:pt x="1533477" y="807849"/>
                  <a:pt x="1541929" y="824753"/>
                </a:cubicBezTo>
                <a:cubicBezTo>
                  <a:pt x="1551566" y="844027"/>
                  <a:pt x="1569036" y="858850"/>
                  <a:pt x="1577788" y="878541"/>
                </a:cubicBezTo>
                <a:cubicBezTo>
                  <a:pt x="1593140" y="913082"/>
                  <a:pt x="1604480" y="949448"/>
                  <a:pt x="1613647" y="986118"/>
                </a:cubicBezTo>
                <a:cubicBezTo>
                  <a:pt x="1619623" y="1010024"/>
                  <a:pt x="1624806" y="1034142"/>
                  <a:pt x="1631576" y="1057835"/>
                </a:cubicBezTo>
                <a:cubicBezTo>
                  <a:pt x="1636768" y="1076007"/>
                  <a:pt x="1649506" y="1111624"/>
                  <a:pt x="1649506" y="1111624"/>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BFAC62F3-8762-2841-A9BE-F2CF1DB616C7}"/>
              </a:ext>
            </a:extLst>
          </p:cNvPr>
          <p:cNvSpPr/>
          <p:nvPr/>
        </p:nvSpPr>
        <p:spPr>
          <a:xfrm>
            <a:off x="3585882" y="4141694"/>
            <a:ext cx="1685365" cy="1272988"/>
          </a:xfrm>
          <a:custGeom>
            <a:avLst/>
            <a:gdLst>
              <a:gd name="connsiteX0" fmla="*/ 1685365 w 1685365"/>
              <a:gd name="connsiteY0" fmla="*/ 0 h 1272988"/>
              <a:gd name="connsiteX1" fmla="*/ 0 w 1685365"/>
              <a:gd name="connsiteY1" fmla="*/ 1272988 h 1272988"/>
            </a:gdLst>
            <a:ahLst/>
            <a:cxnLst>
              <a:cxn ang="0">
                <a:pos x="connsiteX0" y="connsiteY0"/>
              </a:cxn>
              <a:cxn ang="0">
                <a:pos x="connsiteX1" y="connsiteY1"/>
              </a:cxn>
            </a:cxnLst>
            <a:rect l="l" t="t" r="r" b="b"/>
            <a:pathLst>
              <a:path w="1685365" h="1272988">
                <a:moveTo>
                  <a:pt x="1685365" y="0"/>
                </a:moveTo>
                <a:cubicBezTo>
                  <a:pt x="971176" y="531906"/>
                  <a:pt x="256988" y="1063812"/>
                  <a:pt x="0" y="1272988"/>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907B551-2ABB-5946-9097-9F203E15D86A}"/>
              </a:ext>
            </a:extLst>
          </p:cNvPr>
          <p:cNvSpPr/>
          <p:nvPr/>
        </p:nvSpPr>
        <p:spPr>
          <a:xfrm>
            <a:off x="3514165" y="4177553"/>
            <a:ext cx="1703294" cy="1310550"/>
          </a:xfrm>
          <a:custGeom>
            <a:avLst/>
            <a:gdLst>
              <a:gd name="connsiteX0" fmla="*/ 1703294 w 1703294"/>
              <a:gd name="connsiteY0" fmla="*/ 0 h 1310550"/>
              <a:gd name="connsiteX1" fmla="*/ 1667435 w 1703294"/>
              <a:gd name="connsiteY1" fmla="*/ 197223 h 1310550"/>
              <a:gd name="connsiteX2" fmla="*/ 1631576 w 1703294"/>
              <a:gd name="connsiteY2" fmla="*/ 268941 h 1310550"/>
              <a:gd name="connsiteX3" fmla="*/ 1506070 w 1703294"/>
              <a:gd name="connsiteY3" fmla="*/ 376518 h 1310550"/>
              <a:gd name="connsiteX4" fmla="*/ 1362635 w 1703294"/>
              <a:gd name="connsiteY4" fmla="*/ 502023 h 1310550"/>
              <a:gd name="connsiteX5" fmla="*/ 1201270 w 1703294"/>
              <a:gd name="connsiteY5" fmla="*/ 609600 h 1310550"/>
              <a:gd name="connsiteX6" fmla="*/ 1004047 w 1703294"/>
              <a:gd name="connsiteY6" fmla="*/ 735106 h 1310550"/>
              <a:gd name="connsiteX7" fmla="*/ 932329 w 1703294"/>
              <a:gd name="connsiteY7" fmla="*/ 770965 h 1310550"/>
              <a:gd name="connsiteX8" fmla="*/ 806823 w 1703294"/>
              <a:gd name="connsiteY8" fmla="*/ 896471 h 1310550"/>
              <a:gd name="connsiteX9" fmla="*/ 753035 w 1703294"/>
              <a:gd name="connsiteY9" fmla="*/ 950259 h 1310550"/>
              <a:gd name="connsiteX10" fmla="*/ 717176 w 1703294"/>
              <a:gd name="connsiteY10" fmla="*/ 1004047 h 1310550"/>
              <a:gd name="connsiteX11" fmla="*/ 609600 w 1703294"/>
              <a:gd name="connsiteY11" fmla="*/ 1111623 h 1310550"/>
              <a:gd name="connsiteX12" fmla="*/ 573741 w 1703294"/>
              <a:gd name="connsiteY12" fmla="*/ 1165412 h 1310550"/>
              <a:gd name="connsiteX13" fmla="*/ 466164 w 1703294"/>
              <a:gd name="connsiteY13" fmla="*/ 1201271 h 1310550"/>
              <a:gd name="connsiteX14" fmla="*/ 304800 w 1703294"/>
              <a:gd name="connsiteY14" fmla="*/ 1272988 h 1310550"/>
              <a:gd name="connsiteX15" fmla="*/ 161364 w 1703294"/>
              <a:gd name="connsiteY15" fmla="*/ 1308847 h 1310550"/>
              <a:gd name="connsiteX16" fmla="*/ 0 w 1703294"/>
              <a:gd name="connsiteY16" fmla="*/ 1308847 h 131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03294" h="1310550">
                <a:moveTo>
                  <a:pt x="1703294" y="0"/>
                </a:moveTo>
                <a:cubicBezTo>
                  <a:pt x="1696750" y="45806"/>
                  <a:pt x="1686942" y="145203"/>
                  <a:pt x="1667435" y="197223"/>
                </a:cubicBezTo>
                <a:cubicBezTo>
                  <a:pt x="1658050" y="222249"/>
                  <a:pt x="1647613" y="247559"/>
                  <a:pt x="1631576" y="268941"/>
                </a:cubicBezTo>
                <a:cubicBezTo>
                  <a:pt x="1588098" y="326913"/>
                  <a:pt x="1560278" y="340380"/>
                  <a:pt x="1506070" y="376518"/>
                </a:cubicBezTo>
                <a:cubicBezTo>
                  <a:pt x="1439332" y="476625"/>
                  <a:pt x="1502088" y="397433"/>
                  <a:pt x="1362635" y="502023"/>
                </a:cubicBezTo>
                <a:cubicBezTo>
                  <a:pt x="1231405" y="600446"/>
                  <a:pt x="1353431" y="512770"/>
                  <a:pt x="1201270" y="609600"/>
                </a:cubicBezTo>
                <a:cubicBezTo>
                  <a:pt x="1099587" y="674308"/>
                  <a:pt x="1102438" y="680444"/>
                  <a:pt x="1004047" y="735106"/>
                </a:cubicBezTo>
                <a:cubicBezTo>
                  <a:pt x="980683" y="748086"/>
                  <a:pt x="954994" y="756799"/>
                  <a:pt x="932329" y="770965"/>
                </a:cubicBezTo>
                <a:cubicBezTo>
                  <a:pt x="836704" y="830730"/>
                  <a:pt x="878542" y="812799"/>
                  <a:pt x="806823" y="896471"/>
                </a:cubicBezTo>
                <a:cubicBezTo>
                  <a:pt x="790322" y="915723"/>
                  <a:pt x="769267" y="930780"/>
                  <a:pt x="753035" y="950259"/>
                </a:cubicBezTo>
                <a:cubicBezTo>
                  <a:pt x="739240" y="966813"/>
                  <a:pt x="731492" y="987942"/>
                  <a:pt x="717176" y="1004047"/>
                </a:cubicBezTo>
                <a:cubicBezTo>
                  <a:pt x="683485" y="1041949"/>
                  <a:pt x="637730" y="1069428"/>
                  <a:pt x="609600" y="1111623"/>
                </a:cubicBezTo>
                <a:cubicBezTo>
                  <a:pt x="597647" y="1129553"/>
                  <a:pt x="592014" y="1153991"/>
                  <a:pt x="573741" y="1165412"/>
                </a:cubicBezTo>
                <a:cubicBezTo>
                  <a:pt x="541688" y="1185445"/>
                  <a:pt x="497615" y="1180304"/>
                  <a:pt x="466164" y="1201271"/>
                </a:cubicBezTo>
                <a:cubicBezTo>
                  <a:pt x="380925" y="1258096"/>
                  <a:pt x="432819" y="1230315"/>
                  <a:pt x="304800" y="1272988"/>
                </a:cubicBezTo>
                <a:cubicBezTo>
                  <a:pt x="255034" y="1289577"/>
                  <a:pt x="216441" y="1304913"/>
                  <a:pt x="161364" y="1308847"/>
                </a:cubicBezTo>
                <a:cubicBezTo>
                  <a:pt x="107713" y="1312679"/>
                  <a:pt x="53788" y="1308847"/>
                  <a:pt x="0" y="1308847"/>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4290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dirty="0"/>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27</a:t>
            </a:fld>
            <a:endParaRPr lang="en-US" dirty="0">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33177" y="1317138"/>
            <a:ext cx="1021349" cy="4057448"/>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52940" y="1312431"/>
            <a:ext cx="7515655" cy="4062155"/>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664311"/>
            <a:ext cx="1862657" cy="266602"/>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0"/>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4952962" cy="392736"/>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5400000" flipH="1" flipV="1">
            <a:off x="4551405" y="1672700"/>
            <a:ext cx="703315" cy="160582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068353"/>
            <a:ext cx="9745" cy="776252"/>
          </a:xfrm>
          <a:prstGeom prst="straightConnector1">
            <a:avLst/>
          </a:prstGeom>
          <a:noFill/>
          <a:ln w="6350" cap="flat" cmpd="sng" algn="ctr">
            <a:solidFill>
              <a:srgbClr val="FF0000"/>
            </a:solidFill>
            <a:prstDash val="solid"/>
            <a:miter lim="800000"/>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H="1" flipV="1">
            <a:off x="4902600" y="3923324"/>
            <a:ext cx="208290" cy="775308"/>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570883"/>
            <a:ext cx="1366640" cy="497470"/>
            <a:chOff x="6233300" y="987961"/>
            <a:chExt cx="1366640" cy="497470"/>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1"/>
              <a:ext cx="1366640" cy="49747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stCxn id="51" idx="2"/>
            <a:endCxn id="37" idx="1"/>
          </p:cNvCxnSpPr>
          <p:nvPr/>
        </p:nvCxnSpPr>
        <p:spPr>
          <a:xfrm rot="16200000" flipH="1">
            <a:off x="3899731" y="3420424"/>
            <a:ext cx="577605" cy="176770"/>
          </a:xfrm>
          <a:prstGeom prst="bentConnector2">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231140"/>
            <a:ext cx="347861" cy="566472"/>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dirty="0">
                <a:solidFill>
                  <a:schemeClr val="tx1">
                    <a:lumMod val="50000"/>
                  </a:schemeClr>
                </a:solidFill>
              </a:rPr>
              <a:t>Live data/event</a:t>
            </a:r>
          </a:p>
        </p:txBody>
      </p:sp>
    </p:spTree>
    <p:extLst>
      <p:ext uri="{BB962C8B-B14F-4D97-AF65-F5344CB8AC3E}">
        <p14:creationId xmlns:p14="http://schemas.microsoft.com/office/powerpoint/2010/main" val="677612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KStreams</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Manage Container Inventory, APIs to access the inventory and consumer of </a:t>
            </a:r>
            <a:r>
              <a:rPr lang="en-US" dirty="0" err="1"/>
              <a:t>ContainerEvent</a:t>
            </a:r>
            <a:r>
              <a:rPr lang="en-US" dirty="0"/>
              <a:t>.</a:t>
            </a:r>
          </a:p>
          <a:p>
            <a:r>
              <a:rPr lang="en-US" dirty="0" err="1"/>
              <a:t>Kstreams</a:t>
            </a:r>
            <a:r>
              <a:rPr lang="en-US" dirty="0"/>
              <a:t> implementation (Java – Open Liberty – JAXRS)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28</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98468"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4230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87866"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7317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7726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2263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6666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70702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81276" y="456847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95699" y="5379218"/>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923078" y="4545263"/>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 as </a:t>
            </a:r>
            <a:r>
              <a:rPr lang="en-US" sz="1333" dirty="0" err="1">
                <a:solidFill>
                  <a:prstClr val="white"/>
                </a:solidFill>
                <a:latin typeface="Arial"/>
              </a:rPr>
              <a:t>KStreams</a:t>
            </a:r>
            <a:endParaRPr lang="en-US" sz="1333" dirty="0">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dirty="0" err="1">
                <a:solidFill>
                  <a:schemeClr val="bg1"/>
                </a:solidFill>
              </a:rPr>
              <a:t>KStream</a:t>
            </a:r>
            <a:r>
              <a:rPr lang="en-US" sz="1400" dirty="0">
                <a:solidFill>
                  <a:schemeClr val="bg1"/>
                </a:solidFill>
              </a:rPr>
              <a:t> - </a:t>
            </a:r>
            <a:r>
              <a:rPr lang="en-US" sz="1400" dirty="0" err="1">
                <a:solidFill>
                  <a:schemeClr val="bg1"/>
                </a:solidFill>
              </a:rPr>
              <a:t>KTable</a:t>
            </a:r>
            <a:endParaRPr lang="en-US" sz="1400" dirty="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533400" cy="592203"/>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3001994" y="3742557"/>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4345685"/>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4274971"/>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8402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29</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64843"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0868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54241"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6980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4364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1926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3303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67339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47651" y="192645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62074" y="273719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889453" y="190323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236847" y="1696336"/>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611480" y="2032033"/>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REST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0"/>
            <a:endCxn id="35" idx="1"/>
          </p:cNvCxnSpPr>
          <p:nvPr/>
        </p:nvCxnSpPr>
        <p:spPr>
          <a:xfrm rot="16200000" flipH="1">
            <a:off x="3508622" y="1025584"/>
            <a:ext cx="571915" cy="2958241"/>
          </a:xfrm>
          <a:prstGeom prst="bentConnector4">
            <a:avLst>
              <a:gd name="adj1" fmla="val -106264"/>
              <a:gd name="adj2" fmla="val 65645"/>
            </a:avLst>
          </a:prstGeom>
          <a:ln w="317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5248635" y="3596822"/>
            <a:ext cx="3976425"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37575" y="372877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33">
            <a:extLst>
              <a:ext uri="{FF2B5EF4-FFF2-40B4-BE49-F238E27FC236}">
                <a16:creationId xmlns:a16="http://schemas.microsoft.com/office/drawing/2014/main" id="{11BEE1F3-B6DB-FE47-AF68-7E801D195E8A}"/>
              </a:ext>
            </a:extLst>
          </p:cNvPr>
          <p:cNvSpPr/>
          <p:nvPr/>
        </p:nvSpPr>
        <p:spPr>
          <a:xfrm>
            <a:off x="6611480" y="3028245"/>
            <a:ext cx="1627727" cy="50427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Event Producer</a:t>
            </a:r>
          </a:p>
        </p:txBody>
      </p:sp>
      <p:sp>
        <p:nvSpPr>
          <p:cNvPr id="35" name="Rectangle 34">
            <a:extLst>
              <a:ext uri="{FF2B5EF4-FFF2-40B4-BE49-F238E27FC236}">
                <a16:creationId xmlns:a16="http://schemas.microsoft.com/office/drawing/2014/main" id="{D4D41E94-14B8-054D-95CD-E307C25BC3D4}"/>
              </a:ext>
            </a:extLst>
          </p:cNvPr>
          <p:cNvSpPr/>
          <p:nvPr/>
        </p:nvSpPr>
        <p:spPr>
          <a:xfrm>
            <a:off x="5273701" y="2048808"/>
            <a:ext cx="1262389" cy="1483707"/>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Event Handler</a:t>
            </a:r>
          </a:p>
        </p:txBody>
      </p:sp>
      <p:sp>
        <p:nvSpPr>
          <p:cNvPr id="37" name="Rectangle 36">
            <a:extLst>
              <a:ext uri="{FF2B5EF4-FFF2-40B4-BE49-F238E27FC236}">
                <a16:creationId xmlns:a16="http://schemas.microsoft.com/office/drawing/2014/main" id="{9ED3D9B3-6696-D644-9A7C-BAD57303450D}"/>
              </a:ext>
            </a:extLst>
          </p:cNvPr>
          <p:cNvSpPr/>
          <p:nvPr/>
        </p:nvSpPr>
        <p:spPr>
          <a:xfrm>
            <a:off x="8313089" y="3057290"/>
            <a:ext cx="916837"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6611480" y="2544660"/>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Services</a:t>
            </a:r>
          </a:p>
        </p:txBody>
      </p:sp>
      <p:cxnSp>
        <p:nvCxnSpPr>
          <p:cNvPr id="48" name="Elbow Connector 47">
            <a:extLst>
              <a:ext uri="{FF2B5EF4-FFF2-40B4-BE49-F238E27FC236}">
                <a16:creationId xmlns:a16="http://schemas.microsoft.com/office/drawing/2014/main" id="{3F0CF38A-511C-0C46-A690-3EA91080BC77}"/>
              </a:ext>
            </a:extLst>
          </p:cNvPr>
          <p:cNvCxnSpPr>
            <a:cxnSpLocks/>
            <a:endCxn id="12" idx="2"/>
          </p:cNvCxnSpPr>
          <p:nvPr/>
        </p:nvCxnSpPr>
        <p:spPr>
          <a:xfrm rot="10800000">
            <a:off x="2796180" y="2950259"/>
            <a:ext cx="3739914" cy="291204"/>
          </a:xfrm>
          <a:prstGeom prst="bentConnector2">
            <a:avLst/>
          </a:prstGeom>
          <a:ln w="31750">
            <a:solidFill>
              <a:schemeClr val="tx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215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788" y="60120"/>
            <a:ext cx="10886813" cy="615570"/>
          </a:xfrm>
        </p:spPr>
        <p:txBody>
          <a:bodyPr/>
          <a:lstStyle/>
          <a:p>
            <a:pPr algn="l"/>
            <a:r>
              <a:rPr lang="en-US" dirty="0"/>
              <a:t>Why Event Driven Architecture: app today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3</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224477" y="2789323"/>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477" y="1784377"/>
            <a:ext cx="1714500" cy="762000"/>
          </a:xfrm>
          <a:prstGeom prst="rect">
            <a:avLst/>
          </a:prstGeom>
        </p:spPr>
      </p:pic>
      <p:sp>
        <p:nvSpPr>
          <p:cNvPr id="7" name="Rectangle 6"/>
          <p:cNvSpPr/>
          <p:nvPr/>
        </p:nvSpPr>
        <p:spPr>
          <a:xfrm>
            <a:off x="1224477"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Server Pages</a:t>
            </a:r>
            <a:endParaRPr lang="en-US" sz="1400" dirty="0">
              <a:solidFill>
                <a:srgbClr val="7030A0"/>
              </a:solidFill>
            </a:endParaRPr>
          </a:p>
        </p:txBody>
      </p:sp>
      <p:sp>
        <p:nvSpPr>
          <p:cNvPr id="8" name="Rectangle 7"/>
          <p:cNvSpPr/>
          <p:nvPr/>
        </p:nvSpPr>
        <p:spPr>
          <a:xfrm>
            <a:off x="2350653"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BFF</a:t>
            </a:r>
          </a:p>
        </p:txBody>
      </p:sp>
      <p:sp>
        <p:nvSpPr>
          <p:cNvPr id="9" name="Rectangle 8"/>
          <p:cNvSpPr/>
          <p:nvPr/>
        </p:nvSpPr>
        <p:spPr>
          <a:xfrm>
            <a:off x="2061851" y="3385069"/>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sp>
        <p:nvSpPr>
          <p:cNvPr id="10" name="Rectangle 9"/>
          <p:cNvSpPr/>
          <p:nvPr/>
        </p:nvSpPr>
        <p:spPr>
          <a:xfrm>
            <a:off x="4272477" y="4022377"/>
            <a:ext cx="1128510"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Shared APIs</a:t>
            </a:r>
            <a:endParaRPr lang="en-US" sz="1400" dirty="0">
              <a:solidFill>
                <a:srgbClr val="7030A0"/>
              </a:solidFill>
            </a:endParaRPr>
          </a:p>
        </p:txBody>
      </p:sp>
      <p:sp>
        <p:nvSpPr>
          <p:cNvPr id="11" name="Rectangle 10"/>
          <p:cNvSpPr/>
          <p:nvPr/>
        </p:nvSpPr>
        <p:spPr>
          <a:xfrm>
            <a:off x="5745090" y="4022377"/>
            <a:ext cx="1124784"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Channel Specific APIs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7642" y="1264006"/>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5090" y="1281447"/>
            <a:ext cx="577161" cy="686749"/>
          </a:xfrm>
          <a:prstGeom prst="rect">
            <a:avLst/>
          </a:prstGeom>
        </p:spPr>
      </p:pic>
      <p:sp>
        <p:nvSpPr>
          <p:cNvPr id="15" name="Rectangle 14"/>
          <p:cNvSpPr/>
          <p:nvPr/>
        </p:nvSpPr>
        <p:spPr>
          <a:xfrm>
            <a:off x="1224477" y="5074334"/>
            <a:ext cx="480919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Backend Web APIs</a:t>
            </a:r>
            <a:endParaRPr lang="en-US" sz="1200" dirty="0">
              <a:solidFill>
                <a:srgbClr val="7030A0"/>
              </a:solidFill>
            </a:endParaRPr>
          </a:p>
        </p:txBody>
      </p:sp>
      <p:sp>
        <p:nvSpPr>
          <p:cNvPr id="16" name="Rectangle 15"/>
          <p:cNvSpPr/>
          <p:nvPr/>
        </p:nvSpPr>
        <p:spPr>
          <a:xfrm>
            <a:off x="4907641" y="2187701"/>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328228" y="2232879"/>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sp>
        <p:nvSpPr>
          <p:cNvPr id="18" name="Rectangle 17"/>
          <p:cNvSpPr/>
          <p:nvPr/>
        </p:nvSpPr>
        <p:spPr>
          <a:xfrm>
            <a:off x="7539520" y="4022377"/>
            <a:ext cx="99202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Partner APIs</a:t>
            </a:r>
          </a:p>
        </p:txBody>
      </p:sp>
      <p:sp>
        <p:nvSpPr>
          <p:cNvPr id="19" name="Rectangle 18"/>
          <p:cNvSpPr/>
          <p:nvPr/>
        </p:nvSpPr>
        <p:spPr>
          <a:xfrm>
            <a:off x="6417252" y="5074334"/>
            <a:ext cx="248435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Backend Processing</a:t>
            </a:r>
          </a:p>
        </p:txBody>
      </p:sp>
      <p:cxnSp>
        <p:nvCxnSpPr>
          <p:cNvPr id="21" name="Elbow Connector 20"/>
          <p:cNvCxnSpPr>
            <a:stCxn id="16" idx="2"/>
            <a:endCxn id="12" idx="0"/>
          </p:cNvCxnSpPr>
          <p:nvPr/>
        </p:nvCxnSpPr>
        <p:spPr>
          <a:xfrm rot="16200000" flipH="1">
            <a:off x="5658715" y="2502607"/>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18" idx="0"/>
          </p:cNvCxnSpPr>
          <p:nvPr/>
        </p:nvCxnSpPr>
        <p:spPr>
          <a:xfrm rot="5400000">
            <a:off x="7320122" y="3306966"/>
            <a:ext cx="1430822"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10" idx="0"/>
          </p:cNvCxnSpPr>
          <p:nvPr/>
        </p:nvCxnSpPr>
        <p:spPr>
          <a:xfrm rot="5400000">
            <a:off x="4487839" y="2895270"/>
            <a:ext cx="1476000" cy="778214"/>
          </a:xfrm>
          <a:prstGeom prst="bentConnector3">
            <a:avLst>
              <a:gd name="adj1" fmla="val 23449"/>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endCxn id="8" idx="0"/>
          </p:cNvCxnSpPr>
          <p:nvPr/>
        </p:nvCxnSpPr>
        <p:spPr>
          <a:xfrm rot="16200000" flipH="1">
            <a:off x="2451578" y="3675668"/>
            <a:ext cx="358978" cy="33444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5" idx="2"/>
            <a:endCxn id="7" idx="0"/>
          </p:cNvCxnSpPr>
          <p:nvPr/>
        </p:nvCxnSpPr>
        <p:spPr>
          <a:xfrm rot="5400000">
            <a:off x="1697430" y="3638080"/>
            <a:ext cx="358978" cy="409616"/>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7" idx="2"/>
            <a:endCxn id="15" idx="0"/>
          </p:cNvCxnSpPr>
          <p:nvPr/>
        </p:nvCxnSpPr>
        <p:spPr>
          <a:xfrm rot="16200000" flipH="1">
            <a:off x="2402944" y="3848203"/>
            <a:ext cx="495297" cy="195696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8" idx="3"/>
            <a:endCxn id="15" idx="0"/>
          </p:cNvCxnSpPr>
          <p:nvPr/>
        </p:nvCxnSpPr>
        <p:spPr>
          <a:xfrm>
            <a:off x="3245920" y="4300707"/>
            <a:ext cx="383154" cy="77362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272478" y="3245904"/>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42" name="Elbow Connector 41"/>
          <p:cNvCxnSpPr>
            <a:stCxn id="10" idx="2"/>
          </p:cNvCxnSpPr>
          <p:nvPr/>
        </p:nvCxnSpPr>
        <p:spPr>
          <a:xfrm rot="5400000">
            <a:off x="4566724" y="4849045"/>
            <a:ext cx="540016"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1" idx="2"/>
            <a:endCxn id="15" idx="0"/>
          </p:cNvCxnSpPr>
          <p:nvPr/>
        </p:nvCxnSpPr>
        <p:spPr>
          <a:xfrm rot="5400000">
            <a:off x="4720630" y="3487481"/>
            <a:ext cx="495297" cy="267840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19" idx="1"/>
            <a:endCxn id="15" idx="3"/>
          </p:cNvCxnSpPr>
          <p:nvPr/>
        </p:nvCxnSpPr>
        <p:spPr>
          <a:xfrm rot="10800000">
            <a:off x="6033670" y="5352664"/>
            <a:ext cx="383582" cy="1270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18" idx="2"/>
            <a:endCxn id="15" idx="0"/>
          </p:cNvCxnSpPr>
          <p:nvPr/>
        </p:nvCxnSpPr>
        <p:spPr>
          <a:xfrm rot="5400000">
            <a:off x="5584655" y="2623456"/>
            <a:ext cx="495297" cy="440645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78526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a:xfrm>
            <a:off x="390788" y="60120"/>
            <a:ext cx="10886813" cy="601026"/>
          </a:xfrm>
        </p:spPr>
        <p:txBody>
          <a:bodyPr/>
          <a:lstStyle/>
          <a:p>
            <a:r>
              <a:rPr lang="en-US" dirty="0"/>
              <a:t>Legacy to Microservice </a:t>
            </a: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4154610"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4398447"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644008"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887846"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5133407"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5382446"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622806" y="340774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863166" y="340774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837418" y="311545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151841" y="392619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4079220" y="3092237"/>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9559454" y="1355124"/>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8934087" y="1749815"/>
            <a:ext cx="2618444" cy="45530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SOAP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7637380" y="4816547"/>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50" idx="1"/>
            <a:endCxn id="12" idx="2"/>
          </p:cNvCxnSpPr>
          <p:nvPr/>
        </p:nvCxnSpPr>
        <p:spPr>
          <a:xfrm rot="10800000">
            <a:off x="5985948" y="4139258"/>
            <a:ext cx="1049847" cy="809368"/>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8929221" y="3255610"/>
            <a:ext cx="2628546" cy="50096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WebSphere</a:t>
            </a:r>
          </a:p>
        </p:txBody>
      </p:sp>
      <p:sp>
        <p:nvSpPr>
          <p:cNvPr id="37" name="Rectangle 36">
            <a:extLst>
              <a:ext uri="{FF2B5EF4-FFF2-40B4-BE49-F238E27FC236}">
                <a16:creationId xmlns:a16="http://schemas.microsoft.com/office/drawing/2014/main" id="{9ED3D9B3-6696-D644-9A7C-BAD57303450D}"/>
              </a:ext>
            </a:extLst>
          </p:cNvPr>
          <p:cNvSpPr/>
          <p:nvPr/>
        </p:nvSpPr>
        <p:spPr>
          <a:xfrm>
            <a:off x="8934088" y="2716078"/>
            <a:ext cx="2618446" cy="50427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8934087" y="2203448"/>
            <a:ext cx="2628546" cy="46835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Services</a:t>
            </a:r>
          </a:p>
        </p:txBody>
      </p:sp>
      <p:sp>
        <p:nvSpPr>
          <p:cNvPr id="42" name="Rectangle 41">
            <a:extLst>
              <a:ext uri="{FF2B5EF4-FFF2-40B4-BE49-F238E27FC236}">
                <a16:creationId xmlns:a16="http://schemas.microsoft.com/office/drawing/2014/main" id="{03CBD6DC-FDC8-344C-BFA8-F9DC3C9EACE2}"/>
              </a:ext>
            </a:extLst>
          </p:cNvPr>
          <p:cNvSpPr/>
          <p:nvPr/>
        </p:nvSpPr>
        <p:spPr>
          <a:xfrm>
            <a:off x="324986" y="2471362"/>
            <a:ext cx="2056707" cy="46835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43" name="Picture 40">
            <a:extLst>
              <a:ext uri="{FF2B5EF4-FFF2-40B4-BE49-F238E27FC236}">
                <a16:creationId xmlns:a16="http://schemas.microsoft.com/office/drawing/2014/main" id="{973F32EC-157C-5C4A-9CF4-4331700AA92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8388" y="2731509"/>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a:extLst>
              <a:ext uri="{FF2B5EF4-FFF2-40B4-BE49-F238E27FC236}">
                <a16:creationId xmlns:a16="http://schemas.microsoft.com/office/drawing/2014/main" id="{1E3A2853-6235-3E48-AFEB-6A12C1F0EED0}"/>
              </a:ext>
            </a:extLst>
          </p:cNvPr>
          <p:cNvSpPr/>
          <p:nvPr/>
        </p:nvSpPr>
        <p:spPr>
          <a:xfrm>
            <a:off x="324986" y="1969271"/>
            <a:ext cx="2056707" cy="46835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a:t>
            </a:r>
          </a:p>
        </p:txBody>
      </p:sp>
      <p:sp>
        <p:nvSpPr>
          <p:cNvPr id="39" name="Rounded Rectangle 38">
            <a:extLst>
              <a:ext uri="{FF2B5EF4-FFF2-40B4-BE49-F238E27FC236}">
                <a16:creationId xmlns:a16="http://schemas.microsoft.com/office/drawing/2014/main" id="{856C8E69-9FD8-7040-8467-A21B4C105581}"/>
              </a:ext>
            </a:extLst>
          </p:cNvPr>
          <p:cNvSpPr/>
          <p:nvPr/>
        </p:nvSpPr>
        <p:spPr>
          <a:xfrm>
            <a:off x="182269" y="1761061"/>
            <a:ext cx="2728082" cy="2669401"/>
          </a:xfrm>
          <a:prstGeom prst="roundRect">
            <a:avLst>
              <a:gd name="adj" fmla="val 8701"/>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0C5FA797-A245-7B44-A8BD-23E7FF89C1CA}"/>
              </a:ext>
            </a:extLst>
          </p:cNvPr>
          <p:cNvPicPr>
            <a:picLocks noChangeAspect="1"/>
          </p:cNvPicPr>
          <p:nvPr/>
        </p:nvPicPr>
        <p:blipFill>
          <a:blip r:embed="rId5"/>
          <a:stretch>
            <a:fillRect/>
          </a:stretch>
        </p:blipFill>
        <p:spPr>
          <a:xfrm>
            <a:off x="2516119" y="4077345"/>
            <a:ext cx="300230" cy="274496"/>
          </a:xfrm>
          <a:prstGeom prst="rect">
            <a:avLst/>
          </a:prstGeom>
        </p:spPr>
      </p:pic>
      <p:cxnSp>
        <p:nvCxnSpPr>
          <p:cNvPr id="47" name="Elbow Connector 46">
            <a:extLst>
              <a:ext uri="{FF2B5EF4-FFF2-40B4-BE49-F238E27FC236}">
                <a16:creationId xmlns:a16="http://schemas.microsoft.com/office/drawing/2014/main" id="{0EAC09EC-2810-FF49-8669-85A9EEB76878}"/>
              </a:ext>
            </a:extLst>
          </p:cNvPr>
          <p:cNvCxnSpPr>
            <a:cxnSpLocks/>
            <a:stCxn id="11" idx="0"/>
            <a:endCxn id="44" idx="3"/>
          </p:cNvCxnSpPr>
          <p:nvPr/>
        </p:nvCxnSpPr>
        <p:spPr>
          <a:xfrm rot="16200000" flipV="1">
            <a:off x="3461491" y="1123650"/>
            <a:ext cx="1204298" cy="3363894"/>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9B3D32D4-ACD4-BA45-8603-F4C93F1E2CF8}"/>
              </a:ext>
            </a:extLst>
          </p:cNvPr>
          <p:cNvSpPr/>
          <p:nvPr/>
        </p:nvSpPr>
        <p:spPr>
          <a:xfrm>
            <a:off x="7035794" y="4525965"/>
            <a:ext cx="2124348" cy="84532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Change Data Capture – Agent Cluster</a:t>
            </a:r>
          </a:p>
        </p:txBody>
      </p:sp>
      <p:cxnSp>
        <p:nvCxnSpPr>
          <p:cNvPr id="52" name="Elbow Connector 51">
            <a:extLst>
              <a:ext uri="{FF2B5EF4-FFF2-40B4-BE49-F238E27FC236}">
                <a16:creationId xmlns:a16="http://schemas.microsoft.com/office/drawing/2014/main" id="{4D8F24FC-59CB-ED4D-9DC4-815A07005028}"/>
              </a:ext>
            </a:extLst>
          </p:cNvPr>
          <p:cNvCxnSpPr>
            <a:cxnSpLocks/>
            <a:stCxn id="38" idx="3"/>
            <a:endCxn id="50" idx="3"/>
          </p:cNvCxnSpPr>
          <p:nvPr/>
        </p:nvCxnSpPr>
        <p:spPr>
          <a:xfrm rot="5400000">
            <a:off x="9524213" y="4358154"/>
            <a:ext cx="226402" cy="954543"/>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484128E5-71EE-D34D-83B1-A7E8D3E7D511}"/>
              </a:ext>
            </a:extLst>
          </p:cNvPr>
          <p:cNvCxnSpPr>
            <a:cxnSpLocks/>
            <a:stCxn id="37" idx="2"/>
            <a:endCxn id="38" idx="1"/>
          </p:cNvCxnSpPr>
          <p:nvPr/>
        </p:nvCxnSpPr>
        <p:spPr>
          <a:xfrm rot="5400000">
            <a:off x="9724162" y="3610871"/>
            <a:ext cx="909673" cy="128626"/>
          </a:xfrm>
          <a:prstGeom prst="bentConnector3">
            <a:avLst>
              <a:gd name="adj1" fmla="val 50000"/>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0" name="Picture 40">
            <a:extLst>
              <a:ext uri="{FF2B5EF4-FFF2-40B4-BE49-F238E27FC236}">
                <a16:creationId xmlns:a16="http://schemas.microsoft.com/office/drawing/2014/main" id="{D3516D4A-8408-D04F-9C52-16FE34A2035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18380" y="4067550"/>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0">
            <a:extLst>
              <a:ext uri="{FF2B5EF4-FFF2-40B4-BE49-F238E27FC236}">
                <a16:creationId xmlns:a16="http://schemas.microsoft.com/office/drawing/2014/main" id="{BCCCE204-8584-414B-87AF-F930F8F7653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11342" y="3531772"/>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9" name="Elbow Connector 48">
            <a:extLst>
              <a:ext uri="{FF2B5EF4-FFF2-40B4-BE49-F238E27FC236}">
                <a16:creationId xmlns:a16="http://schemas.microsoft.com/office/drawing/2014/main" id="{43405B4C-6E6E-7F4F-AC8E-FA215067ECB9}"/>
              </a:ext>
            </a:extLst>
          </p:cNvPr>
          <p:cNvCxnSpPr>
            <a:cxnSpLocks/>
            <a:stCxn id="44" idx="2"/>
            <a:endCxn id="48" idx="1"/>
          </p:cNvCxnSpPr>
          <p:nvPr/>
        </p:nvCxnSpPr>
        <p:spPr>
          <a:xfrm rot="5400000">
            <a:off x="316412" y="3210912"/>
            <a:ext cx="1810216" cy="263640"/>
          </a:xfrm>
          <a:prstGeom prst="bentConnector3">
            <a:avLst>
              <a:gd name="adj1" fmla="val 50000"/>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D23592DD-597B-A04E-B4F0-5D907A9BB268}"/>
              </a:ext>
            </a:extLst>
          </p:cNvPr>
          <p:cNvPicPr>
            <a:picLocks noChangeAspect="1"/>
          </p:cNvPicPr>
          <p:nvPr/>
        </p:nvPicPr>
        <p:blipFill>
          <a:blip r:embed="rId6"/>
          <a:stretch>
            <a:fillRect/>
          </a:stretch>
        </p:blipFill>
        <p:spPr>
          <a:xfrm>
            <a:off x="1661133" y="4853834"/>
            <a:ext cx="657894" cy="596216"/>
          </a:xfrm>
          <a:prstGeom prst="rect">
            <a:avLst/>
          </a:prstGeom>
        </p:spPr>
      </p:pic>
      <p:sp>
        <p:nvSpPr>
          <p:cNvPr id="48" name="Can 47">
            <a:extLst>
              <a:ext uri="{FF2B5EF4-FFF2-40B4-BE49-F238E27FC236}">
                <a16:creationId xmlns:a16="http://schemas.microsoft.com/office/drawing/2014/main" id="{65120566-F447-C949-BCFF-D316287A48B7}"/>
              </a:ext>
            </a:extLst>
          </p:cNvPr>
          <p:cNvSpPr/>
          <p:nvPr/>
        </p:nvSpPr>
        <p:spPr>
          <a:xfrm>
            <a:off x="299177" y="4247840"/>
            <a:ext cx="1581045" cy="845322"/>
          </a:xfrm>
          <a:prstGeom prst="can">
            <a:avLst/>
          </a:prstGeom>
          <a:solidFill>
            <a:schemeClr val="accent2">
              <a:lumMod val="60000"/>
              <a:lumOff val="40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srgbClr val="7030A0"/>
                </a:solidFill>
                <a:latin typeface="Arial"/>
              </a:rPr>
              <a:t>Reefers</a:t>
            </a:r>
          </a:p>
          <a:p>
            <a:pPr algn="ctr" defTabSz="914377" eaLnBrk="1" fontAlgn="auto" hangingPunct="1">
              <a:spcBef>
                <a:spcPts val="0"/>
              </a:spcBef>
              <a:spcAft>
                <a:spcPts val="0"/>
              </a:spcAft>
            </a:pPr>
            <a:r>
              <a:rPr lang="en-US" sz="1333" dirty="0">
                <a:solidFill>
                  <a:srgbClr val="7030A0"/>
                </a:solidFill>
                <a:latin typeface="Arial"/>
              </a:rPr>
              <a:t>Reefer Telemetries</a:t>
            </a:r>
          </a:p>
        </p:txBody>
      </p:sp>
      <p:pic>
        <p:nvPicPr>
          <p:cNvPr id="29" name="Picture 28">
            <a:extLst>
              <a:ext uri="{FF2B5EF4-FFF2-40B4-BE49-F238E27FC236}">
                <a16:creationId xmlns:a16="http://schemas.microsoft.com/office/drawing/2014/main" id="{E61440EA-5AFF-EA4F-97BA-35C4615715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22132" y="4519478"/>
            <a:ext cx="519388" cy="519388"/>
          </a:xfrm>
          <a:prstGeom prst="rect">
            <a:avLst/>
          </a:prstGeom>
        </p:spPr>
      </p:pic>
      <p:sp>
        <p:nvSpPr>
          <p:cNvPr id="38" name="Can 37">
            <a:extLst>
              <a:ext uri="{FF2B5EF4-FFF2-40B4-BE49-F238E27FC236}">
                <a16:creationId xmlns:a16="http://schemas.microsoft.com/office/drawing/2014/main" id="{5A931DD6-F3A1-0349-A638-B93ED668A2A4}"/>
              </a:ext>
            </a:extLst>
          </p:cNvPr>
          <p:cNvSpPr/>
          <p:nvPr/>
        </p:nvSpPr>
        <p:spPr>
          <a:xfrm>
            <a:off x="9478786" y="4130021"/>
            <a:ext cx="1271797" cy="592203"/>
          </a:xfrm>
          <a:prstGeom prst="can">
            <a:avLst/>
          </a:prstGeom>
          <a:solidFill>
            <a:schemeClr val="accent2">
              <a:lumMod val="60000"/>
              <a:lumOff val="40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srgbClr val="7030A0"/>
                </a:solidFill>
                <a:latin typeface="Arial"/>
              </a:rPr>
              <a:t>Container Inventory</a:t>
            </a:r>
          </a:p>
        </p:txBody>
      </p:sp>
      <p:cxnSp>
        <p:nvCxnSpPr>
          <p:cNvPr id="53" name="Elbow Connector 52">
            <a:extLst>
              <a:ext uri="{FF2B5EF4-FFF2-40B4-BE49-F238E27FC236}">
                <a16:creationId xmlns:a16="http://schemas.microsoft.com/office/drawing/2014/main" id="{2AA16F1B-2108-A748-B78A-6D68208A64D4}"/>
              </a:ext>
            </a:extLst>
          </p:cNvPr>
          <p:cNvCxnSpPr>
            <a:cxnSpLocks/>
            <a:stCxn id="42" idx="3"/>
            <a:endCxn id="9" idx="0"/>
          </p:cNvCxnSpPr>
          <p:nvPr/>
        </p:nvCxnSpPr>
        <p:spPr>
          <a:xfrm>
            <a:off x="2381693" y="2705538"/>
            <a:ext cx="2874495" cy="702208"/>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550991AF-3A21-6244-9103-53B98AC8760F}"/>
              </a:ext>
            </a:extLst>
          </p:cNvPr>
          <p:cNvSpPr/>
          <p:nvPr/>
        </p:nvSpPr>
        <p:spPr>
          <a:xfrm>
            <a:off x="6426870" y="1799716"/>
            <a:ext cx="1855661" cy="346413"/>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Data Transformation</a:t>
            </a:r>
          </a:p>
        </p:txBody>
      </p:sp>
      <p:cxnSp>
        <p:nvCxnSpPr>
          <p:cNvPr id="56" name="Elbow Connector 55">
            <a:extLst>
              <a:ext uri="{FF2B5EF4-FFF2-40B4-BE49-F238E27FC236}">
                <a16:creationId xmlns:a16="http://schemas.microsoft.com/office/drawing/2014/main" id="{F5151149-C876-4743-AB84-5BBDD3E22648}"/>
              </a:ext>
            </a:extLst>
          </p:cNvPr>
          <p:cNvCxnSpPr>
            <a:cxnSpLocks/>
            <a:stCxn id="9" idx="0"/>
            <a:endCxn id="54" idx="1"/>
          </p:cNvCxnSpPr>
          <p:nvPr/>
        </p:nvCxnSpPr>
        <p:spPr>
          <a:xfrm rot="5400000" flipH="1" flipV="1">
            <a:off x="5124118" y="2104994"/>
            <a:ext cx="1434823" cy="1170682"/>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23CD0A7F-1850-D04E-B490-0F5F474D6AB0}"/>
              </a:ext>
            </a:extLst>
          </p:cNvPr>
          <p:cNvCxnSpPr>
            <a:cxnSpLocks/>
            <a:stCxn id="54" idx="3"/>
            <a:endCxn id="24" idx="0"/>
          </p:cNvCxnSpPr>
          <p:nvPr/>
        </p:nvCxnSpPr>
        <p:spPr>
          <a:xfrm flipV="1">
            <a:off x="8282531" y="1355124"/>
            <a:ext cx="1443262" cy="617799"/>
          </a:xfrm>
          <a:prstGeom prst="bentConnector4">
            <a:avLst>
              <a:gd name="adj1" fmla="val 24291"/>
              <a:gd name="adj2" fmla="val 13700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99303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KStreams</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Assign container to orders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31</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 as </a:t>
            </a:r>
            <a:r>
              <a:rPr lang="en-US" sz="1333" dirty="0" err="1">
                <a:solidFill>
                  <a:prstClr val="white"/>
                </a:solidFill>
                <a:latin typeface="Arial"/>
              </a:rPr>
              <a:t>KStreams</a:t>
            </a:r>
            <a:endParaRPr lang="en-US" sz="1333" dirty="0">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dirty="0" err="1">
                <a:solidFill>
                  <a:schemeClr val="bg1"/>
                </a:solidFill>
              </a:rPr>
              <a:t>KStream</a:t>
            </a:r>
            <a:r>
              <a:rPr lang="en-US" sz="1400" dirty="0">
                <a:solidFill>
                  <a:schemeClr val="bg1"/>
                </a:solidFill>
              </a:rPr>
              <a:t> - </a:t>
            </a:r>
            <a:r>
              <a:rPr lang="en-US" sz="1400" dirty="0" err="1">
                <a:solidFill>
                  <a:schemeClr val="bg1"/>
                </a:solidFill>
              </a:rPr>
              <a:t>KTable</a:t>
            </a:r>
            <a:endParaRPr lang="en-US" sz="1400" dirty="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547570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2" y="4722678"/>
            <a:ext cx="1680268" cy="318100"/>
          </a:xfrm>
          <a:prstGeom prst="rect">
            <a:avLst/>
          </a:prstGeom>
          <a:noFill/>
        </p:spPr>
        <p:txBody>
          <a:bodyPr wrap="none" rtlCol="0">
            <a:spAutoFit/>
          </a:bodyPr>
          <a:lstStyle/>
          <a:p>
            <a:r>
              <a:rPr lang="en-US" sz="1467" dirty="0" err="1">
                <a:solidFill>
                  <a:schemeClr val="bg1"/>
                </a:solidFill>
              </a:rPr>
              <a:t>Kstreams</a:t>
            </a:r>
            <a:r>
              <a:rPr lang="en-US" sz="1467" dirty="0">
                <a:solidFill>
                  <a:schemeClr val="bg1"/>
                </a:solidFill>
              </a:rPr>
              <a:t> - orders</a:t>
            </a:r>
          </a:p>
        </p:txBody>
      </p:sp>
      <p:sp>
        <p:nvSpPr>
          <p:cNvPr id="54" name="Can 53">
            <a:extLst>
              <a:ext uri="{FF2B5EF4-FFF2-40B4-BE49-F238E27FC236}">
                <a16:creationId xmlns:a16="http://schemas.microsoft.com/office/drawing/2014/main" id="{F61C02DE-DF4A-F44A-9873-A65218CCFF4D}"/>
              </a:ext>
            </a:extLst>
          </p:cNvPr>
          <p:cNvSpPr/>
          <p:nvPr/>
        </p:nvSpPr>
        <p:spPr>
          <a:xfrm>
            <a:off x="6150558" y="4426121"/>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5747139" y="3842205"/>
            <a:ext cx="891591" cy="276999"/>
          </a:xfrm>
          <a:prstGeom prst="rect">
            <a:avLst/>
          </a:prstGeom>
          <a:noFill/>
        </p:spPr>
        <p:txBody>
          <a:bodyPr wrap="none" rtlCol="0">
            <a:spAutoFit/>
          </a:bodyPr>
          <a:lstStyle/>
          <a:p>
            <a:r>
              <a:rPr lang="en-US" sz="12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6061172" y="4525698"/>
            <a:ext cx="1207382" cy="276999"/>
          </a:xfrm>
          <a:prstGeom prst="rect">
            <a:avLst/>
          </a:prstGeom>
          <a:noFill/>
        </p:spPr>
        <p:txBody>
          <a:bodyPr wrap="none" rtlCol="0">
            <a:spAutoFit/>
          </a:bodyPr>
          <a:lstStyle/>
          <a:p>
            <a:r>
              <a:rPr lang="en-US" sz="1200" dirty="0"/>
              <a:t>City-containers</a:t>
            </a:r>
          </a:p>
        </p:txBody>
      </p:sp>
    </p:spTree>
    <p:extLst>
      <p:ext uri="{BB962C8B-B14F-4D97-AF65-F5344CB8AC3E}">
        <p14:creationId xmlns:p14="http://schemas.microsoft.com/office/powerpoint/2010/main" val="6746024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rgbClr val="00B050"/>
                </a:solidFill>
                <a:latin typeface="Arial"/>
              </a:rPr>
              <a:t>Container microservice </a:t>
            </a:r>
            <a:r>
              <a:rPr lang="en-US" sz="1333" dirty="0" err="1">
                <a:solidFill>
                  <a:srgbClr val="00B050"/>
                </a:solidFill>
                <a:latin typeface="Arial"/>
              </a:rPr>
              <a:t>Springboot</a:t>
            </a:r>
            <a:endParaRPr lang="en-US" sz="1333" dirty="0">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Springboot</a:t>
            </a:r>
            <a:r>
              <a:rPr lang="en-US" dirty="0"/>
              <a:t> - </a:t>
            </a:r>
            <a:r>
              <a:rPr lang="en-US" dirty="0" err="1"/>
              <a:t>Postgresql</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635577"/>
          </a:xfrm>
        </p:spPr>
        <p:txBody>
          <a:bodyPr/>
          <a:lstStyle/>
          <a:p>
            <a:r>
              <a:rPr lang="en-US" dirty="0"/>
              <a:t>Kafka data source, web, </a:t>
            </a:r>
            <a:r>
              <a:rPr lang="en-US" dirty="0" err="1"/>
              <a:t>kafka</a:t>
            </a:r>
            <a:r>
              <a:rPr lang="en-US"/>
              <a:t> template. </a:t>
            </a:r>
            <a:endParaRPr lang="en-US" dirty="0"/>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32</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dirty="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dirty="0">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dirty="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666790" y="4493487"/>
            <a:ext cx="880533" cy="982133"/>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5269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rgbClr val="00B050"/>
                </a:solidFill>
                <a:latin typeface="Arial"/>
              </a:rPr>
              <a:t>Container microservice </a:t>
            </a:r>
            <a:r>
              <a:rPr lang="en-US" sz="1333" dirty="0" err="1">
                <a:solidFill>
                  <a:srgbClr val="00B050"/>
                </a:solidFill>
                <a:latin typeface="Arial"/>
              </a:rPr>
              <a:t>Springboot</a:t>
            </a:r>
            <a:endParaRPr lang="en-US" sz="1333" dirty="0">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sz="2667" dirty="0"/>
              <a:t>Container Microservice – </a:t>
            </a:r>
            <a:r>
              <a:rPr lang="en-US" sz="2667" dirty="0" err="1"/>
              <a:t>Springboot</a:t>
            </a:r>
            <a:r>
              <a:rPr lang="en-US" sz="2667" dirty="0"/>
              <a:t> - </a:t>
            </a:r>
            <a:r>
              <a:rPr lang="en-US" sz="2667" dirty="0" err="1"/>
              <a:t>Postgresql</a:t>
            </a:r>
            <a:endParaRPr lang="en-US" sz="2667" dirty="0"/>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33</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70697" y="2516144"/>
            <a:ext cx="3001007"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dirty="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2"/>
            <a:endCxn id="30" idx="1"/>
          </p:cNvCxnSpPr>
          <p:nvPr/>
        </p:nvCxnSpPr>
        <p:spPr>
          <a:xfrm rot="16200000" flipH="1">
            <a:off x="2843277" y="2637811"/>
            <a:ext cx="374793" cy="2179073"/>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470696" y="4692257"/>
            <a:ext cx="3001008"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a:endCxn id="53" idx="1"/>
          </p:cNvCxnSpPr>
          <p:nvPr/>
        </p:nvCxnSpPr>
        <p:spPr>
          <a:xfrm rot="5400000" flipH="1" flipV="1">
            <a:off x="3010743" y="3812123"/>
            <a:ext cx="102825" cy="2242036"/>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dirty="0">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dirty="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983310" y="4810669"/>
            <a:ext cx="564013" cy="629092"/>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434CE280-0103-D64E-A15B-2B6C24E2C107}"/>
              </a:ext>
            </a:extLst>
          </p:cNvPr>
          <p:cNvCxnSpPr>
            <a:cxnSpLocks/>
            <a:stCxn id="68" idx="0"/>
            <a:endCxn id="12" idx="0"/>
          </p:cNvCxnSpPr>
          <p:nvPr/>
        </p:nvCxnSpPr>
        <p:spPr>
          <a:xfrm rot="16200000" flipV="1">
            <a:off x="4142092" y="1088205"/>
            <a:ext cx="927755" cy="4368225"/>
          </a:xfrm>
          <a:prstGeom prst="bentConnector3">
            <a:avLst>
              <a:gd name="adj1" fmla="val 132854"/>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8" name="Rounded Rectangle 67">
            <a:extLst>
              <a:ext uri="{FF2B5EF4-FFF2-40B4-BE49-F238E27FC236}">
                <a16:creationId xmlns:a16="http://schemas.microsoft.com/office/drawing/2014/main" id="{8A225FCE-A971-9046-B988-A17C47BEF1BB}"/>
              </a:ext>
            </a:extLst>
          </p:cNvPr>
          <p:cNvSpPr/>
          <p:nvPr/>
        </p:nvSpPr>
        <p:spPr>
          <a:xfrm>
            <a:off x="6266757" y="3736195"/>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sp>
        <p:nvSpPr>
          <p:cNvPr id="72" name="Rounded Rectangle 71">
            <a:extLst>
              <a:ext uri="{FF2B5EF4-FFF2-40B4-BE49-F238E27FC236}">
                <a16:creationId xmlns:a16="http://schemas.microsoft.com/office/drawing/2014/main" id="{B4771761-C79A-1946-A9BA-954465A59DE1}"/>
              </a:ext>
            </a:extLst>
          </p:cNvPr>
          <p:cNvSpPr/>
          <p:nvPr/>
        </p:nvSpPr>
        <p:spPr>
          <a:xfrm>
            <a:off x="5952227" y="4747429"/>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cxnSp>
        <p:nvCxnSpPr>
          <p:cNvPr id="73" name="Elbow Connector 72">
            <a:extLst>
              <a:ext uri="{FF2B5EF4-FFF2-40B4-BE49-F238E27FC236}">
                <a16:creationId xmlns:a16="http://schemas.microsoft.com/office/drawing/2014/main" id="{DBB593C2-68C7-A74C-AC0D-BCCBBA514B1D}"/>
              </a:ext>
            </a:extLst>
          </p:cNvPr>
          <p:cNvCxnSpPr>
            <a:cxnSpLocks/>
            <a:stCxn id="72" idx="2"/>
            <a:endCxn id="74" idx="2"/>
          </p:cNvCxnSpPr>
          <p:nvPr/>
        </p:nvCxnSpPr>
        <p:spPr>
          <a:xfrm rot="5400000">
            <a:off x="4052043" y="3309799"/>
            <a:ext cx="576871" cy="4270148"/>
          </a:xfrm>
          <a:prstGeom prst="bentConnector3">
            <a:avLst>
              <a:gd name="adj1" fmla="val 15283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B3737DAD-2F07-3848-9295-63BFF86E0307}"/>
              </a:ext>
            </a:extLst>
          </p:cNvPr>
          <p:cNvSpPr/>
          <p:nvPr/>
        </p:nvSpPr>
        <p:spPr bwMode="auto">
          <a:xfrm>
            <a:off x="2082622" y="50017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78" name="Rounded Rectangle 77">
            <a:extLst>
              <a:ext uri="{FF2B5EF4-FFF2-40B4-BE49-F238E27FC236}">
                <a16:creationId xmlns:a16="http://schemas.microsoft.com/office/drawing/2014/main" id="{D63166AF-3EFC-3D4E-9476-14E9E6A974C2}"/>
              </a:ext>
            </a:extLst>
          </p:cNvPr>
          <p:cNvSpPr/>
          <p:nvPr/>
        </p:nvSpPr>
        <p:spPr>
          <a:xfrm>
            <a:off x="154148" y="1372633"/>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cxnSp>
        <p:nvCxnSpPr>
          <p:cNvPr id="79" name="Elbow Connector 78">
            <a:extLst>
              <a:ext uri="{FF2B5EF4-FFF2-40B4-BE49-F238E27FC236}">
                <a16:creationId xmlns:a16="http://schemas.microsoft.com/office/drawing/2014/main" id="{C033CD6F-1A04-5E49-83A2-70AB174769F1}"/>
              </a:ext>
            </a:extLst>
          </p:cNvPr>
          <p:cNvCxnSpPr>
            <a:cxnSpLocks/>
            <a:stCxn id="78" idx="2"/>
            <a:endCxn id="10" idx="0"/>
          </p:cNvCxnSpPr>
          <p:nvPr/>
        </p:nvCxnSpPr>
        <p:spPr>
          <a:xfrm rot="16200000" flipH="1">
            <a:off x="795906" y="1663208"/>
            <a:ext cx="1026799" cy="1263664"/>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a:extLst>
              <a:ext uri="{FF2B5EF4-FFF2-40B4-BE49-F238E27FC236}">
                <a16:creationId xmlns:a16="http://schemas.microsoft.com/office/drawing/2014/main" id="{99051AED-D6B7-3A4D-AFE9-13B0B8E2D178}"/>
              </a:ext>
            </a:extLst>
          </p:cNvPr>
          <p:cNvSpPr/>
          <p:nvPr/>
        </p:nvSpPr>
        <p:spPr>
          <a:xfrm>
            <a:off x="107915" y="4035229"/>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cxnSp>
        <p:nvCxnSpPr>
          <p:cNvPr id="83" name="Elbow Connector 82">
            <a:extLst>
              <a:ext uri="{FF2B5EF4-FFF2-40B4-BE49-F238E27FC236}">
                <a16:creationId xmlns:a16="http://schemas.microsoft.com/office/drawing/2014/main" id="{DE1CB8C9-F810-824F-829E-35D3B3E5BD62}"/>
              </a:ext>
            </a:extLst>
          </p:cNvPr>
          <p:cNvCxnSpPr>
            <a:cxnSpLocks/>
            <a:stCxn id="82" idx="2"/>
            <a:endCxn id="41" idx="0"/>
          </p:cNvCxnSpPr>
          <p:nvPr/>
        </p:nvCxnSpPr>
        <p:spPr>
          <a:xfrm rot="16200000" flipH="1">
            <a:off x="1016030" y="4059446"/>
            <a:ext cx="540316" cy="1309897"/>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5" name="Rounded Rectangle 84">
            <a:extLst>
              <a:ext uri="{FF2B5EF4-FFF2-40B4-BE49-F238E27FC236}">
                <a16:creationId xmlns:a16="http://schemas.microsoft.com/office/drawing/2014/main" id="{8E1ECA7D-259A-0D47-B27D-588F79432219}"/>
              </a:ext>
            </a:extLst>
          </p:cNvPr>
          <p:cNvSpPr/>
          <p:nvPr/>
        </p:nvSpPr>
        <p:spPr>
          <a:xfrm>
            <a:off x="9413831" y="1946097"/>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schemeClr val="tx2">
                    <a:lumMod val="50000"/>
                  </a:schemeClr>
                </a:solidFill>
                <a:latin typeface="Arial"/>
              </a:rPr>
              <a:t>psql</a:t>
            </a:r>
            <a:endParaRPr lang="en-US" sz="1333" dirty="0">
              <a:solidFill>
                <a:schemeClr val="tx2">
                  <a:lumMod val="50000"/>
                </a:schemeClr>
              </a:solidFill>
              <a:latin typeface="Arial"/>
            </a:endParaRPr>
          </a:p>
        </p:txBody>
      </p:sp>
      <p:cxnSp>
        <p:nvCxnSpPr>
          <p:cNvPr id="86" name="Elbow Connector 85">
            <a:extLst>
              <a:ext uri="{FF2B5EF4-FFF2-40B4-BE49-F238E27FC236}">
                <a16:creationId xmlns:a16="http://schemas.microsoft.com/office/drawing/2014/main" id="{D1151191-D719-054E-84AB-989963A8E3D5}"/>
              </a:ext>
            </a:extLst>
          </p:cNvPr>
          <p:cNvCxnSpPr>
            <a:cxnSpLocks/>
            <a:stCxn id="31" idx="0"/>
            <a:endCxn id="85" idx="2"/>
          </p:cNvCxnSpPr>
          <p:nvPr/>
        </p:nvCxnSpPr>
        <p:spPr>
          <a:xfrm rot="5400000" flipH="1" flipV="1">
            <a:off x="9399469" y="2882913"/>
            <a:ext cx="1065495" cy="9880"/>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9" name="Rounded Rectangle 88">
            <a:extLst>
              <a:ext uri="{FF2B5EF4-FFF2-40B4-BE49-F238E27FC236}">
                <a16:creationId xmlns:a16="http://schemas.microsoft.com/office/drawing/2014/main" id="{57045A2C-30EA-9445-B339-B3B70DE06465}"/>
              </a:ext>
            </a:extLst>
          </p:cNvPr>
          <p:cNvSpPr/>
          <p:nvPr/>
        </p:nvSpPr>
        <p:spPr>
          <a:xfrm>
            <a:off x="2222178" y="6238364"/>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Consumer</a:t>
            </a:r>
          </a:p>
        </p:txBody>
      </p:sp>
      <p:sp>
        <p:nvSpPr>
          <p:cNvPr id="90" name="Rounded Rectangle 89">
            <a:extLst>
              <a:ext uri="{FF2B5EF4-FFF2-40B4-BE49-F238E27FC236}">
                <a16:creationId xmlns:a16="http://schemas.microsoft.com/office/drawing/2014/main" id="{854E663A-3FFD-FC45-A16A-8429FE9A2004}"/>
              </a:ext>
            </a:extLst>
          </p:cNvPr>
          <p:cNvSpPr/>
          <p:nvPr/>
        </p:nvSpPr>
        <p:spPr>
          <a:xfrm>
            <a:off x="2421855" y="1345009"/>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Consumer</a:t>
            </a:r>
          </a:p>
        </p:txBody>
      </p:sp>
      <p:sp>
        <p:nvSpPr>
          <p:cNvPr id="91" name="TextBox 90">
            <a:extLst>
              <a:ext uri="{FF2B5EF4-FFF2-40B4-BE49-F238E27FC236}">
                <a16:creationId xmlns:a16="http://schemas.microsoft.com/office/drawing/2014/main" id="{C24E421E-B282-EE48-B8FA-F7EC04FB47BC}"/>
              </a:ext>
            </a:extLst>
          </p:cNvPr>
          <p:cNvSpPr txBox="1"/>
          <p:nvPr/>
        </p:nvSpPr>
        <p:spPr>
          <a:xfrm>
            <a:off x="1259304" y="1207228"/>
            <a:ext cx="312906" cy="369332"/>
          </a:xfrm>
          <a:prstGeom prst="rect">
            <a:avLst/>
          </a:prstGeom>
          <a:noFill/>
          <a:ln>
            <a:solidFill>
              <a:schemeClr val="accent2">
                <a:lumMod val="75000"/>
              </a:schemeClr>
            </a:solidFill>
          </a:ln>
        </p:spPr>
        <p:txBody>
          <a:bodyPr wrap="none" rtlCol="0">
            <a:spAutoFit/>
          </a:bodyPr>
          <a:lstStyle/>
          <a:p>
            <a:r>
              <a:rPr lang="en-US" dirty="0"/>
              <a:t>4</a:t>
            </a:r>
          </a:p>
        </p:txBody>
      </p:sp>
      <p:sp>
        <p:nvSpPr>
          <p:cNvPr id="92" name="TextBox 91">
            <a:extLst>
              <a:ext uri="{FF2B5EF4-FFF2-40B4-BE49-F238E27FC236}">
                <a16:creationId xmlns:a16="http://schemas.microsoft.com/office/drawing/2014/main" id="{84868F8B-2794-3242-8FFF-0BF16EC14272}"/>
              </a:ext>
            </a:extLst>
          </p:cNvPr>
          <p:cNvSpPr txBox="1"/>
          <p:nvPr/>
        </p:nvSpPr>
        <p:spPr>
          <a:xfrm>
            <a:off x="10460479" y="1646394"/>
            <a:ext cx="312906" cy="369332"/>
          </a:xfrm>
          <a:prstGeom prst="rect">
            <a:avLst/>
          </a:prstGeom>
          <a:noFill/>
          <a:ln>
            <a:solidFill>
              <a:schemeClr val="accent2">
                <a:lumMod val="75000"/>
              </a:schemeClr>
            </a:solidFill>
          </a:ln>
        </p:spPr>
        <p:txBody>
          <a:bodyPr wrap="none" rtlCol="0">
            <a:spAutoFit/>
          </a:bodyPr>
          <a:lstStyle/>
          <a:p>
            <a:r>
              <a:rPr lang="en-US" dirty="0"/>
              <a:t>2</a:t>
            </a:r>
          </a:p>
        </p:txBody>
      </p:sp>
      <p:sp>
        <p:nvSpPr>
          <p:cNvPr id="93" name="TextBox 92">
            <a:extLst>
              <a:ext uri="{FF2B5EF4-FFF2-40B4-BE49-F238E27FC236}">
                <a16:creationId xmlns:a16="http://schemas.microsoft.com/office/drawing/2014/main" id="{59346527-A9D0-7F4B-9E42-D25B6D4DD30B}"/>
              </a:ext>
            </a:extLst>
          </p:cNvPr>
          <p:cNvSpPr txBox="1"/>
          <p:nvPr/>
        </p:nvSpPr>
        <p:spPr>
          <a:xfrm>
            <a:off x="5693844" y="2701340"/>
            <a:ext cx="312906" cy="369332"/>
          </a:xfrm>
          <a:prstGeom prst="rect">
            <a:avLst/>
          </a:prstGeom>
          <a:noFill/>
          <a:ln>
            <a:solidFill>
              <a:schemeClr val="accent2">
                <a:lumMod val="75000"/>
              </a:schemeClr>
            </a:solidFill>
          </a:ln>
        </p:spPr>
        <p:txBody>
          <a:bodyPr wrap="none" rtlCol="0">
            <a:spAutoFit/>
          </a:bodyPr>
          <a:lstStyle/>
          <a:p>
            <a:r>
              <a:rPr lang="en-US" dirty="0"/>
              <a:t>1</a:t>
            </a:r>
          </a:p>
        </p:txBody>
      </p:sp>
      <p:sp>
        <p:nvSpPr>
          <p:cNvPr id="94" name="TextBox 93">
            <a:extLst>
              <a:ext uri="{FF2B5EF4-FFF2-40B4-BE49-F238E27FC236}">
                <a16:creationId xmlns:a16="http://schemas.microsoft.com/office/drawing/2014/main" id="{E1B2000C-609A-4346-9347-FD8ACCC97DBC}"/>
              </a:ext>
            </a:extLst>
          </p:cNvPr>
          <p:cNvSpPr txBox="1"/>
          <p:nvPr/>
        </p:nvSpPr>
        <p:spPr>
          <a:xfrm>
            <a:off x="3722071" y="1337367"/>
            <a:ext cx="312906" cy="369332"/>
          </a:xfrm>
          <a:prstGeom prst="rect">
            <a:avLst/>
          </a:prstGeom>
          <a:noFill/>
          <a:ln>
            <a:solidFill>
              <a:schemeClr val="accent2">
                <a:lumMod val="75000"/>
              </a:schemeClr>
            </a:solidFill>
          </a:ln>
        </p:spPr>
        <p:txBody>
          <a:bodyPr wrap="none" rtlCol="0">
            <a:spAutoFit/>
          </a:bodyPr>
          <a:lstStyle/>
          <a:p>
            <a:r>
              <a:rPr lang="en-US" dirty="0"/>
              <a:t>3</a:t>
            </a:r>
          </a:p>
        </p:txBody>
      </p:sp>
      <p:sp>
        <p:nvSpPr>
          <p:cNvPr id="95" name="TextBox 94">
            <a:extLst>
              <a:ext uri="{FF2B5EF4-FFF2-40B4-BE49-F238E27FC236}">
                <a16:creationId xmlns:a16="http://schemas.microsoft.com/office/drawing/2014/main" id="{3527B3B4-3BE6-5644-8A8F-8C0733CFFD64}"/>
              </a:ext>
            </a:extLst>
          </p:cNvPr>
          <p:cNvSpPr txBox="1"/>
          <p:nvPr/>
        </p:nvSpPr>
        <p:spPr>
          <a:xfrm>
            <a:off x="3547094" y="6231012"/>
            <a:ext cx="312906" cy="369332"/>
          </a:xfrm>
          <a:prstGeom prst="rect">
            <a:avLst/>
          </a:prstGeom>
          <a:noFill/>
          <a:ln>
            <a:solidFill>
              <a:schemeClr val="accent2">
                <a:lumMod val="75000"/>
              </a:schemeClr>
            </a:solidFill>
          </a:ln>
        </p:spPr>
        <p:txBody>
          <a:bodyPr wrap="none" rtlCol="0">
            <a:spAutoFit/>
          </a:bodyPr>
          <a:lstStyle/>
          <a:p>
            <a:r>
              <a:rPr lang="en-US" dirty="0"/>
              <a:t>5</a:t>
            </a:r>
          </a:p>
        </p:txBody>
      </p:sp>
      <p:sp>
        <p:nvSpPr>
          <p:cNvPr id="96" name="TextBox 95">
            <a:extLst>
              <a:ext uri="{FF2B5EF4-FFF2-40B4-BE49-F238E27FC236}">
                <a16:creationId xmlns:a16="http://schemas.microsoft.com/office/drawing/2014/main" id="{011BAF96-7728-894C-802E-F35ECA4F052B}"/>
              </a:ext>
            </a:extLst>
          </p:cNvPr>
          <p:cNvSpPr txBox="1"/>
          <p:nvPr/>
        </p:nvSpPr>
        <p:spPr>
          <a:xfrm>
            <a:off x="1103918" y="4081903"/>
            <a:ext cx="312906" cy="369332"/>
          </a:xfrm>
          <a:prstGeom prst="rect">
            <a:avLst/>
          </a:prstGeom>
          <a:noFill/>
          <a:ln>
            <a:solidFill>
              <a:schemeClr val="accent2">
                <a:lumMod val="75000"/>
              </a:schemeClr>
            </a:solidFill>
          </a:ln>
        </p:spPr>
        <p:txBody>
          <a:bodyPr wrap="none" rtlCol="0">
            <a:spAutoFit/>
          </a:bodyPr>
          <a:lstStyle/>
          <a:p>
            <a:r>
              <a:rPr lang="en-US" dirty="0"/>
              <a:t>6</a:t>
            </a:r>
          </a:p>
        </p:txBody>
      </p:sp>
    </p:spTree>
    <p:extLst>
      <p:ext uri="{BB962C8B-B14F-4D97-AF65-F5344CB8AC3E}">
        <p14:creationId xmlns:p14="http://schemas.microsoft.com/office/powerpoint/2010/main" val="10797642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Manage Container Inventory, APIs to access the inventory and consumer of </a:t>
            </a:r>
            <a:r>
              <a:rPr lang="en-US" dirty="0" err="1"/>
              <a:t>ContainerEvent</a:t>
            </a:r>
            <a:r>
              <a:rPr lang="en-US" dirty="0"/>
              <a:t>.</a:t>
            </a:r>
          </a:p>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34</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3566177"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381001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055576"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2994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454497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47940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03437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27473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248985" y="511542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563409" y="592616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3490787" y="509220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6848983" y="3347565"/>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728461" y="3672941"/>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 </a:t>
            </a:r>
          </a:p>
        </p:txBody>
      </p:sp>
      <p:sp>
        <p:nvSpPr>
          <p:cNvPr id="28" name="Oval 27">
            <a:extLst>
              <a:ext uri="{FF2B5EF4-FFF2-40B4-BE49-F238E27FC236}">
                <a16:creationId xmlns:a16="http://schemas.microsoft.com/office/drawing/2014/main" id="{1B75F909-1AEE-E24C-BB83-9694F642796B}"/>
              </a:ext>
            </a:extLst>
          </p:cNvPr>
          <p:cNvSpPr/>
          <p:nvPr/>
        </p:nvSpPr>
        <p:spPr>
          <a:xfrm>
            <a:off x="7015322" y="4174493"/>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6877014" y="4027914"/>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6687919" y="4307801"/>
            <a:ext cx="1518364" cy="307777"/>
          </a:xfrm>
          <a:prstGeom prst="rect">
            <a:avLst/>
          </a:prstGeom>
          <a:noFill/>
        </p:spPr>
        <p:txBody>
          <a:bodyPr wrap="none" rtlCol="0">
            <a:spAutoFit/>
          </a:bodyPr>
          <a:lstStyle/>
          <a:p>
            <a:r>
              <a:rPr lang="en-US" sz="1400" dirty="0">
                <a:solidFill>
                  <a:schemeClr val="bg1"/>
                </a:solidFill>
              </a:rPr>
              <a:t>Kafka Consumer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5569703" y="4289502"/>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728461" y="4911104"/>
            <a:ext cx="3431540" cy="61566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9159" y="5006648"/>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5"/>
          <a:stretch>
            <a:fillRect/>
          </a:stretch>
        </p:blipFill>
        <p:spPr>
          <a:xfrm>
            <a:off x="8022591" y="4942031"/>
            <a:ext cx="1414200" cy="566267"/>
          </a:xfrm>
          <a:prstGeom prst="rect">
            <a:avLst/>
          </a:prstGeom>
        </p:spPr>
      </p:pic>
    </p:spTree>
    <p:extLst>
      <p:ext uri="{BB962C8B-B14F-4D97-AF65-F5344CB8AC3E}">
        <p14:creationId xmlns:p14="http://schemas.microsoft.com/office/powerpoint/2010/main" val="31481176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a:extLst>
              <a:ext uri="{FF2B5EF4-FFF2-40B4-BE49-F238E27FC236}">
                <a16:creationId xmlns:a16="http://schemas.microsoft.com/office/drawing/2014/main" id="{16369D00-A072-DB43-B943-B71BA51E5E95}"/>
              </a:ext>
            </a:extLst>
          </p:cNvPr>
          <p:cNvSpPr/>
          <p:nvPr/>
        </p:nvSpPr>
        <p:spPr>
          <a:xfrm>
            <a:off x="176981" y="1839142"/>
            <a:ext cx="4144296" cy="3573516"/>
          </a:xfrm>
          <a:prstGeom prst="roundRect">
            <a:avLst>
              <a:gd name="adj" fmla="val 346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Order Simple Producer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2418714" y="3600552"/>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35</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269678"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551351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5759077"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60029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624847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64975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673787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697823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952486" y="342900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7266910" y="423974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94288" y="3405787"/>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30122" y="2125292"/>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09600" y="2450668"/>
            <a:ext cx="3431540" cy="12192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Order Producer</a:t>
            </a:r>
          </a:p>
        </p:txBody>
      </p:sp>
      <p:sp>
        <p:nvSpPr>
          <p:cNvPr id="28" name="Oval 27">
            <a:extLst>
              <a:ext uri="{FF2B5EF4-FFF2-40B4-BE49-F238E27FC236}">
                <a16:creationId xmlns:a16="http://schemas.microsoft.com/office/drawing/2014/main" id="{1B75F909-1AEE-E24C-BB83-9694F642796B}"/>
              </a:ext>
            </a:extLst>
          </p:cNvPr>
          <p:cNvSpPr/>
          <p:nvPr/>
        </p:nvSpPr>
        <p:spPr>
          <a:xfrm>
            <a:off x="896461" y="2952220"/>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758153" y="2805641"/>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569058" y="3085528"/>
            <a:ext cx="1418978" cy="307777"/>
          </a:xfrm>
          <a:prstGeom prst="rect">
            <a:avLst/>
          </a:prstGeom>
          <a:noFill/>
        </p:spPr>
        <p:txBody>
          <a:bodyPr wrap="none" rtlCol="0">
            <a:spAutoFit/>
          </a:bodyPr>
          <a:lstStyle/>
          <a:p>
            <a:r>
              <a:rPr lang="en-US" sz="1400" dirty="0">
                <a:solidFill>
                  <a:schemeClr val="bg1"/>
                </a:solidFill>
              </a:rPr>
              <a:t>Kafka Producer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26" idx="3"/>
            <a:endCxn id="12" idx="0"/>
          </p:cNvCxnSpPr>
          <p:nvPr/>
        </p:nvCxnSpPr>
        <p:spPr>
          <a:xfrm>
            <a:off x="4041140" y="3060268"/>
            <a:ext cx="3059875" cy="661028"/>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09600" y="3688831"/>
            <a:ext cx="3431540" cy="61566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9239" y="406722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6"/>
          <a:stretch>
            <a:fillRect/>
          </a:stretch>
        </p:blipFill>
        <p:spPr>
          <a:xfrm>
            <a:off x="1903730" y="3719758"/>
            <a:ext cx="1414200" cy="566267"/>
          </a:xfrm>
          <a:prstGeom prst="rect">
            <a:avLst/>
          </a:prstGeom>
        </p:spPr>
      </p:pic>
      <p:pic>
        <p:nvPicPr>
          <p:cNvPr id="39" name="Picture 38">
            <a:extLst>
              <a:ext uri="{FF2B5EF4-FFF2-40B4-BE49-F238E27FC236}">
                <a16:creationId xmlns:a16="http://schemas.microsoft.com/office/drawing/2014/main" id="{ED211E00-92E6-0E49-9AB7-17D07D4685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52487" y="4632180"/>
            <a:ext cx="3198376" cy="493464"/>
          </a:xfrm>
          <a:prstGeom prst="rect">
            <a:avLst/>
          </a:prstGeom>
          <a:ln>
            <a:solidFill>
              <a:schemeClr val="accent5">
                <a:lumMod val="60000"/>
                <a:lumOff val="40000"/>
              </a:schemeClr>
            </a:solidFill>
          </a:ln>
        </p:spPr>
      </p:pic>
      <p:sp>
        <p:nvSpPr>
          <p:cNvPr id="41" name="Rectangle 40">
            <a:extLst>
              <a:ext uri="{FF2B5EF4-FFF2-40B4-BE49-F238E27FC236}">
                <a16:creationId xmlns:a16="http://schemas.microsoft.com/office/drawing/2014/main" id="{04D75F3D-C1EB-6C44-A9EB-BFF40044D9D3}"/>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Topic Consumer</a:t>
            </a:r>
          </a:p>
        </p:txBody>
      </p:sp>
      <p:cxnSp>
        <p:nvCxnSpPr>
          <p:cNvPr id="42" name="Elbow Connector 41">
            <a:extLst>
              <a:ext uri="{FF2B5EF4-FFF2-40B4-BE49-F238E27FC236}">
                <a16:creationId xmlns:a16="http://schemas.microsoft.com/office/drawing/2014/main" id="{1F742694-E556-434E-AB76-40F0581C8CB9}"/>
              </a:ext>
            </a:extLst>
          </p:cNvPr>
          <p:cNvCxnSpPr>
            <a:cxnSpLocks/>
            <a:stCxn id="8" idx="0"/>
            <a:endCxn id="41" idx="0"/>
          </p:cNvCxnSpPr>
          <p:nvPr/>
        </p:nvCxnSpPr>
        <p:spPr>
          <a:xfrm rot="16200000" flipH="1">
            <a:off x="7767727" y="2079263"/>
            <a:ext cx="607979" cy="3892044"/>
          </a:xfrm>
          <a:prstGeom prst="bentConnector3">
            <a:avLst>
              <a:gd name="adj1" fmla="val -37600"/>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84C29AEF-3CB4-4343-8D50-C59B663B2F81}"/>
              </a:ext>
            </a:extLst>
          </p:cNvPr>
          <p:cNvPicPr>
            <a:picLocks noChangeAspect="1"/>
          </p:cNvPicPr>
          <p:nvPr/>
        </p:nvPicPr>
        <p:blipFill>
          <a:blip r:embed="rId8"/>
          <a:stretch>
            <a:fillRect/>
          </a:stretch>
        </p:blipFill>
        <p:spPr>
          <a:xfrm>
            <a:off x="433929" y="4867471"/>
            <a:ext cx="1302236" cy="544571"/>
          </a:xfrm>
          <a:prstGeom prst="rect">
            <a:avLst/>
          </a:prstGeom>
        </p:spPr>
      </p:pic>
      <p:sp>
        <p:nvSpPr>
          <p:cNvPr id="31" name="Oval 30">
            <a:extLst>
              <a:ext uri="{FF2B5EF4-FFF2-40B4-BE49-F238E27FC236}">
                <a16:creationId xmlns:a16="http://schemas.microsoft.com/office/drawing/2014/main" id="{CA42AA68-DCC2-5541-A6F1-420B3FB5C4E0}"/>
              </a:ext>
            </a:extLst>
          </p:cNvPr>
          <p:cNvSpPr/>
          <p:nvPr/>
        </p:nvSpPr>
        <p:spPr>
          <a:xfrm>
            <a:off x="2879302" y="5259486"/>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a:t>
            </a:r>
          </a:p>
        </p:txBody>
      </p:sp>
      <p:sp>
        <p:nvSpPr>
          <p:cNvPr id="43" name="Oval 42">
            <a:extLst>
              <a:ext uri="{FF2B5EF4-FFF2-40B4-BE49-F238E27FC236}">
                <a16:creationId xmlns:a16="http://schemas.microsoft.com/office/drawing/2014/main" id="{0B463E3E-E509-6845-BA10-D875995E76EC}"/>
              </a:ext>
            </a:extLst>
          </p:cNvPr>
          <p:cNvSpPr/>
          <p:nvPr/>
        </p:nvSpPr>
        <p:spPr>
          <a:xfrm>
            <a:off x="8819236" y="5319941"/>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2</a:t>
            </a:r>
          </a:p>
        </p:txBody>
      </p:sp>
      <p:sp>
        <p:nvSpPr>
          <p:cNvPr id="44" name="Oval 43">
            <a:extLst>
              <a:ext uri="{FF2B5EF4-FFF2-40B4-BE49-F238E27FC236}">
                <a16:creationId xmlns:a16="http://schemas.microsoft.com/office/drawing/2014/main" id="{27C0D551-A11B-8943-AA74-FD26C662C073}"/>
              </a:ext>
            </a:extLst>
          </p:cNvPr>
          <p:cNvSpPr/>
          <p:nvPr/>
        </p:nvSpPr>
        <p:spPr>
          <a:xfrm>
            <a:off x="7947955" y="3797854"/>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3</a:t>
            </a:r>
          </a:p>
        </p:txBody>
      </p:sp>
    </p:spTree>
    <p:extLst>
      <p:ext uri="{BB962C8B-B14F-4D97-AF65-F5344CB8AC3E}">
        <p14:creationId xmlns:p14="http://schemas.microsoft.com/office/powerpoint/2010/main" val="22175314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FD0DD-4F2C-4F4A-997D-5AA8FADD25F7}"/>
              </a:ext>
            </a:extLst>
          </p:cNvPr>
          <p:cNvSpPr>
            <a:spLocks noGrp="1"/>
          </p:cNvSpPr>
          <p:nvPr>
            <p:ph type="title"/>
          </p:nvPr>
        </p:nvSpPr>
        <p:spPr/>
        <p:txBody>
          <a:bodyPr/>
          <a:lstStyle/>
          <a:p>
            <a:r>
              <a:rPr lang="en-US" dirty="0"/>
              <a:t>Event Sourcing Integration Test Env</a:t>
            </a:r>
          </a:p>
        </p:txBody>
      </p:sp>
      <p:sp>
        <p:nvSpPr>
          <p:cNvPr id="4" name="Slide Number Placeholder 3">
            <a:extLst>
              <a:ext uri="{FF2B5EF4-FFF2-40B4-BE49-F238E27FC236}">
                <a16:creationId xmlns:a16="http://schemas.microsoft.com/office/drawing/2014/main" id="{0333D6D7-C866-9640-AAB5-72BD0F3F3D7E}"/>
              </a:ext>
            </a:extLst>
          </p:cNvPr>
          <p:cNvSpPr>
            <a:spLocks noGrp="1"/>
          </p:cNvSpPr>
          <p:nvPr>
            <p:ph type="sldNum" sz="quarter" idx="12"/>
          </p:nvPr>
        </p:nvSpPr>
        <p:spPr/>
        <p:txBody>
          <a:bodyPr/>
          <a:lstStyle/>
          <a:p>
            <a:fld id="{E9549862-13E2-C34D-815E-8545BD36FC59}" type="slidenum">
              <a:rPr lang="en-US" smtClean="0">
                <a:solidFill>
                  <a:srgbClr val="6D7777"/>
                </a:solidFill>
              </a:rPr>
              <a:pPr/>
              <a:t>36</a:t>
            </a:fld>
            <a:endParaRPr lang="en-US" dirty="0">
              <a:solidFill>
                <a:srgbClr val="6D7777"/>
              </a:solidFill>
            </a:endParaRPr>
          </a:p>
        </p:txBody>
      </p:sp>
      <p:sp>
        <p:nvSpPr>
          <p:cNvPr id="5" name="Rounded Rectangle 4">
            <a:extLst>
              <a:ext uri="{FF2B5EF4-FFF2-40B4-BE49-F238E27FC236}">
                <a16:creationId xmlns:a16="http://schemas.microsoft.com/office/drawing/2014/main" id="{D2C606BC-6222-994E-894B-000A5450BC92}"/>
              </a:ext>
            </a:extLst>
          </p:cNvPr>
          <p:cNvSpPr/>
          <p:nvPr/>
        </p:nvSpPr>
        <p:spPr bwMode="auto">
          <a:xfrm>
            <a:off x="3759855"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FF5A39B9-E4C0-0745-B826-F714E63CC057}"/>
              </a:ext>
            </a:extLst>
          </p:cNvPr>
          <p:cNvSpPr/>
          <p:nvPr/>
        </p:nvSpPr>
        <p:spPr bwMode="auto">
          <a:xfrm>
            <a:off x="400369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1D60F49A-FF18-8643-B79F-7E55FF124EFC}"/>
              </a:ext>
            </a:extLst>
          </p:cNvPr>
          <p:cNvSpPr/>
          <p:nvPr/>
        </p:nvSpPr>
        <p:spPr bwMode="auto">
          <a:xfrm>
            <a:off x="4249254"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FF34314A-0F8F-2547-B678-E595977045F5}"/>
              </a:ext>
            </a:extLst>
          </p:cNvPr>
          <p:cNvSpPr/>
          <p:nvPr/>
        </p:nvSpPr>
        <p:spPr bwMode="auto">
          <a:xfrm>
            <a:off x="44930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8704D97B-8709-E647-9A74-BC4263C54DE7}"/>
              </a:ext>
            </a:extLst>
          </p:cNvPr>
          <p:cNvSpPr/>
          <p:nvPr/>
        </p:nvSpPr>
        <p:spPr bwMode="auto">
          <a:xfrm>
            <a:off x="473865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9C92719B-E542-C24D-AB8B-D7178C57AE41}"/>
              </a:ext>
            </a:extLst>
          </p:cNvPr>
          <p:cNvSpPr/>
          <p:nvPr/>
        </p:nvSpPr>
        <p:spPr bwMode="auto">
          <a:xfrm>
            <a:off x="49876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7360B7DA-FE58-F94B-A1BE-0ADFA5935D52}"/>
              </a:ext>
            </a:extLst>
          </p:cNvPr>
          <p:cNvSpPr/>
          <p:nvPr/>
        </p:nvSpPr>
        <p:spPr bwMode="auto">
          <a:xfrm>
            <a:off x="522805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0789EFA5-E3C7-5E44-A0BB-1FD894EBF4B1}"/>
              </a:ext>
            </a:extLst>
          </p:cNvPr>
          <p:cNvSpPr/>
          <p:nvPr/>
        </p:nvSpPr>
        <p:spPr bwMode="auto">
          <a:xfrm>
            <a:off x="546841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E4FF948-CE71-A440-9831-ACC4BB48E665}"/>
              </a:ext>
            </a:extLst>
          </p:cNvPr>
          <p:cNvSpPr>
            <a:spLocks noChangeArrowheads="1"/>
          </p:cNvSpPr>
          <p:nvPr/>
        </p:nvSpPr>
        <p:spPr bwMode="auto">
          <a:xfrm>
            <a:off x="3442663" y="173235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5C871E63-2B92-FC4B-96EE-AC813CA41EB7}"/>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757087" y="2543098"/>
            <a:ext cx="959343" cy="504271"/>
          </a:xfrm>
          <a:prstGeom prst="rect">
            <a:avLst/>
          </a:prstGeom>
        </p:spPr>
      </p:pic>
      <p:sp>
        <p:nvSpPr>
          <p:cNvPr id="15" name="TextBox 14">
            <a:extLst>
              <a:ext uri="{FF2B5EF4-FFF2-40B4-BE49-F238E27FC236}">
                <a16:creationId xmlns:a16="http://schemas.microsoft.com/office/drawing/2014/main" id="{AFC1BCA3-779F-594A-BB3B-F565953C8E0E}"/>
              </a:ext>
            </a:extLst>
          </p:cNvPr>
          <p:cNvSpPr txBox="1"/>
          <p:nvPr/>
        </p:nvSpPr>
        <p:spPr>
          <a:xfrm>
            <a:off x="3684465" y="1709143"/>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sp>
        <p:nvSpPr>
          <p:cNvPr id="16" name="Rectangle 15">
            <a:extLst>
              <a:ext uri="{FF2B5EF4-FFF2-40B4-BE49-F238E27FC236}">
                <a16:creationId xmlns:a16="http://schemas.microsoft.com/office/drawing/2014/main" id="{22B01213-7A75-7442-AF75-761D035311EC}"/>
              </a:ext>
            </a:extLst>
          </p:cNvPr>
          <p:cNvSpPr/>
          <p:nvPr/>
        </p:nvSpPr>
        <p:spPr>
          <a:xfrm>
            <a:off x="390788" y="1415100"/>
            <a:ext cx="2097231" cy="1219200"/>
          </a:xfrm>
          <a:prstGeom prst="rect">
            <a:avLst/>
          </a:prstGeom>
          <a:solidFill>
            <a:schemeClr val="bg1"/>
          </a:solidFill>
          <a:ln>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rgbClr val="1B44A7"/>
                </a:solidFill>
                <a:latin typeface="Arial"/>
              </a:rPr>
              <a:t>Order Events Producer</a:t>
            </a:r>
          </a:p>
        </p:txBody>
      </p:sp>
      <p:pic>
        <p:nvPicPr>
          <p:cNvPr id="17" name="Picture 16">
            <a:extLst>
              <a:ext uri="{FF2B5EF4-FFF2-40B4-BE49-F238E27FC236}">
                <a16:creationId xmlns:a16="http://schemas.microsoft.com/office/drawing/2014/main" id="{0A2956B9-6613-7D43-9C76-53C2B8E0C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2664" y="2935536"/>
            <a:ext cx="3198376" cy="493464"/>
          </a:xfrm>
          <a:prstGeom prst="rect">
            <a:avLst/>
          </a:prstGeom>
          <a:ln>
            <a:solidFill>
              <a:schemeClr val="accent5">
                <a:lumMod val="60000"/>
                <a:lumOff val="40000"/>
              </a:schemeClr>
            </a:solidFill>
          </a:ln>
        </p:spPr>
      </p:pic>
      <p:sp>
        <p:nvSpPr>
          <p:cNvPr id="18" name="Rectangle 17">
            <a:extLst>
              <a:ext uri="{FF2B5EF4-FFF2-40B4-BE49-F238E27FC236}">
                <a16:creationId xmlns:a16="http://schemas.microsoft.com/office/drawing/2014/main" id="{D0776D6A-D04A-6249-9563-CB98DDB2CF1E}"/>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Topic Consumer</a:t>
            </a:r>
          </a:p>
        </p:txBody>
      </p:sp>
      <p:cxnSp>
        <p:nvCxnSpPr>
          <p:cNvPr id="19" name="Elbow Connector 18">
            <a:extLst>
              <a:ext uri="{FF2B5EF4-FFF2-40B4-BE49-F238E27FC236}">
                <a16:creationId xmlns:a16="http://schemas.microsoft.com/office/drawing/2014/main" id="{6CAAAA33-9FCF-1C4A-8D35-DDE56C36FC44}"/>
              </a:ext>
            </a:extLst>
          </p:cNvPr>
          <p:cNvCxnSpPr>
            <a:cxnSpLocks/>
            <a:stCxn id="8" idx="0"/>
            <a:endCxn id="18" idx="0"/>
          </p:cNvCxnSpPr>
          <p:nvPr/>
        </p:nvCxnSpPr>
        <p:spPr>
          <a:xfrm rot="16200000" flipH="1">
            <a:off x="6164493" y="476030"/>
            <a:ext cx="2304623" cy="5401867"/>
          </a:xfrm>
          <a:prstGeom prst="bentConnector3">
            <a:avLst>
              <a:gd name="adj1" fmla="val -9919"/>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3393F2B7-F7DE-674F-86E8-ACBB779B7594}"/>
              </a:ext>
            </a:extLst>
          </p:cNvPr>
          <p:cNvPicPr>
            <a:picLocks noChangeAspect="1"/>
          </p:cNvPicPr>
          <p:nvPr/>
        </p:nvPicPr>
        <p:blipFill>
          <a:blip r:embed="rId5"/>
          <a:stretch>
            <a:fillRect/>
          </a:stretch>
        </p:blipFill>
        <p:spPr>
          <a:xfrm>
            <a:off x="1726019" y="1843748"/>
            <a:ext cx="762000" cy="762000"/>
          </a:xfrm>
          <a:prstGeom prst="rect">
            <a:avLst/>
          </a:prstGeom>
        </p:spPr>
      </p:pic>
      <p:pic>
        <p:nvPicPr>
          <p:cNvPr id="21" name="Picture 40">
            <a:extLst>
              <a:ext uri="{FF2B5EF4-FFF2-40B4-BE49-F238E27FC236}">
                <a16:creationId xmlns:a16="http://schemas.microsoft.com/office/drawing/2014/main" id="{3B221362-899F-3040-8B6A-A3B9A727F41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3808" y="2472363"/>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Elbow Connector 22">
            <a:extLst>
              <a:ext uri="{FF2B5EF4-FFF2-40B4-BE49-F238E27FC236}">
                <a16:creationId xmlns:a16="http://schemas.microsoft.com/office/drawing/2014/main" id="{E2C6A0A5-1FB6-4349-9093-B0AF55EE524A}"/>
              </a:ext>
            </a:extLst>
          </p:cNvPr>
          <p:cNvCxnSpPr>
            <a:cxnSpLocks/>
            <a:stCxn id="16" idx="3"/>
            <a:endCxn id="7" idx="0"/>
          </p:cNvCxnSpPr>
          <p:nvPr/>
        </p:nvCxnSpPr>
        <p:spPr>
          <a:xfrm flipV="1">
            <a:off x="2488019" y="2024652"/>
            <a:ext cx="1884016" cy="48"/>
          </a:xfrm>
          <a:prstGeom prst="bentConnector4">
            <a:avLst>
              <a:gd name="adj1" fmla="val 46741"/>
              <a:gd name="adj2" fmla="val 17462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16570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Local Environment – docker compose</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37</a:t>
            </a:fld>
            <a:endParaRPr lang="en-US">
              <a:solidFill>
                <a:srgbClr val="5AAAFA"/>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883062" y="1594102"/>
            <a:ext cx="959343" cy="504271"/>
          </a:xfrm>
          <a:prstGeom prst="rect">
            <a:avLst/>
          </a:prstGeom>
        </p:spPr>
      </p:pic>
      <p:sp>
        <p:nvSpPr>
          <p:cNvPr id="31" name="Can 30">
            <a:extLst>
              <a:ext uri="{FF2B5EF4-FFF2-40B4-BE49-F238E27FC236}">
                <a16:creationId xmlns:a16="http://schemas.microsoft.com/office/drawing/2014/main" id="{8B1E4107-0CD2-DD49-A391-3B19AE765927}"/>
              </a:ext>
            </a:extLst>
          </p:cNvPr>
          <p:cNvSpPr/>
          <p:nvPr/>
        </p:nvSpPr>
        <p:spPr>
          <a:xfrm>
            <a:off x="9401698" y="4370331"/>
            <a:ext cx="1083733"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1"/>
                </a:solidFill>
                <a:latin typeface="Arial"/>
              </a:rPr>
              <a:t>containers</a:t>
            </a:r>
          </a:p>
        </p:txBody>
      </p:sp>
      <p:sp>
        <p:nvSpPr>
          <p:cNvPr id="42" name="Rounded Rectangle 41">
            <a:extLst>
              <a:ext uri="{FF2B5EF4-FFF2-40B4-BE49-F238E27FC236}">
                <a16:creationId xmlns:a16="http://schemas.microsoft.com/office/drawing/2014/main" id="{B54BE7AB-1685-FA4F-B978-C013E0983B47}"/>
              </a:ext>
            </a:extLst>
          </p:cNvPr>
          <p:cNvSpPr/>
          <p:nvPr/>
        </p:nvSpPr>
        <p:spPr>
          <a:xfrm>
            <a:off x="6614511" y="1118310"/>
            <a:ext cx="3940444"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1"/>
                </a:solidFill>
                <a:latin typeface="Arial"/>
              </a:rPr>
              <a:t>Docker compose backbone</a:t>
            </a:r>
          </a:p>
        </p:txBody>
      </p:sp>
      <p:grpSp>
        <p:nvGrpSpPr>
          <p:cNvPr id="62" name="Group 61">
            <a:extLst>
              <a:ext uri="{FF2B5EF4-FFF2-40B4-BE49-F238E27FC236}">
                <a16:creationId xmlns:a16="http://schemas.microsoft.com/office/drawing/2014/main" id="{E2EF7CB5-B344-3949-87D4-9E668EEF6BB5}"/>
              </a:ext>
            </a:extLst>
          </p:cNvPr>
          <p:cNvGrpSpPr/>
          <p:nvPr/>
        </p:nvGrpSpPr>
        <p:grpSpPr>
          <a:xfrm>
            <a:off x="8307671" y="1543292"/>
            <a:ext cx="1488641" cy="661656"/>
            <a:chOff x="6230755" y="1157469"/>
            <a:chExt cx="1116481" cy="496242"/>
          </a:xfrm>
        </p:grpSpPr>
        <p:pic>
          <p:nvPicPr>
            <p:cNvPr id="59" name="Picture 58">
              <a:extLst>
                <a:ext uri="{FF2B5EF4-FFF2-40B4-BE49-F238E27FC236}">
                  <a16:creationId xmlns:a16="http://schemas.microsoft.com/office/drawing/2014/main" id="{3F75677F-BF59-F248-AA84-5371A5C0BCAE}"/>
                </a:ext>
              </a:extLst>
            </p:cNvPr>
            <p:cNvPicPr>
              <a:picLocks noChangeAspect="1"/>
            </p:cNvPicPr>
            <p:nvPr/>
          </p:nvPicPr>
          <p:blipFill>
            <a:blip r:embed="rId4"/>
            <a:stretch>
              <a:fillRect/>
            </a:stretch>
          </p:blipFill>
          <p:spPr>
            <a:xfrm>
              <a:off x="6230755" y="1157469"/>
              <a:ext cx="345597" cy="496242"/>
            </a:xfrm>
            <a:prstGeom prst="rect">
              <a:avLst/>
            </a:prstGeom>
          </p:spPr>
        </p:pic>
        <p:sp>
          <p:nvSpPr>
            <p:cNvPr id="61" name="TextBox 60">
              <a:extLst>
                <a:ext uri="{FF2B5EF4-FFF2-40B4-BE49-F238E27FC236}">
                  <a16:creationId xmlns:a16="http://schemas.microsoft.com/office/drawing/2014/main" id="{A74EF6E0-8AC6-2F4D-9AF0-B954D9CE8F3F}"/>
                </a:ext>
              </a:extLst>
            </p:cNvPr>
            <p:cNvSpPr txBox="1"/>
            <p:nvPr/>
          </p:nvSpPr>
          <p:spPr>
            <a:xfrm>
              <a:off x="6576352" y="1282479"/>
              <a:ext cx="770884" cy="223091"/>
            </a:xfrm>
            <a:prstGeom prst="rect">
              <a:avLst/>
            </a:prstGeom>
            <a:noFill/>
          </p:spPr>
          <p:txBody>
            <a:bodyPr wrap="none" rtlCol="0">
              <a:spAutoFit/>
            </a:bodyPr>
            <a:lstStyle/>
            <a:p>
              <a:r>
                <a:rPr lang="en-US" sz="1333" dirty="0" err="1"/>
                <a:t>ZooKeeper</a:t>
              </a:r>
              <a:endParaRPr lang="en-US" sz="1333" dirty="0"/>
            </a:p>
          </p:txBody>
        </p:sp>
      </p:grpSp>
      <p:sp>
        <p:nvSpPr>
          <p:cNvPr id="63" name="Rounded Rectangle 62">
            <a:extLst>
              <a:ext uri="{FF2B5EF4-FFF2-40B4-BE49-F238E27FC236}">
                <a16:creationId xmlns:a16="http://schemas.microsoft.com/office/drawing/2014/main" id="{98C4B28F-FACD-A14F-8C3D-5E1A7E6CA5C9}"/>
              </a:ext>
            </a:extLst>
          </p:cNvPr>
          <p:cNvSpPr/>
          <p:nvPr/>
        </p:nvSpPr>
        <p:spPr>
          <a:xfrm>
            <a:off x="515542" y="1196798"/>
            <a:ext cx="5032565"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1"/>
                </a:solidFill>
                <a:latin typeface="Arial"/>
              </a:rPr>
              <a:t>Docker compose kc-solution</a:t>
            </a:r>
          </a:p>
        </p:txBody>
      </p:sp>
      <p:pic>
        <p:nvPicPr>
          <p:cNvPr id="64" name="Picture 40">
            <a:extLst>
              <a:ext uri="{FF2B5EF4-FFF2-40B4-BE49-F238E27FC236}">
                <a16:creationId xmlns:a16="http://schemas.microsoft.com/office/drawing/2014/main" id="{692675E6-A8D4-0E43-8034-55139DEF510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92388" y="196587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40">
            <a:extLst>
              <a:ext uri="{FF2B5EF4-FFF2-40B4-BE49-F238E27FC236}">
                <a16:creationId xmlns:a16="http://schemas.microsoft.com/office/drawing/2014/main" id="{232B00E9-A802-0A49-95FA-B1B289EA907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485511" y="19389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 name="Group 67">
            <a:extLst>
              <a:ext uri="{FF2B5EF4-FFF2-40B4-BE49-F238E27FC236}">
                <a16:creationId xmlns:a16="http://schemas.microsoft.com/office/drawing/2014/main" id="{C1E04546-4351-224E-B819-1884067115EE}"/>
              </a:ext>
            </a:extLst>
          </p:cNvPr>
          <p:cNvGrpSpPr/>
          <p:nvPr/>
        </p:nvGrpSpPr>
        <p:grpSpPr>
          <a:xfrm>
            <a:off x="6750818" y="2733555"/>
            <a:ext cx="2038725" cy="982133"/>
            <a:chOff x="5063114" y="2050166"/>
            <a:chExt cx="1529044" cy="736600"/>
          </a:xfrm>
        </p:grpSpPr>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5063114" y="2050166"/>
              <a:ext cx="812800" cy="736600"/>
            </a:xfrm>
            <a:prstGeom prst="rect">
              <a:avLst/>
            </a:prstGeom>
          </p:spPr>
        </p:pic>
        <p:sp>
          <p:nvSpPr>
            <p:cNvPr id="67" name="TextBox 66">
              <a:extLst>
                <a:ext uri="{FF2B5EF4-FFF2-40B4-BE49-F238E27FC236}">
                  <a16:creationId xmlns:a16="http://schemas.microsoft.com/office/drawing/2014/main" id="{35CED8FA-0018-794A-82C0-F1BB5B22258C}"/>
                </a:ext>
              </a:extLst>
            </p:cNvPr>
            <p:cNvSpPr txBox="1"/>
            <p:nvPr/>
          </p:nvSpPr>
          <p:spPr>
            <a:xfrm>
              <a:off x="5636127" y="2219835"/>
              <a:ext cx="956031" cy="276999"/>
            </a:xfrm>
            <a:prstGeom prst="rect">
              <a:avLst/>
            </a:prstGeom>
            <a:noFill/>
          </p:spPr>
          <p:txBody>
            <a:bodyPr wrap="none" rtlCol="0">
              <a:spAutoFit/>
            </a:bodyPr>
            <a:lstStyle/>
            <a:p>
              <a:r>
                <a:rPr lang="en-US" dirty="0" err="1"/>
                <a:t>Postgresql</a:t>
              </a:r>
              <a:endParaRPr lang="en-US" dirty="0"/>
            </a:p>
          </p:txBody>
        </p:sp>
      </p:grpSp>
      <p:pic>
        <p:nvPicPr>
          <p:cNvPr id="66" name="Picture 40">
            <a:extLst>
              <a:ext uri="{FF2B5EF4-FFF2-40B4-BE49-F238E27FC236}">
                <a16:creationId xmlns:a16="http://schemas.microsoft.com/office/drawing/2014/main" id="{17D742FB-BB3B-694E-9C35-1F708CE12F7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34592" y="33979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Rounded Rectangle 68">
            <a:extLst>
              <a:ext uri="{FF2B5EF4-FFF2-40B4-BE49-F238E27FC236}">
                <a16:creationId xmlns:a16="http://schemas.microsoft.com/office/drawing/2014/main" id="{27CE69E9-1BE8-2A4E-8595-84699E5E01C0}"/>
              </a:ext>
            </a:extLst>
          </p:cNvPr>
          <p:cNvSpPr/>
          <p:nvPr/>
        </p:nvSpPr>
        <p:spPr>
          <a:xfrm>
            <a:off x="646337" y="173995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UI</a:t>
            </a:r>
          </a:p>
        </p:txBody>
      </p:sp>
      <p:sp>
        <p:nvSpPr>
          <p:cNvPr id="70" name="Rounded Rectangle 69">
            <a:extLst>
              <a:ext uri="{FF2B5EF4-FFF2-40B4-BE49-F238E27FC236}">
                <a16:creationId xmlns:a16="http://schemas.microsoft.com/office/drawing/2014/main" id="{7ACF79C4-DA2C-4F4F-8FD2-FFD9E89D7440}"/>
              </a:ext>
            </a:extLst>
          </p:cNvPr>
          <p:cNvSpPr/>
          <p:nvPr/>
        </p:nvSpPr>
        <p:spPr>
          <a:xfrm>
            <a:off x="3197021" y="179956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err="1">
                <a:solidFill>
                  <a:schemeClr val="tx1"/>
                </a:solidFill>
                <a:latin typeface="Arial"/>
              </a:rPr>
              <a:t>FleetMS</a:t>
            </a:r>
            <a:endParaRPr lang="en-US" sz="1333" b="1" dirty="0">
              <a:solidFill>
                <a:schemeClr val="tx1"/>
              </a:solidFill>
              <a:latin typeface="Arial"/>
            </a:endParaRPr>
          </a:p>
        </p:txBody>
      </p:sp>
      <p:sp>
        <p:nvSpPr>
          <p:cNvPr id="71" name="Rounded Rectangle 70">
            <a:extLst>
              <a:ext uri="{FF2B5EF4-FFF2-40B4-BE49-F238E27FC236}">
                <a16:creationId xmlns:a16="http://schemas.microsoft.com/office/drawing/2014/main" id="{A1692A20-4F8E-2243-9D7D-22EB7F127AE5}"/>
              </a:ext>
            </a:extLst>
          </p:cNvPr>
          <p:cNvSpPr/>
          <p:nvPr/>
        </p:nvSpPr>
        <p:spPr>
          <a:xfrm>
            <a:off x="1825371" y="2655932"/>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Order Command MS</a:t>
            </a:r>
          </a:p>
        </p:txBody>
      </p:sp>
      <p:sp>
        <p:nvSpPr>
          <p:cNvPr id="72" name="Rounded Rectangle 71">
            <a:extLst>
              <a:ext uri="{FF2B5EF4-FFF2-40B4-BE49-F238E27FC236}">
                <a16:creationId xmlns:a16="http://schemas.microsoft.com/office/drawing/2014/main" id="{2FD9B7A8-831D-4E4D-AAE0-25B6C552A5F6}"/>
              </a:ext>
            </a:extLst>
          </p:cNvPr>
          <p:cNvSpPr/>
          <p:nvPr/>
        </p:nvSpPr>
        <p:spPr>
          <a:xfrm>
            <a:off x="1818362" y="3153426"/>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Order Query MS</a:t>
            </a:r>
          </a:p>
        </p:txBody>
      </p:sp>
      <p:sp>
        <p:nvSpPr>
          <p:cNvPr id="73" name="Rounded Rectangle 72">
            <a:extLst>
              <a:ext uri="{FF2B5EF4-FFF2-40B4-BE49-F238E27FC236}">
                <a16:creationId xmlns:a16="http://schemas.microsoft.com/office/drawing/2014/main" id="{C8D36ABE-8620-ED44-B750-B313E064EF19}"/>
              </a:ext>
            </a:extLst>
          </p:cNvPr>
          <p:cNvSpPr/>
          <p:nvPr/>
        </p:nvSpPr>
        <p:spPr>
          <a:xfrm>
            <a:off x="646339"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Voyage  MS</a:t>
            </a:r>
          </a:p>
        </p:txBody>
      </p:sp>
      <p:sp>
        <p:nvSpPr>
          <p:cNvPr id="74" name="Rounded Rectangle 73">
            <a:extLst>
              <a:ext uri="{FF2B5EF4-FFF2-40B4-BE49-F238E27FC236}">
                <a16:creationId xmlns:a16="http://schemas.microsoft.com/office/drawing/2014/main" id="{3EECC03F-A003-EF4B-A206-A2275BB181BF}"/>
              </a:ext>
            </a:extLst>
          </p:cNvPr>
          <p:cNvSpPr/>
          <p:nvPr/>
        </p:nvSpPr>
        <p:spPr>
          <a:xfrm>
            <a:off x="3866181"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Container  MS</a:t>
            </a:r>
          </a:p>
        </p:txBody>
      </p:sp>
      <p:pic>
        <p:nvPicPr>
          <p:cNvPr id="75" name="Picture 40">
            <a:extLst>
              <a:ext uri="{FF2B5EF4-FFF2-40B4-BE49-F238E27FC236}">
                <a16:creationId xmlns:a16="http://schemas.microsoft.com/office/drawing/2014/main" id="{5B877D7E-35B5-8C44-A130-CBFE60CCA9F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87905" y="19064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a:extLst>
              <a:ext uri="{FF2B5EF4-FFF2-40B4-BE49-F238E27FC236}">
                <a16:creationId xmlns:a16="http://schemas.microsoft.com/office/drawing/2014/main" id="{1A2EE941-1069-0448-8260-EED683B60F9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60697" y="1981801"/>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a:extLst>
              <a:ext uri="{FF2B5EF4-FFF2-40B4-BE49-F238E27FC236}">
                <a16:creationId xmlns:a16="http://schemas.microsoft.com/office/drawing/2014/main" id="{FDACE313-EDFE-3344-A937-E08205564CA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16301" y="27436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a:extLst>
              <a:ext uri="{FF2B5EF4-FFF2-40B4-BE49-F238E27FC236}">
                <a16:creationId xmlns:a16="http://schemas.microsoft.com/office/drawing/2014/main" id="{4F7990C1-E920-7840-93FC-497AD2C7A24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76453" y="3266608"/>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40">
            <a:extLst>
              <a:ext uri="{FF2B5EF4-FFF2-40B4-BE49-F238E27FC236}">
                <a16:creationId xmlns:a16="http://schemas.microsoft.com/office/drawing/2014/main" id="{3DAFA451-1448-4F4B-B1BE-64925CF0F57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65537" y="386054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40">
            <a:extLst>
              <a:ext uri="{FF2B5EF4-FFF2-40B4-BE49-F238E27FC236}">
                <a16:creationId xmlns:a16="http://schemas.microsoft.com/office/drawing/2014/main" id="{E5E911A2-F587-6745-BB60-136EA357E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87072" y="404374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Rectangle 80">
            <a:extLst>
              <a:ext uri="{FF2B5EF4-FFF2-40B4-BE49-F238E27FC236}">
                <a16:creationId xmlns:a16="http://schemas.microsoft.com/office/drawing/2014/main" id="{62D6411A-086B-154C-9361-EB8316F521D9}"/>
              </a:ext>
            </a:extLst>
          </p:cNvPr>
          <p:cNvSpPr/>
          <p:nvPr/>
        </p:nvSpPr>
        <p:spPr>
          <a:xfrm>
            <a:off x="5927232" y="1215074"/>
            <a:ext cx="273269" cy="2995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Docker network</a:t>
            </a:r>
          </a:p>
        </p:txBody>
      </p:sp>
    </p:spTree>
    <p:extLst>
      <p:ext uri="{BB962C8B-B14F-4D97-AF65-F5344CB8AC3E}">
        <p14:creationId xmlns:p14="http://schemas.microsoft.com/office/powerpoint/2010/main" val="37710731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dirty="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38</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319087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Simulator</a:t>
            </a:r>
          </a:p>
        </p:txBody>
      </p:sp>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Elbow Connector 45">
            <a:extLst>
              <a:ext uri="{FF2B5EF4-FFF2-40B4-BE49-F238E27FC236}">
                <a16:creationId xmlns:a16="http://schemas.microsoft.com/office/drawing/2014/main" id="{B815F1F6-8EC9-A547-951A-6A6BA26A1B3E}"/>
              </a:ext>
            </a:extLst>
          </p:cNvPr>
          <p:cNvCxnSpPr>
            <a:cxnSpLocks/>
            <a:stCxn id="9" idx="3"/>
            <a:endCxn id="59" idx="1"/>
          </p:cNvCxnSpPr>
          <p:nvPr/>
        </p:nvCxnSpPr>
        <p:spPr>
          <a:xfrm>
            <a:off x="2465614" y="2073727"/>
            <a:ext cx="1645256" cy="198311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3662932" y="4056839"/>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Container metrics</a:t>
            </a:r>
          </a:p>
        </p:txBody>
      </p:sp>
      <p:cxnSp>
        <p:nvCxnSpPr>
          <p:cNvPr id="71" name="Elbow Connector 70">
            <a:extLst>
              <a:ext uri="{FF2B5EF4-FFF2-40B4-BE49-F238E27FC236}">
                <a16:creationId xmlns:a16="http://schemas.microsoft.com/office/drawing/2014/main" id="{9B3950A4-1025-DB48-B886-5945ADD35206}"/>
              </a:ext>
            </a:extLst>
          </p:cNvPr>
          <p:cNvCxnSpPr>
            <a:cxnSpLocks/>
            <a:stCxn id="45" idx="1"/>
            <a:endCxn id="59" idx="4"/>
          </p:cNvCxnSpPr>
          <p:nvPr/>
        </p:nvCxnSpPr>
        <p:spPr>
          <a:xfrm rot="10800000" flipV="1">
            <a:off x="4558807" y="2100403"/>
            <a:ext cx="1919392" cy="2304227"/>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36960449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dirty="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39</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417255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Simulator</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3513917"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dirty="0"/>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877437" cy="369332"/>
          </a:xfrm>
          <a:prstGeom prst="rect">
            <a:avLst/>
          </a:prstGeom>
          <a:noFill/>
        </p:spPr>
        <p:txBody>
          <a:bodyPr wrap="none" rtlCol="0">
            <a:spAutoFit/>
          </a:bodyPr>
          <a:lstStyle/>
          <a:p>
            <a:r>
              <a:rPr lang="en-US" dirty="0" err="1">
                <a:solidFill>
                  <a:schemeClr val="accent1">
                    <a:lumMod val="25000"/>
                  </a:schemeClr>
                </a:solidFill>
              </a:rPr>
              <a:t>containerMetrics</a:t>
            </a:r>
            <a:endParaRPr lang="en-US" dirty="0">
              <a:solidFill>
                <a:schemeClr val="accent1">
                  <a:lumMod val="25000"/>
                </a:schemeClr>
              </a:solidFill>
            </a:endParaRPr>
          </a:p>
        </p:txBody>
      </p:sp>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6455197" y="1357868"/>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Consumer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9228164" y="4329784"/>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Container Inventory</a:t>
            </a:r>
          </a:p>
        </p:txBody>
      </p:sp>
      <p:cxnSp>
        <p:nvCxnSpPr>
          <p:cNvPr id="71" name="Elbow Connector 70">
            <a:extLst>
              <a:ext uri="{FF2B5EF4-FFF2-40B4-BE49-F238E27FC236}">
                <a16:creationId xmlns:a16="http://schemas.microsoft.com/office/drawing/2014/main" id="{9B3950A4-1025-DB48-B886-5945ADD35206}"/>
              </a:ext>
            </a:extLst>
          </p:cNvPr>
          <p:cNvCxnSpPr>
            <a:cxnSpLocks/>
            <a:stCxn id="27" idx="1"/>
            <a:endCxn id="10" idx="0"/>
          </p:cNvCxnSpPr>
          <p:nvPr/>
        </p:nvCxnSpPr>
        <p:spPr>
          <a:xfrm rot="10800000" flipV="1">
            <a:off x="2889775" y="1544639"/>
            <a:ext cx="3565422" cy="26732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187512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Why Event Driven Architecture: app with microservice</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4</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089011" y="2569188"/>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011" y="1564242"/>
            <a:ext cx="1714500" cy="762000"/>
          </a:xfrm>
          <a:prstGeom prst="rect">
            <a:avLst/>
          </a:prstGeom>
        </p:spPr>
      </p:pic>
      <p:sp>
        <p:nvSpPr>
          <p:cNvPr id="7" name="Rectangle 6"/>
          <p:cNvSpPr/>
          <p:nvPr/>
        </p:nvSpPr>
        <p:spPr>
          <a:xfrm>
            <a:off x="1089011" y="441975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sp>
        <p:nvSpPr>
          <p:cNvPr id="9" name="Rectangle 8"/>
          <p:cNvSpPr/>
          <p:nvPr/>
        </p:nvSpPr>
        <p:spPr>
          <a:xfrm>
            <a:off x="1543579" y="3163333"/>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2176" y="1043871"/>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9624" y="1061312"/>
            <a:ext cx="577161" cy="686749"/>
          </a:xfrm>
          <a:prstGeom prst="rect">
            <a:avLst/>
          </a:prstGeom>
        </p:spPr>
      </p:pic>
      <p:sp>
        <p:nvSpPr>
          <p:cNvPr id="16" name="Rectangle 15"/>
          <p:cNvSpPr/>
          <p:nvPr/>
        </p:nvSpPr>
        <p:spPr>
          <a:xfrm>
            <a:off x="4772175" y="1967566"/>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192762" y="2012744"/>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cxnSp>
        <p:nvCxnSpPr>
          <p:cNvPr id="21" name="Elbow Connector 20"/>
          <p:cNvCxnSpPr>
            <a:stCxn id="16" idx="2"/>
            <a:endCxn id="12" idx="0"/>
          </p:cNvCxnSpPr>
          <p:nvPr/>
        </p:nvCxnSpPr>
        <p:spPr>
          <a:xfrm rot="16200000" flipH="1">
            <a:off x="5523249" y="2282472"/>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45" idx="0"/>
          </p:cNvCxnSpPr>
          <p:nvPr/>
        </p:nvCxnSpPr>
        <p:spPr>
          <a:xfrm rot="5400000">
            <a:off x="6621801" y="3137432"/>
            <a:ext cx="2044279" cy="51225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50" idx="0"/>
          </p:cNvCxnSpPr>
          <p:nvPr/>
        </p:nvCxnSpPr>
        <p:spPr>
          <a:xfrm rot="5400000">
            <a:off x="3890976" y="2804286"/>
            <a:ext cx="2066549" cy="11104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5" idx="2"/>
            <a:endCxn id="7" idx="0"/>
          </p:cNvCxnSpPr>
          <p:nvPr/>
        </p:nvCxnSpPr>
        <p:spPr>
          <a:xfrm rot="5400000">
            <a:off x="1304059" y="3777556"/>
            <a:ext cx="976495" cy="30791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137012" y="3025769"/>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52" name="Elbow Connector 51"/>
          <p:cNvCxnSpPr>
            <a:endCxn id="47" idx="0"/>
          </p:cNvCxnSpPr>
          <p:nvPr/>
        </p:nvCxnSpPr>
        <p:spPr>
          <a:xfrm rot="16200000" flipH="1">
            <a:off x="2168157" y="3591892"/>
            <a:ext cx="972437" cy="67517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1227645" y="479692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8396078"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Risk Assess MS</a:t>
            </a:r>
          </a:p>
        </p:txBody>
      </p:sp>
      <p:sp>
        <p:nvSpPr>
          <p:cNvPr id="43" name="Can 42"/>
          <p:cNvSpPr/>
          <p:nvPr/>
        </p:nvSpPr>
        <p:spPr>
          <a:xfrm>
            <a:off x="8518855"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838472"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486643"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2442623"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3090794"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819680" y="4392791"/>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4412172" y="4850610"/>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5196737" y="440244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err="1">
                <a:solidFill>
                  <a:srgbClr val="7030A0"/>
                </a:solidFill>
              </a:rPr>
              <a:t>Config</a:t>
            </a:r>
            <a:r>
              <a:rPr lang="en-US" sz="1050" dirty="0">
                <a:solidFill>
                  <a:srgbClr val="7030A0"/>
                </a:solidFill>
              </a:rPr>
              <a:t> management MS</a:t>
            </a:r>
          </a:p>
        </p:txBody>
      </p:sp>
      <p:sp>
        <p:nvSpPr>
          <p:cNvPr id="54" name="Can 53"/>
          <p:cNvSpPr/>
          <p:nvPr/>
        </p:nvSpPr>
        <p:spPr>
          <a:xfrm>
            <a:off x="5844908" y="477961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Elbow Connector 56"/>
          <p:cNvCxnSpPr>
            <a:stCxn id="9" idx="3"/>
            <a:endCxn id="12" idx="1"/>
          </p:cNvCxnSpPr>
          <p:nvPr/>
        </p:nvCxnSpPr>
        <p:spPr>
          <a:xfrm>
            <a:off x="2420705" y="3302498"/>
            <a:ext cx="1716307" cy="160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cxnSpLocks/>
            <a:stCxn id="9" idx="3"/>
            <a:endCxn id="50" idx="1"/>
          </p:cNvCxnSpPr>
          <p:nvPr/>
        </p:nvCxnSpPr>
        <p:spPr>
          <a:xfrm>
            <a:off x="2420705" y="3302498"/>
            <a:ext cx="1398975" cy="1548112"/>
          </a:xfrm>
          <a:prstGeom prst="bentConnector3">
            <a:avLst>
              <a:gd name="adj1" fmla="val 8752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907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dirty="0"/>
              <a:t>MQ- Event Stream</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40</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8846383" y="773966"/>
            <a:ext cx="2716715" cy="265482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200" dirty="0">
              <a:solidFill>
                <a:schemeClr val="tx1"/>
              </a:solidFill>
            </a:endParaRPr>
          </a:p>
        </p:txBody>
      </p:sp>
      <p:sp>
        <p:nvSpPr>
          <p:cNvPr id="7" name="Rectangle 6">
            <a:extLst>
              <a:ext uri="{FF2B5EF4-FFF2-40B4-BE49-F238E27FC236}">
                <a16:creationId xmlns:a16="http://schemas.microsoft.com/office/drawing/2014/main" id="{3544A235-B4DC-0446-A2FD-C7DAEC5F0F98}"/>
              </a:ext>
            </a:extLst>
          </p:cNvPr>
          <p:cNvSpPr/>
          <p:nvPr/>
        </p:nvSpPr>
        <p:spPr>
          <a:xfrm>
            <a:off x="6452424" y="1168380"/>
            <a:ext cx="2008413" cy="2216163"/>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MQ Broker</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Liberty</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Reefer</a:t>
            </a:r>
          </a:p>
          <a:p>
            <a:pPr algn="ctr"/>
            <a:r>
              <a:rPr lang="en-US" dirty="0"/>
              <a:t>Container MS</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5029794"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dirty="0"/>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249060" cy="369332"/>
          </a:xfrm>
          <a:prstGeom prst="rect">
            <a:avLst/>
          </a:prstGeom>
          <a:noFill/>
        </p:spPr>
        <p:txBody>
          <a:bodyPr wrap="none" rtlCol="0">
            <a:spAutoFit/>
          </a:bodyPr>
          <a:lstStyle/>
          <a:p>
            <a:r>
              <a:rPr lang="en-US" dirty="0">
                <a:solidFill>
                  <a:schemeClr val="accent1">
                    <a:lumMod val="25000"/>
                  </a:schemeClr>
                </a:solidFill>
              </a:rPr>
              <a:t>containers</a:t>
            </a:r>
          </a:p>
        </p:txBody>
      </p:sp>
      <p:pic>
        <p:nvPicPr>
          <p:cNvPr id="21" name="Picture 20">
            <a:extLst>
              <a:ext uri="{FF2B5EF4-FFF2-40B4-BE49-F238E27FC236}">
                <a16:creationId xmlns:a16="http://schemas.microsoft.com/office/drawing/2014/main" id="{C761479B-26FE-F344-9F83-99B0AEB69FB5}"/>
              </a:ext>
            </a:extLst>
          </p:cNvPr>
          <p:cNvPicPr>
            <a:picLocks noChangeAspect="1"/>
          </p:cNvPicPr>
          <p:nvPr/>
        </p:nvPicPr>
        <p:blipFill>
          <a:blip r:embed="rId2"/>
          <a:stretch>
            <a:fillRect/>
          </a:stretch>
        </p:blipFill>
        <p:spPr>
          <a:xfrm>
            <a:off x="7955885" y="2897850"/>
            <a:ext cx="504952" cy="511556"/>
          </a:xfrm>
          <a:prstGeom prst="rect">
            <a:avLst/>
          </a:prstGeom>
        </p:spPr>
      </p:pic>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3" name="Picture 40">
            <a:extLst>
              <a:ext uri="{FF2B5EF4-FFF2-40B4-BE49-F238E27FC236}">
                <a16:creationId xmlns:a16="http://schemas.microsoft.com/office/drawing/2014/main" id="{19DBC0DA-784D-2844-83EC-68ED99B4F9E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02994" y="315362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4357133" y="1131640"/>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28" name="Rectangle 27">
            <a:extLst>
              <a:ext uri="{FF2B5EF4-FFF2-40B4-BE49-F238E27FC236}">
                <a16:creationId xmlns:a16="http://schemas.microsoft.com/office/drawing/2014/main" id="{B7D30072-B50F-AF4E-B0DD-65AD5EFDBA86}"/>
              </a:ext>
            </a:extLst>
          </p:cNvPr>
          <p:cNvSpPr/>
          <p:nvPr/>
        </p:nvSpPr>
        <p:spPr>
          <a:xfrm>
            <a:off x="4741074" y="1500578"/>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dirty="0">
                <a:solidFill>
                  <a:srgbClr val="1D3548"/>
                </a:solidFill>
                <a:latin typeface="IBM Plex Sans" charset="0"/>
                <a:ea typeface="IBM Plex Sans" charset="0"/>
                <a:cs typeface="IBM Plex Sans" charset="0"/>
              </a:rPr>
              <a:t>MQ Source Connector</a:t>
            </a:r>
          </a:p>
        </p:txBody>
      </p:sp>
      <p:sp>
        <p:nvSpPr>
          <p:cNvPr id="29" name="Rounded Rectangle 28">
            <a:extLst>
              <a:ext uri="{FF2B5EF4-FFF2-40B4-BE49-F238E27FC236}">
                <a16:creationId xmlns:a16="http://schemas.microsoft.com/office/drawing/2014/main" id="{AD04A4E9-A5AD-BC49-8D33-93419BE0FBFB}"/>
              </a:ext>
            </a:extLst>
          </p:cNvPr>
          <p:cNvSpPr/>
          <p:nvPr/>
        </p:nvSpPr>
        <p:spPr>
          <a:xfrm>
            <a:off x="4357133" y="2142634"/>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30" name="Rectangle 29">
            <a:extLst>
              <a:ext uri="{FF2B5EF4-FFF2-40B4-BE49-F238E27FC236}">
                <a16:creationId xmlns:a16="http://schemas.microsoft.com/office/drawing/2014/main" id="{65BA027F-4C2A-A045-BA71-A6C5E2A3E5FE}"/>
              </a:ext>
            </a:extLst>
          </p:cNvPr>
          <p:cNvSpPr/>
          <p:nvPr/>
        </p:nvSpPr>
        <p:spPr>
          <a:xfrm>
            <a:off x="4710042" y="2408434"/>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dirty="0">
                <a:solidFill>
                  <a:srgbClr val="1D3548"/>
                </a:solidFill>
                <a:latin typeface="IBM Plex Sans" charset="0"/>
                <a:ea typeface="IBM Plex Sans" charset="0"/>
                <a:cs typeface="IBM Plex Sans" charset="0"/>
              </a:rPr>
              <a:t>MQ Sink Connector</a:t>
            </a:r>
          </a:p>
        </p:txBody>
      </p:sp>
      <p:grpSp>
        <p:nvGrpSpPr>
          <p:cNvPr id="38" name="Group 37">
            <a:extLst>
              <a:ext uri="{FF2B5EF4-FFF2-40B4-BE49-F238E27FC236}">
                <a16:creationId xmlns:a16="http://schemas.microsoft.com/office/drawing/2014/main" id="{22828461-3849-A74E-AC29-5E2039072796}"/>
              </a:ext>
            </a:extLst>
          </p:cNvPr>
          <p:cNvGrpSpPr/>
          <p:nvPr/>
        </p:nvGrpSpPr>
        <p:grpSpPr>
          <a:xfrm>
            <a:off x="6967281" y="1521592"/>
            <a:ext cx="458450" cy="472799"/>
            <a:chOff x="6952532" y="1521593"/>
            <a:chExt cx="326572" cy="210566"/>
          </a:xfrm>
        </p:grpSpPr>
        <p:sp>
          <p:nvSpPr>
            <p:cNvPr id="31" name="Round Same Side Corner Rectangle 30">
              <a:extLst>
                <a:ext uri="{FF2B5EF4-FFF2-40B4-BE49-F238E27FC236}">
                  <a16:creationId xmlns:a16="http://schemas.microsoft.com/office/drawing/2014/main" id="{961F4523-5785-7B44-832D-F57C025C15AA}"/>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CF693F8F-EF4C-B441-B1DB-D6E2077696B6}"/>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ADE4BEA-463B-944B-BF1F-2EAAA9CCE0B5}"/>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9" name="Group 38">
            <a:extLst>
              <a:ext uri="{FF2B5EF4-FFF2-40B4-BE49-F238E27FC236}">
                <a16:creationId xmlns:a16="http://schemas.microsoft.com/office/drawing/2014/main" id="{C68EACBB-6BB5-E94C-9493-0B3EDD0E29E6}"/>
              </a:ext>
            </a:extLst>
          </p:cNvPr>
          <p:cNvGrpSpPr/>
          <p:nvPr/>
        </p:nvGrpSpPr>
        <p:grpSpPr>
          <a:xfrm>
            <a:off x="6988121" y="2170817"/>
            <a:ext cx="458451" cy="458082"/>
            <a:chOff x="6952532" y="1521593"/>
            <a:chExt cx="326572" cy="210566"/>
          </a:xfrm>
        </p:grpSpPr>
        <p:sp>
          <p:nvSpPr>
            <p:cNvPr id="40" name="Round Same Side Corner Rectangle 39">
              <a:extLst>
                <a:ext uri="{FF2B5EF4-FFF2-40B4-BE49-F238E27FC236}">
                  <a16:creationId xmlns:a16="http://schemas.microsoft.com/office/drawing/2014/main" id="{E19EA03D-00F9-814F-94EA-F21EE42973CE}"/>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F4858A92-3414-DC4E-9F7C-A18F8EAE2FB0}"/>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C5FE55F6-D24F-604B-8058-D031713F7D77}"/>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43" name="TextBox 42">
            <a:extLst>
              <a:ext uri="{FF2B5EF4-FFF2-40B4-BE49-F238E27FC236}">
                <a16:creationId xmlns:a16="http://schemas.microsoft.com/office/drawing/2014/main" id="{E2DEC63F-B3AC-CA4D-A387-A67D12D1425E}"/>
              </a:ext>
            </a:extLst>
          </p:cNvPr>
          <p:cNvSpPr txBox="1"/>
          <p:nvPr/>
        </p:nvSpPr>
        <p:spPr>
          <a:xfrm>
            <a:off x="6791370" y="1279215"/>
            <a:ext cx="976549" cy="261610"/>
          </a:xfrm>
          <a:prstGeom prst="rect">
            <a:avLst/>
          </a:prstGeom>
          <a:noFill/>
        </p:spPr>
        <p:txBody>
          <a:bodyPr wrap="none" rtlCol="0">
            <a:spAutoFit/>
          </a:bodyPr>
          <a:lstStyle/>
          <a:p>
            <a:r>
              <a:rPr lang="en-US" sz="1100" dirty="0"/>
              <a:t>To-container</a:t>
            </a:r>
          </a:p>
        </p:txBody>
      </p:sp>
      <p:sp>
        <p:nvSpPr>
          <p:cNvPr id="44" name="TextBox 43">
            <a:extLst>
              <a:ext uri="{FF2B5EF4-FFF2-40B4-BE49-F238E27FC236}">
                <a16:creationId xmlns:a16="http://schemas.microsoft.com/office/drawing/2014/main" id="{5F992BCB-62AF-E54A-B632-039851179C3B}"/>
              </a:ext>
            </a:extLst>
          </p:cNvPr>
          <p:cNvSpPr txBox="1"/>
          <p:nvPr/>
        </p:nvSpPr>
        <p:spPr>
          <a:xfrm>
            <a:off x="6766323" y="2603792"/>
            <a:ext cx="1140056" cy="261610"/>
          </a:xfrm>
          <a:prstGeom prst="rect">
            <a:avLst/>
          </a:prstGeom>
          <a:noFill/>
        </p:spPr>
        <p:txBody>
          <a:bodyPr wrap="none" rtlCol="0">
            <a:spAutoFit/>
          </a:bodyPr>
          <a:lstStyle/>
          <a:p>
            <a:r>
              <a:rPr lang="en-US" sz="1100" dirty="0"/>
              <a:t>From-container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Elbow Connector 46">
            <a:extLst>
              <a:ext uri="{FF2B5EF4-FFF2-40B4-BE49-F238E27FC236}">
                <a16:creationId xmlns:a16="http://schemas.microsoft.com/office/drawing/2014/main" id="{0AD14157-2FF1-7C4E-92B9-F7730D4020C0}"/>
              </a:ext>
            </a:extLst>
          </p:cNvPr>
          <p:cNvCxnSpPr>
            <a:cxnSpLocks/>
            <a:stCxn id="13" idx="0"/>
            <a:endCxn id="30" idx="1"/>
          </p:cNvCxnSpPr>
          <p:nvPr/>
        </p:nvCxnSpPr>
        <p:spPr>
          <a:xfrm rot="5400000" flipH="1" flipV="1">
            <a:off x="3377230" y="2885048"/>
            <a:ext cx="1578592" cy="1087031"/>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Elbow Connector 51">
            <a:extLst>
              <a:ext uri="{FF2B5EF4-FFF2-40B4-BE49-F238E27FC236}">
                <a16:creationId xmlns:a16="http://schemas.microsoft.com/office/drawing/2014/main" id="{81998F33-D077-D448-8A4C-E5253A99FA0F}"/>
              </a:ext>
            </a:extLst>
          </p:cNvPr>
          <p:cNvCxnSpPr>
            <a:cxnSpLocks/>
            <a:stCxn id="30" idx="3"/>
            <a:endCxn id="40" idx="0"/>
          </p:cNvCxnSpPr>
          <p:nvPr/>
        </p:nvCxnSpPr>
        <p:spPr>
          <a:xfrm flipV="1">
            <a:off x="5979164" y="2399858"/>
            <a:ext cx="1086819" cy="239409"/>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03D363AB-ED34-EC45-B463-ACAF62C86863}"/>
              </a:ext>
            </a:extLst>
          </p:cNvPr>
          <p:cNvCxnSpPr>
            <a:cxnSpLocks/>
            <a:stCxn id="40" idx="2"/>
            <a:endCxn id="6" idx="1"/>
          </p:cNvCxnSpPr>
          <p:nvPr/>
        </p:nvCxnSpPr>
        <p:spPr>
          <a:xfrm flipV="1">
            <a:off x="7386592" y="2101377"/>
            <a:ext cx="1459791" cy="298481"/>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10450276" y="3637836"/>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DB2 Container Inventory</a:t>
            </a:r>
          </a:p>
        </p:txBody>
      </p:sp>
      <p:cxnSp>
        <p:nvCxnSpPr>
          <p:cNvPr id="60" name="Elbow Connector 59">
            <a:extLst>
              <a:ext uri="{FF2B5EF4-FFF2-40B4-BE49-F238E27FC236}">
                <a16:creationId xmlns:a16="http://schemas.microsoft.com/office/drawing/2014/main" id="{1EAAAA8D-12D9-7343-A62E-E24D7E53ADF0}"/>
              </a:ext>
            </a:extLst>
          </p:cNvPr>
          <p:cNvCxnSpPr>
            <a:cxnSpLocks/>
            <a:stCxn id="64" idx="1"/>
            <a:endCxn id="31" idx="2"/>
          </p:cNvCxnSpPr>
          <p:nvPr/>
        </p:nvCxnSpPr>
        <p:spPr>
          <a:xfrm rot="10800000">
            <a:off x="7365752" y="1757992"/>
            <a:ext cx="1531325" cy="1534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Elbow Connector 67">
            <a:extLst>
              <a:ext uri="{FF2B5EF4-FFF2-40B4-BE49-F238E27FC236}">
                <a16:creationId xmlns:a16="http://schemas.microsoft.com/office/drawing/2014/main" id="{71B543ED-6689-9E48-B785-5453F1C17C39}"/>
              </a:ext>
            </a:extLst>
          </p:cNvPr>
          <p:cNvCxnSpPr>
            <a:cxnSpLocks/>
            <a:stCxn id="31" idx="0"/>
            <a:endCxn id="28" idx="3"/>
          </p:cNvCxnSpPr>
          <p:nvPr/>
        </p:nvCxnSpPr>
        <p:spPr>
          <a:xfrm rot="10800000">
            <a:off x="6010197" y="1731411"/>
            <a:ext cx="1034947" cy="26580"/>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Elbow Connector 70">
            <a:extLst>
              <a:ext uri="{FF2B5EF4-FFF2-40B4-BE49-F238E27FC236}">
                <a16:creationId xmlns:a16="http://schemas.microsoft.com/office/drawing/2014/main" id="{9B3950A4-1025-DB48-B886-5945ADD35206}"/>
              </a:ext>
            </a:extLst>
          </p:cNvPr>
          <p:cNvCxnSpPr>
            <a:cxnSpLocks/>
            <a:stCxn id="28" idx="1"/>
            <a:endCxn id="12" idx="0"/>
          </p:cNvCxnSpPr>
          <p:nvPr/>
        </p:nvCxnSpPr>
        <p:spPr>
          <a:xfrm rot="10800000" flipV="1">
            <a:off x="3379174" y="1731411"/>
            <a:ext cx="1361900" cy="2486448"/>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83E4204F-8882-0241-80A6-E4E11E3B4783}"/>
              </a:ext>
            </a:extLst>
          </p:cNvPr>
          <p:cNvGrpSpPr/>
          <p:nvPr/>
        </p:nvGrpSpPr>
        <p:grpSpPr>
          <a:xfrm>
            <a:off x="9522443" y="828981"/>
            <a:ext cx="1098679" cy="325376"/>
            <a:chOff x="3383969" y="684409"/>
            <a:chExt cx="626831" cy="266407"/>
          </a:xfrm>
        </p:grpSpPr>
        <p:grpSp>
          <p:nvGrpSpPr>
            <p:cNvPr id="48" name="Group 47">
              <a:extLst>
                <a:ext uri="{FF2B5EF4-FFF2-40B4-BE49-F238E27FC236}">
                  <a16:creationId xmlns:a16="http://schemas.microsoft.com/office/drawing/2014/main" id="{E52D40AC-BC02-2945-B7B0-F7C0B35F0885}"/>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57" name="Oval 56">
                <a:extLst>
                  <a:ext uri="{FF2B5EF4-FFF2-40B4-BE49-F238E27FC236}">
                    <a16:creationId xmlns:a16="http://schemas.microsoft.com/office/drawing/2014/main" id="{DB44B4EC-920F-6349-81F6-755D1BB10C63}"/>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8" name="Straight Connector 57">
                <a:extLst>
                  <a:ext uri="{FF2B5EF4-FFF2-40B4-BE49-F238E27FC236}">
                    <a16:creationId xmlns:a16="http://schemas.microsoft.com/office/drawing/2014/main" id="{A5F3D78E-B802-2940-A9D7-1B05C3C4442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id="{BB88E92B-2F59-1741-BF5D-1A85F14F7DD5}"/>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54" name="Oval 53">
                <a:extLst>
                  <a:ext uri="{FF2B5EF4-FFF2-40B4-BE49-F238E27FC236}">
                    <a16:creationId xmlns:a16="http://schemas.microsoft.com/office/drawing/2014/main" id="{44BD2581-0B09-774E-85D3-F718BBFC9CC2}"/>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6" name="Straight Connector 55">
                <a:extLst>
                  <a:ext uri="{FF2B5EF4-FFF2-40B4-BE49-F238E27FC236}">
                    <a16:creationId xmlns:a16="http://schemas.microsoft.com/office/drawing/2014/main" id="{D5DB08E2-94F6-2944-A965-5090E17C2F2E}"/>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 49">
              <a:extLst>
                <a:ext uri="{FF2B5EF4-FFF2-40B4-BE49-F238E27FC236}">
                  <a16:creationId xmlns:a16="http://schemas.microsoft.com/office/drawing/2014/main" id="{7478501D-D324-E74B-A7EF-F7DEB278BC05}"/>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51" name="Oval 50">
                <a:extLst>
                  <a:ext uri="{FF2B5EF4-FFF2-40B4-BE49-F238E27FC236}">
                    <a16:creationId xmlns:a16="http://schemas.microsoft.com/office/drawing/2014/main" id="{868044FA-ADD4-D841-8DBF-FFF226657E80}"/>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3" name="Straight Connector 52">
                <a:extLst>
                  <a:ext uri="{FF2B5EF4-FFF2-40B4-BE49-F238E27FC236}">
                    <a16:creationId xmlns:a16="http://schemas.microsoft.com/office/drawing/2014/main" id="{CAC0E4FC-0001-D643-9760-406678D46F3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61" name="Rectangle 60">
            <a:extLst>
              <a:ext uri="{FF2B5EF4-FFF2-40B4-BE49-F238E27FC236}">
                <a16:creationId xmlns:a16="http://schemas.microsoft.com/office/drawing/2014/main" id="{E97A7356-06CB-F74A-8A1E-B94C8C4787DE}"/>
              </a:ext>
            </a:extLst>
          </p:cNvPr>
          <p:cNvSpPr/>
          <p:nvPr/>
        </p:nvSpPr>
        <p:spPr>
          <a:xfrm>
            <a:off x="8897076" y="1164678"/>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SOAP API Container Controller</a:t>
            </a:r>
          </a:p>
        </p:txBody>
      </p:sp>
      <p:sp>
        <p:nvSpPr>
          <p:cNvPr id="62" name="Rectangle 61">
            <a:extLst>
              <a:ext uri="{FF2B5EF4-FFF2-40B4-BE49-F238E27FC236}">
                <a16:creationId xmlns:a16="http://schemas.microsoft.com/office/drawing/2014/main" id="{B9A5C8C3-7201-2440-9834-3E9651A5E546}"/>
              </a:ext>
            </a:extLst>
          </p:cNvPr>
          <p:cNvSpPr/>
          <p:nvPr/>
        </p:nvSpPr>
        <p:spPr>
          <a:xfrm>
            <a:off x="8892210" y="2729467"/>
            <a:ext cx="2618446"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WebSphere </a:t>
            </a:r>
            <a:r>
              <a:rPr lang="en-US" sz="1333" dirty="0" err="1">
                <a:solidFill>
                  <a:prstClr val="white"/>
                </a:solidFill>
                <a:latin typeface="Arial"/>
              </a:rPr>
              <a:t>AppServer</a:t>
            </a:r>
            <a:endParaRPr lang="en-US" sz="1333" dirty="0">
              <a:solidFill>
                <a:prstClr val="white"/>
              </a:solidFill>
              <a:latin typeface="Arial"/>
            </a:endParaRPr>
          </a:p>
        </p:txBody>
      </p:sp>
      <p:sp>
        <p:nvSpPr>
          <p:cNvPr id="63" name="Rectangle 62">
            <a:extLst>
              <a:ext uri="{FF2B5EF4-FFF2-40B4-BE49-F238E27FC236}">
                <a16:creationId xmlns:a16="http://schemas.microsoft.com/office/drawing/2014/main" id="{28914679-90CD-3943-8C70-6DCECDCABFBE}"/>
              </a:ext>
            </a:extLst>
          </p:cNvPr>
          <p:cNvSpPr/>
          <p:nvPr/>
        </p:nvSpPr>
        <p:spPr>
          <a:xfrm>
            <a:off x="8897077" y="2189935"/>
            <a:ext cx="2618446"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DAO</a:t>
            </a:r>
          </a:p>
        </p:txBody>
      </p:sp>
      <p:sp>
        <p:nvSpPr>
          <p:cNvPr id="64" name="Rectangle 63">
            <a:extLst>
              <a:ext uri="{FF2B5EF4-FFF2-40B4-BE49-F238E27FC236}">
                <a16:creationId xmlns:a16="http://schemas.microsoft.com/office/drawing/2014/main" id="{8EC63ED9-B9D6-D143-8D53-CF8688F66FD8}"/>
              </a:ext>
            </a:extLst>
          </p:cNvPr>
          <p:cNvSpPr/>
          <p:nvPr/>
        </p:nvSpPr>
        <p:spPr>
          <a:xfrm>
            <a:off x="8897076" y="1677305"/>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Services</a:t>
            </a:r>
          </a:p>
          <a:p>
            <a:pPr defTabSz="914377" eaLnBrk="1" fontAlgn="auto" hangingPunct="1">
              <a:spcBef>
                <a:spcPts val="0"/>
              </a:spcBef>
              <a:spcAft>
                <a:spcPts val="0"/>
              </a:spcAft>
            </a:pPr>
            <a:r>
              <a:rPr lang="en-US" sz="1333" dirty="0">
                <a:solidFill>
                  <a:prstClr val="white"/>
                </a:solidFill>
                <a:latin typeface="Arial"/>
              </a:rPr>
              <a:t>JMS Producer / Listener</a:t>
            </a:r>
          </a:p>
        </p:txBody>
      </p:sp>
      <p:pic>
        <p:nvPicPr>
          <p:cNvPr id="69" name="Picture 40">
            <a:extLst>
              <a:ext uri="{FF2B5EF4-FFF2-40B4-BE49-F238E27FC236}">
                <a16:creationId xmlns:a16="http://schemas.microsoft.com/office/drawing/2014/main" id="{7D465512-EF30-054B-80F9-C4E623875C7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60700" y="325377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40">
            <a:extLst>
              <a:ext uri="{FF2B5EF4-FFF2-40B4-BE49-F238E27FC236}">
                <a16:creationId xmlns:a16="http://schemas.microsoft.com/office/drawing/2014/main" id="{BB2879A2-AE5F-B84D-A73C-F5DCB73B3C4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74929" y="2870584"/>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71">
            <a:extLst>
              <a:ext uri="{FF2B5EF4-FFF2-40B4-BE49-F238E27FC236}">
                <a16:creationId xmlns:a16="http://schemas.microsoft.com/office/drawing/2014/main" id="{7645506A-7DF7-FE4A-B8B0-61D4DE346497}"/>
              </a:ext>
            </a:extLst>
          </p:cNvPr>
          <p:cNvPicPr>
            <a:picLocks noChangeAspect="1"/>
          </p:cNvPicPr>
          <p:nvPr/>
        </p:nvPicPr>
        <p:blipFill>
          <a:blip r:embed="rId5"/>
          <a:stretch>
            <a:fillRect/>
          </a:stretch>
        </p:blipFill>
        <p:spPr>
          <a:xfrm>
            <a:off x="2293865" y="2675539"/>
            <a:ext cx="300230" cy="274496"/>
          </a:xfrm>
          <a:prstGeom prst="rect">
            <a:avLst/>
          </a:prstGeom>
        </p:spPr>
      </p:pic>
      <p:pic>
        <p:nvPicPr>
          <p:cNvPr id="73" name="Picture 72">
            <a:extLst>
              <a:ext uri="{FF2B5EF4-FFF2-40B4-BE49-F238E27FC236}">
                <a16:creationId xmlns:a16="http://schemas.microsoft.com/office/drawing/2014/main" id="{180C47E9-C737-7744-82D0-B6A8AA10F48C}"/>
              </a:ext>
            </a:extLst>
          </p:cNvPr>
          <p:cNvPicPr>
            <a:picLocks noChangeAspect="1"/>
          </p:cNvPicPr>
          <p:nvPr/>
        </p:nvPicPr>
        <p:blipFill>
          <a:blip r:embed="rId5"/>
          <a:stretch>
            <a:fillRect/>
          </a:stretch>
        </p:blipFill>
        <p:spPr>
          <a:xfrm>
            <a:off x="4628795" y="3048765"/>
            <a:ext cx="300230" cy="274496"/>
          </a:xfrm>
          <a:prstGeom prst="rect">
            <a:avLst/>
          </a:prstGeom>
        </p:spPr>
      </p:pic>
      <p:pic>
        <p:nvPicPr>
          <p:cNvPr id="75" name="Picture 74">
            <a:extLst>
              <a:ext uri="{FF2B5EF4-FFF2-40B4-BE49-F238E27FC236}">
                <a16:creationId xmlns:a16="http://schemas.microsoft.com/office/drawing/2014/main" id="{4F111FB4-9D51-404C-9728-BD9FA43D0E57}"/>
              </a:ext>
            </a:extLst>
          </p:cNvPr>
          <p:cNvPicPr>
            <a:picLocks noChangeAspect="1"/>
          </p:cNvPicPr>
          <p:nvPr/>
        </p:nvPicPr>
        <p:blipFill>
          <a:blip r:embed="rId5"/>
          <a:stretch>
            <a:fillRect/>
          </a:stretch>
        </p:blipFill>
        <p:spPr>
          <a:xfrm>
            <a:off x="11339382" y="3279525"/>
            <a:ext cx="300230" cy="274496"/>
          </a:xfrm>
          <a:prstGeom prst="rect">
            <a:avLst/>
          </a:prstGeom>
        </p:spPr>
      </p:pic>
    </p:spTree>
    <p:extLst>
      <p:ext uri="{BB962C8B-B14F-4D97-AF65-F5344CB8AC3E}">
        <p14:creationId xmlns:p14="http://schemas.microsoft.com/office/powerpoint/2010/main" val="8147657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09E4CF0D-2AFD-C24D-B389-003E6BA4A03C}"/>
              </a:ext>
            </a:extLst>
          </p:cNvPr>
          <p:cNvSpPr/>
          <p:nvPr/>
        </p:nvSpPr>
        <p:spPr>
          <a:xfrm>
            <a:off x="84392" y="1564305"/>
            <a:ext cx="2164949" cy="4292636"/>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65" name="Rectangle 64">
            <a:extLst>
              <a:ext uri="{FF2B5EF4-FFF2-40B4-BE49-F238E27FC236}">
                <a16:creationId xmlns:a16="http://schemas.microsoft.com/office/drawing/2014/main" id="{E2F0DCC0-6046-4349-B9CC-3B25D624BCD7}"/>
              </a:ext>
            </a:extLst>
          </p:cNvPr>
          <p:cNvSpPr/>
          <p:nvPr/>
        </p:nvSpPr>
        <p:spPr>
          <a:xfrm>
            <a:off x="7068554" y="3798613"/>
            <a:ext cx="4210913" cy="2381011"/>
          </a:xfrm>
          <a:prstGeom prst="rect">
            <a:avLst/>
          </a:prstGeom>
          <a:solidFill>
            <a:schemeClr val="accent1">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Cloud native runtime clusters</a:t>
            </a:r>
          </a:p>
        </p:txBody>
      </p:sp>
      <p:sp>
        <p:nvSpPr>
          <p:cNvPr id="13" name="Title 12">
            <a:extLst>
              <a:ext uri="{FF2B5EF4-FFF2-40B4-BE49-F238E27FC236}">
                <a16:creationId xmlns:a16="http://schemas.microsoft.com/office/drawing/2014/main" id="{2B7855E1-E896-9745-AB6D-4201DBCB6A7D}"/>
              </a:ext>
            </a:extLst>
          </p:cNvPr>
          <p:cNvSpPr>
            <a:spLocks noGrp="1"/>
          </p:cNvSpPr>
          <p:nvPr>
            <p:ph type="title"/>
          </p:nvPr>
        </p:nvSpPr>
        <p:spPr/>
        <p:txBody>
          <a:bodyPr/>
          <a:lstStyle/>
          <a:p>
            <a:r>
              <a:rPr lang="en-US" dirty="0"/>
              <a:t>Data Replication: Orders table to </a:t>
            </a:r>
            <a:r>
              <a:rPr lang="en-US" dirty="0" err="1"/>
              <a:t>kafka</a:t>
            </a:r>
            <a:endParaRPr lang="en-US" dirty="0"/>
          </a:p>
        </p:txBody>
      </p:sp>
      <p:sp>
        <p:nvSpPr>
          <p:cNvPr id="49" name="Content Placeholder 48">
            <a:extLst>
              <a:ext uri="{FF2B5EF4-FFF2-40B4-BE49-F238E27FC236}">
                <a16:creationId xmlns:a16="http://schemas.microsoft.com/office/drawing/2014/main" id="{858F6CC2-B4B2-094C-9144-F73A9250365C}"/>
              </a:ext>
            </a:extLst>
          </p:cNvPr>
          <p:cNvSpPr>
            <a:spLocks noGrp="1"/>
          </p:cNvSpPr>
          <p:nvPr>
            <p:ph idx="1"/>
          </p:nvPr>
        </p:nvSpPr>
        <p:spPr>
          <a:xfrm>
            <a:off x="6573412" y="1241866"/>
            <a:ext cx="5453912" cy="2381012"/>
          </a:xfrm>
        </p:spPr>
        <p:txBody>
          <a:bodyPr/>
          <a:lstStyle/>
          <a:p>
            <a:r>
              <a:rPr lang="en-US" dirty="0"/>
              <a:t>1 table to 1 topic mapping</a:t>
            </a:r>
          </a:p>
          <a:p>
            <a:r>
              <a:rPr lang="en-US" dirty="0"/>
              <a:t>Topic acts as a transaction log</a:t>
            </a:r>
          </a:p>
          <a:p>
            <a:r>
              <a:rPr lang="en-US" dirty="0"/>
              <a:t>DB operations are implemented by record writes to a Kafka topic</a:t>
            </a:r>
          </a:p>
          <a:p>
            <a:endParaRPr lang="en-US" dirty="0"/>
          </a:p>
          <a:p>
            <a:endParaRPr lang="en-US" dirty="0"/>
          </a:p>
          <a:p>
            <a:endParaRPr lang="en-US" dirty="0"/>
          </a:p>
        </p:txBody>
      </p:sp>
      <p:sp>
        <p:nvSpPr>
          <p:cNvPr id="15" name="Can 14">
            <a:extLst>
              <a:ext uri="{FF2B5EF4-FFF2-40B4-BE49-F238E27FC236}">
                <a16:creationId xmlns:a16="http://schemas.microsoft.com/office/drawing/2014/main" id="{02FEBB74-F7B6-2544-A3E4-55A0B04F28CC}"/>
              </a:ext>
            </a:extLst>
          </p:cNvPr>
          <p:cNvSpPr/>
          <p:nvPr/>
        </p:nvSpPr>
        <p:spPr>
          <a:xfrm>
            <a:off x="265759" y="2195039"/>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16" name="Rectangle 15">
            <a:extLst>
              <a:ext uri="{FF2B5EF4-FFF2-40B4-BE49-F238E27FC236}">
                <a16:creationId xmlns:a16="http://schemas.microsoft.com/office/drawing/2014/main" id="{7FB700B2-27C9-7848-8840-299A6B4978EC}"/>
              </a:ext>
            </a:extLst>
          </p:cNvPr>
          <p:cNvSpPr/>
          <p:nvPr/>
        </p:nvSpPr>
        <p:spPr>
          <a:xfrm>
            <a:off x="345272" y="3000152"/>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solidFill>
                <a:latin typeface="Arial"/>
              </a:rPr>
              <a:t>Orders</a:t>
            </a:r>
          </a:p>
        </p:txBody>
      </p:sp>
      <p:cxnSp>
        <p:nvCxnSpPr>
          <p:cNvPr id="19" name="Straight Connector 18">
            <a:extLst>
              <a:ext uri="{FF2B5EF4-FFF2-40B4-BE49-F238E27FC236}">
                <a16:creationId xmlns:a16="http://schemas.microsoft.com/office/drawing/2014/main" id="{26CBE242-C6B9-9B4B-AA9E-6A51A7ACD526}"/>
              </a:ext>
            </a:extLst>
          </p:cNvPr>
          <p:cNvCxnSpPr>
            <a:cxnSpLocks/>
          </p:cNvCxnSpPr>
          <p:nvPr/>
        </p:nvCxnSpPr>
        <p:spPr>
          <a:xfrm>
            <a:off x="365083" y="3296480"/>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22" name="Rounded Rectangle 21">
            <a:extLst>
              <a:ext uri="{FF2B5EF4-FFF2-40B4-BE49-F238E27FC236}">
                <a16:creationId xmlns:a16="http://schemas.microsoft.com/office/drawing/2014/main" id="{8A4AF1EE-ACE7-0D4E-BDB3-1266E1135433}"/>
              </a:ext>
            </a:extLst>
          </p:cNvPr>
          <p:cNvSpPr/>
          <p:nvPr/>
        </p:nvSpPr>
        <p:spPr bwMode="auto">
          <a:xfrm>
            <a:off x="3214816"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23" name="Rounded Rectangle 22">
            <a:extLst>
              <a:ext uri="{FF2B5EF4-FFF2-40B4-BE49-F238E27FC236}">
                <a16:creationId xmlns:a16="http://schemas.microsoft.com/office/drawing/2014/main" id="{B0A5B54D-3915-AD40-9474-AD0CB57BC9ED}"/>
              </a:ext>
            </a:extLst>
          </p:cNvPr>
          <p:cNvSpPr/>
          <p:nvPr/>
        </p:nvSpPr>
        <p:spPr bwMode="auto">
          <a:xfrm>
            <a:off x="345865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24" name="Rounded Rectangle 23">
            <a:extLst>
              <a:ext uri="{FF2B5EF4-FFF2-40B4-BE49-F238E27FC236}">
                <a16:creationId xmlns:a16="http://schemas.microsoft.com/office/drawing/2014/main" id="{FCA6E7D0-1B9C-004B-91F9-1246584FAA37}"/>
              </a:ext>
            </a:extLst>
          </p:cNvPr>
          <p:cNvSpPr/>
          <p:nvPr/>
        </p:nvSpPr>
        <p:spPr bwMode="auto">
          <a:xfrm>
            <a:off x="3704214"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25" name="Rounded Rectangle 24">
            <a:extLst>
              <a:ext uri="{FF2B5EF4-FFF2-40B4-BE49-F238E27FC236}">
                <a16:creationId xmlns:a16="http://schemas.microsoft.com/office/drawing/2014/main" id="{B97E1703-B4B3-DC49-AE38-1612E2B06AE3}"/>
              </a:ext>
            </a:extLst>
          </p:cNvPr>
          <p:cNvSpPr/>
          <p:nvPr/>
        </p:nvSpPr>
        <p:spPr bwMode="auto">
          <a:xfrm>
            <a:off x="39480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26" name="Rounded Rectangle 25">
            <a:extLst>
              <a:ext uri="{FF2B5EF4-FFF2-40B4-BE49-F238E27FC236}">
                <a16:creationId xmlns:a16="http://schemas.microsoft.com/office/drawing/2014/main" id="{3CB2DA97-00C6-E641-A812-42968857170B}"/>
              </a:ext>
            </a:extLst>
          </p:cNvPr>
          <p:cNvSpPr/>
          <p:nvPr/>
        </p:nvSpPr>
        <p:spPr bwMode="auto">
          <a:xfrm>
            <a:off x="419361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27" name="Rounded Rectangle 26">
            <a:extLst>
              <a:ext uri="{FF2B5EF4-FFF2-40B4-BE49-F238E27FC236}">
                <a16:creationId xmlns:a16="http://schemas.microsoft.com/office/drawing/2014/main" id="{7393DBF7-763F-5643-9935-C0BC9086B2F1}"/>
              </a:ext>
            </a:extLst>
          </p:cNvPr>
          <p:cNvSpPr/>
          <p:nvPr/>
        </p:nvSpPr>
        <p:spPr bwMode="auto">
          <a:xfrm>
            <a:off x="44426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28" name="Rounded Rectangle 27">
            <a:extLst>
              <a:ext uri="{FF2B5EF4-FFF2-40B4-BE49-F238E27FC236}">
                <a16:creationId xmlns:a16="http://schemas.microsoft.com/office/drawing/2014/main" id="{69E4AE5D-6531-7D4B-93FB-1B601B8D344B}"/>
              </a:ext>
            </a:extLst>
          </p:cNvPr>
          <p:cNvSpPr/>
          <p:nvPr/>
        </p:nvSpPr>
        <p:spPr bwMode="auto">
          <a:xfrm>
            <a:off x="4683012" y="2891365"/>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30" name="AutoShape 4">
            <a:extLst>
              <a:ext uri="{FF2B5EF4-FFF2-40B4-BE49-F238E27FC236}">
                <a16:creationId xmlns:a16="http://schemas.microsoft.com/office/drawing/2014/main" id="{53A0507D-F4F9-F14E-9E08-E5EFA3DC8D7D}"/>
              </a:ext>
            </a:extLst>
          </p:cNvPr>
          <p:cNvSpPr>
            <a:spLocks noChangeArrowheads="1"/>
          </p:cNvSpPr>
          <p:nvPr/>
        </p:nvSpPr>
        <p:spPr bwMode="auto">
          <a:xfrm>
            <a:off x="2554872" y="2599069"/>
            <a:ext cx="29195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31" name="Picture 30">
            <a:extLst>
              <a:ext uri="{FF2B5EF4-FFF2-40B4-BE49-F238E27FC236}">
                <a16:creationId xmlns:a16="http://schemas.microsoft.com/office/drawing/2014/main" id="{6B66E85E-86D4-B84A-B9E7-3A1D831BC488}"/>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534917" y="3451415"/>
            <a:ext cx="959343" cy="504271"/>
          </a:xfrm>
          <a:prstGeom prst="rect">
            <a:avLst/>
          </a:prstGeom>
        </p:spPr>
      </p:pic>
      <p:sp>
        <p:nvSpPr>
          <p:cNvPr id="32" name="TextBox 31">
            <a:extLst>
              <a:ext uri="{FF2B5EF4-FFF2-40B4-BE49-F238E27FC236}">
                <a16:creationId xmlns:a16="http://schemas.microsoft.com/office/drawing/2014/main" id="{EBA9C14C-F976-BA48-A58B-EEB1FBC9E2AA}"/>
              </a:ext>
            </a:extLst>
          </p:cNvPr>
          <p:cNvSpPr txBox="1"/>
          <p:nvPr/>
        </p:nvSpPr>
        <p:spPr>
          <a:xfrm>
            <a:off x="3139426" y="2575856"/>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pic>
        <p:nvPicPr>
          <p:cNvPr id="33" name="Picture 32">
            <a:extLst>
              <a:ext uri="{FF2B5EF4-FFF2-40B4-BE49-F238E27FC236}">
                <a16:creationId xmlns:a16="http://schemas.microsoft.com/office/drawing/2014/main" id="{C501A711-140B-BE4C-8037-3E69C2B541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2158" y="4389668"/>
            <a:ext cx="552951" cy="386793"/>
          </a:xfrm>
          <a:prstGeom prst="rect">
            <a:avLst/>
          </a:prstGeom>
        </p:spPr>
      </p:pic>
      <p:cxnSp>
        <p:nvCxnSpPr>
          <p:cNvPr id="36" name="Straight Connector 35">
            <a:extLst>
              <a:ext uri="{FF2B5EF4-FFF2-40B4-BE49-F238E27FC236}">
                <a16:creationId xmlns:a16="http://schemas.microsoft.com/office/drawing/2014/main" id="{9AA1D0D6-5D96-FE43-B8B3-90B35E27B266}"/>
              </a:ext>
            </a:extLst>
          </p:cNvPr>
          <p:cNvCxnSpPr>
            <a:cxnSpLocks/>
          </p:cNvCxnSpPr>
          <p:nvPr/>
        </p:nvCxnSpPr>
        <p:spPr>
          <a:xfrm>
            <a:off x="365083" y="3446672"/>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F5183472-D234-034D-AB47-B253E85704BC}"/>
              </a:ext>
            </a:extLst>
          </p:cNvPr>
          <p:cNvCxnSpPr>
            <a:cxnSpLocks/>
          </p:cNvCxnSpPr>
          <p:nvPr/>
        </p:nvCxnSpPr>
        <p:spPr>
          <a:xfrm>
            <a:off x="365083" y="3605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0B440DA5-3FBF-C143-974A-74F25F349165}"/>
              </a:ext>
            </a:extLst>
          </p:cNvPr>
          <p:cNvCxnSpPr>
            <a:cxnSpLocks/>
          </p:cNvCxnSpPr>
          <p:nvPr/>
        </p:nvCxnSpPr>
        <p:spPr>
          <a:xfrm>
            <a:off x="365083" y="380005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40" name="Elbow Connector 39">
            <a:extLst>
              <a:ext uri="{FF2B5EF4-FFF2-40B4-BE49-F238E27FC236}">
                <a16:creationId xmlns:a16="http://schemas.microsoft.com/office/drawing/2014/main" id="{1D25C1C9-47EF-3C41-8992-AC26BF82401B}"/>
              </a:ext>
            </a:extLst>
          </p:cNvPr>
          <p:cNvCxnSpPr>
            <a:cxnSpLocks/>
            <a:stCxn id="16" idx="2"/>
            <a:endCxn id="33" idx="1"/>
          </p:cNvCxnSpPr>
          <p:nvPr/>
        </p:nvCxnSpPr>
        <p:spPr>
          <a:xfrm rot="16200000" flipH="1">
            <a:off x="1628656" y="3239563"/>
            <a:ext cx="627379" cy="2059624"/>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Elbow Connector 42">
            <a:extLst>
              <a:ext uri="{FF2B5EF4-FFF2-40B4-BE49-F238E27FC236}">
                <a16:creationId xmlns:a16="http://schemas.microsoft.com/office/drawing/2014/main" id="{25D2FDE5-48C8-9246-8981-E09956AF236A}"/>
              </a:ext>
            </a:extLst>
          </p:cNvPr>
          <p:cNvCxnSpPr>
            <a:cxnSpLocks/>
            <a:stCxn id="33" idx="3"/>
            <a:endCxn id="28" idx="2"/>
          </p:cNvCxnSpPr>
          <p:nvPr/>
        </p:nvCxnSpPr>
        <p:spPr>
          <a:xfrm flipV="1">
            <a:off x="3525109" y="3622877"/>
            <a:ext cx="1280684" cy="960187"/>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E28AC886-F523-7D45-97FD-93A338967879}"/>
              </a:ext>
            </a:extLst>
          </p:cNvPr>
          <p:cNvSpPr txBox="1"/>
          <p:nvPr/>
        </p:nvSpPr>
        <p:spPr>
          <a:xfrm>
            <a:off x="3777521" y="4234250"/>
            <a:ext cx="1185389" cy="318100"/>
          </a:xfrm>
          <a:prstGeom prst="rect">
            <a:avLst/>
          </a:prstGeom>
          <a:noFill/>
        </p:spPr>
        <p:txBody>
          <a:bodyPr wrap="none" rtlCol="0">
            <a:spAutoFit/>
          </a:bodyPr>
          <a:lstStyle/>
          <a:p>
            <a:r>
              <a:rPr lang="en-US" sz="1467" dirty="0"/>
              <a:t>(</a:t>
            </a:r>
            <a:r>
              <a:rPr lang="en-US" sz="1467" dirty="0" err="1"/>
              <a:t>key,values</a:t>
            </a:r>
            <a:r>
              <a:rPr lang="en-US" sz="1467" dirty="0"/>
              <a:t>)</a:t>
            </a:r>
          </a:p>
        </p:txBody>
      </p:sp>
      <p:sp>
        <p:nvSpPr>
          <p:cNvPr id="47" name="TextBox 46">
            <a:extLst>
              <a:ext uri="{FF2B5EF4-FFF2-40B4-BE49-F238E27FC236}">
                <a16:creationId xmlns:a16="http://schemas.microsoft.com/office/drawing/2014/main" id="{5F2A560E-8781-7F41-9DAC-0812AC27D25D}"/>
              </a:ext>
            </a:extLst>
          </p:cNvPr>
          <p:cNvSpPr txBox="1"/>
          <p:nvPr/>
        </p:nvSpPr>
        <p:spPr>
          <a:xfrm>
            <a:off x="15852" y="3901944"/>
            <a:ext cx="2002921" cy="318100"/>
          </a:xfrm>
          <a:prstGeom prst="rect">
            <a:avLst/>
          </a:prstGeom>
          <a:noFill/>
        </p:spPr>
        <p:txBody>
          <a:bodyPr wrap="none" rtlCol="0">
            <a:spAutoFit/>
          </a:bodyPr>
          <a:lstStyle/>
          <a:p>
            <a:r>
              <a:rPr lang="en-US" sz="1467" dirty="0"/>
              <a:t>[ </a:t>
            </a:r>
            <a:r>
              <a:rPr lang="en-US" sz="1467" dirty="0" err="1"/>
              <a:t>primary_key</a:t>
            </a:r>
            <a:r>
              <a:rPr lang="en-US" sz="1467" dirty="0"/>
              <a:t>, values]</a:t>
            </a:r>
          </a:p>
        </p:txBody>
      </p:sp>
      <p:sp>
        <p:nvSpPr>
          <p:cNvPr id="48" name="Rounded Rectangle 47">
            <a:extLst>
              <a:ext uri="{FF2B5EF4-FFF2-40B4-BE49-F238E27FC236}">
                <a16:creationId xmlns:a16="http://schemas.microsoft.com/office/drawing/2014/main" id="{D1326CD2-F109-2743-B52A-F57F72B2FDE6}"/>
              </a:ext>
            </a:extLst>
          </p:cNvPr>
          <p:cNvSpPr/>
          <p:nvPr/>
        </p:nvSpPr>
        <p:spPr>
          <a:xfrm>
            <a:off x="2622224" y="4299783"/>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chemeClr val="tx1"/>
                </a:solidFill>
                <a:latin typeface="Arial"/>
              </a:rPr>
              <a:t>source</a:t>
            </a:r>
          </a:p>
        </p:txBody>
      </p:sp>
      <p:sp>
        <p:nvSpPr>
          <p:cNvPr id="50" name="Rectangle 49">
            <a:extLst>
              <a:ext uri="{FF2B5EF4-FFF2-40B4-BE49-F238E27FC236}">
                <a16:creationId xmlns:a16="http://schemas.microsoft.com/office/drawing/2014/main" id="{455DA310-FA00-F94B-8F9D-70CB7E27813B}"/>
              </a:ext>
            </a:extLst>
          </p:cNvPr>
          <p:cNvSpPr/>
          <p:nvPr/>
        </p:nvSpPr>
        <p:spPr>
          <a:xfrm>
            <a:off x="4877256" y="3200800"/>
            <a:ext cx="1423788" cy="297454"/>
          </a:xfrm>
          <a:prstGeom prst="rect">
            <a:avLst/>
          </a:prstGeom>
        </p:spPr>
        <p:txBody>
          <a:bodyPr wrap="none">
            <a:spAutoFit/>
          </a:bodyPr>
          <a:lstStyle/>
          <a:p>
            <a:r>
              <a:rPr lang="en-US" sz="1333" dirty="0"/>
              <a:t>(24, (24, “</a:t>
            </a:r>
            <a:r>
              <a:rPr lang="en-US" sz="1333" dirty="0" err="1"/>
              <a:t>abc</a:t>
            </a:r>
            <a:r>
              <a:rPr lang="en-US" sz="1333" dirty="0"/>
              <a:t>”)),</a:t>
            </a:r>
          </a:p>
        </p:txBody>
      </p:sp>
      <p:sp>
        <p:nvSpPr>
          <p:cNvPr id="51" name="Can 50">
            <a:extLst>
              <a:ext uri="{FF2B5EF4-FFF2-40B4-BE49-F238E27FC236}">
                <a16:creationId xmlns:a16="http://schemas.microsoft.com/office/drawing/2014/main" id="{B7476897-8FD5-9240-B076-EB177891B948}"/>
              </a:ext>
            </a:extLst>
          </p:cNvPr>
          <p:cNvSpPr/>
          <p:nvPr/>
        </p:nvSpPr>
        <p:spPr>
          <a:xfrm>
            <a:off x="9766551" y="4551168"/>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pic>
        <p:nvPicPr>
          <p:cNvPr id="52" name="Picture 51">
            <a:extLst>
              <a:ext uri="{FF2B5EF4-FFF2-40B4-BE49-F238E27FC236}">
                <a16:creationId xmlns:a16="http://schemas.microsoft.com/office/drawing/2014/main" id="{6C881BDC-A1DF-1D4D-B31F-0E0E691CDE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6145" y="4479552"/>
            <a:ext cx="552951" cy="386793"/>
          </a:xfrm>
          <a:prstGeom prst="rect">
            <a:avLst/>
          </a:prstGeom>
        </p:spPr>
      </p:pic>
      <p:sp>
        <p:nvSpPr>
          <p:cNvPr id="53" name="Rounded Rectangle 52">
            <a:extLst>
              <a:ext uri="{FF2B5EF4-FFF2-40B4-BE49-F238E27FC236}">
                <a16:creationId xmlns:a16="http://schemas.microsoft.com/office/drawing/2014/main" id="{93A6E6D5-3651-334B-9AC4-2618605536BA}"/>
              </a:ext>
            </a:extLst>
          </p:cNvPr>
          <p:cNvSpPr/>
          <p:nvPr/>
        </p:nvSpPr>
        <p:spPr>
          <a:xfrm>
            <a:off x="7386211" y="4389667"/>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chemeClr val="tx1"/>
                </a:solidFill>
                <a:latin typeface="Arial"/>
              </a:rPr>
              <a:t>sink</a:t>
            </a:r>
          </a:p>
        </p:txBody>
      </p:sp>
      <p:cxnSp>
        <p:nvCxnSpPr>
          <p:cNvPr id="54" name="Elbow Connector 53">
            <a:extLst>
              <a:ext uri="{FF2B5EF4-FFF2-40B4-BE49-F238E27FC236}">
                <a16:creationId xmlns:a16="http://schemas.microsoft.com/office/drawing/2014/main" id="{5377007A-00AD-CD41-9366-A7AA6763335C}"/>
              </a:ext>
            </a:extLst>
          </p:cNvPr>
          <p:cNvCxnSpPr>
            <a:cxnSpLocks/>
            <a:stCxn id="53" idx="3"/>
            <a:endCxn id="51" idx="2"/>
          </p:cNvCxnSpPr>
          <p:nvPr/>
        </p:nvCxnSpPr>
        <p:spPr>
          <a:xfrm flipV="1">
            <a:off x="8605411" y="4991435"/>
            <a:ext cx="1161140" cy="7832"/>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F2033E29-56DA-9C46-8A79-4090C99AAA15}"/>
              </a:ext>
            </a:extLst>
          </p:cNvPr>
          <p:cNvCxnSpPr>
            <a:cxnSpLocks/>
            <a:stCxn id="28" idx="0"/>
            <a:endCxn id="53" idx="1"/>
          </p:cNvCxnSpPr>
          <p:nvPr/>
        </p:nvCxnSpPr>
        <p:spPr>
          <a:xfrm rot="16200000" flipH="1">
            <a:off x="5042051" y="2655107"/>
            <a:ext cx="2107901" cy="2580419"/>
          </a:xfrm>
          <a:prstGeom prst="bentConnector4">
            <a:avLst>
              <a:gd name="adj1" fmla="val -28069"/>
              <a:gd name="adj2" fmla="val 588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59223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Callout 2">
            <a:extLst>
              <a:ext uri="{FF2B5EF4-FFF2-40B4-BE49-F238E27FC236}">
                <a16:creationId xmlns:a16="http://schemas.microsoft.com/office/drawing/2014/main" id="{9CBB15F0-5802-7A49-9A13-58552FECFF8D}"/>
              </a:ext>
            </a:extLst>
          </p:cNvPr>
          <p:cNvSpPr/>
          <p:nvPr/>
        </p:nvSpPr>
        <p:spPr>
          <a:xfrm>
            <a:off x="10023889" y="463413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dirty="0"/>
              <a:t>IBM DR Architecture</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42</a:t>
            </a:fld>
            <a:endParaRPr lang="en-US" dirty="0">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dirty="0"/>
              <a:t>[ </a:t>
            </a:r>
            <a:r>
              <a:rPr lang="en-US" sz="1400" dirty="0" err="1"/>
              <a:t>primary_key</a:t>
            </a:r>
            <a:r>
              <a:rPr lang="en-US" sz="1400" dirty="0"/>
              <a:t>, values]</a:t>
            </a:r>
          </a:p>
        </p:txBody>
      </p:sp>
      <p:sp>
        <p:nvSpPr>
          <p:cNvPr id="19" name="Rectangle 18">
            <a:extLst>
              <a:ext uri="{FF2B5EF4-FFF2-40B4-BE49-F238E27FC236}">
                <a16:creationId xmlns:a16="http://schemas.microsoft.com/office/drawing/2014/main" id="{1D862B30-FA6A-7142-9E31-B9D18A6E7B30}"/>
              </a:ext>
            </a:extLst>
          </p:cNvPr>
          <p:cNvSpPr/>
          <p:nvPr/>
        </p:nvSpPr>
        <p:spPr>
          <a:xfrm>
            <a:off x="2722026" y="2475330"/>
            <a:ext cx="2211092" cy="209189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Server</a:t>
            </a:r>
          </a:p>
        </p:txBody>
      </p:sp>
      <p:sp>
        <p:nvSpPr>
          <p:cNvPr id="25" name="Rounded Rectangle 24">
            <a:extLst>
              <a:ext uri="{FF2B5EF4-FFF2-40B4-BE49-F238E27FC236}">
                <a16:creationId xmlns:a16="http://schemas.microsoft.com/office/drawing/2014/main" id="{C48D16DC-02F4-1C4A-B53E-FF34EA271FD6}"/>
              </a:ext>
            </a:extLst>
          </p:cNvPr>
          <p:cNvSpPr/>
          <p:nvPr/>
        </p:nvSpPr>
        <p:spPr>
          <a:xfrm>
            <a:off x="2501713" y="1503837"/>
            <a:ext cx="7110369" cy="4621743"/>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377" eaLnBrk="1" fontAlgn="auto" hangingPunct="1">
              <a:spcBef>
                <a:spcPts val="0"/>
              </a:spcBef>
              <a:spcAft>
                <a:spcPts val="0"/>
              </a:spcAft>
            </a:pPr>
            <a:r>
              <a:rPr lang="en-US" sz="1333" dirty="0">
                <a:solidFill>
                  <a:srgbClr val="0000FF"/>
                </a:solidFill>
                <a:latin typeface="Arial"/>
              </a:rPr>
              <a:t>Replication Solution</a:t>
            </a:r>
          </a:p>
        </p:txBody>
      </p:sp>
      <p:sp>
        <p:nvSpPr>
          <p:cNvPr id="26" name="Rectangle 25">
            <a:extLst>
              <a:ext uri="{FF2B5EF4-FFF2-40B4-BE49-F238E27FC236}">
                <a16:creationId xmlns:a16="http://schemas.microsoft.com/office/drawing/2014/main" id="{77141BD6-AF30-C946-82E8-D916293F8660}"/>
              </a:ext>
            </a:extLst>
          </p:cNvPr>
          <p:cNvSpPr/>
          <p:nvPr/>
        </p:nvSpPr>
        <p:spPr>
          <a:xfrm>
            <a:off x="7242191" y="2463675"/>
            <a:ext cx="2211092" cy="213405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Server </a:t>
            </a:r>
          </a:p>
        </p:txBody>
      </p:sp>
      <p:sp>
        <p:nvSpPr>
          <p:cNvPr id="28" name="Can 27">
            <a:extLst>
              <a:ext uri="{FF2B5EF4-FFF2-40B4-BE49-F238E27FC236}">
                <a16:creationId xmlns:a16="http://schemas.microsoft.com/office/drawing/2014/main" id="{C98413FA-5876-3D46-9393-64B3968422CC}"/>
              </a:ext>
            </a:extLst>
          </p:cNvPr>
          <p:cNvSpPr/>
          <p:nvPr/>
        </p:nvSpPr>
        <p:spPr>
          <a:xfrm>
            <a:off x="10276260" y="150383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Store procedure</a:t>
            </a:r>
          </a:p>
        </p:txBody>
      </p:sp>
      <p:sp>
        <p:nvSpPr>
          <p:cNvPr id="33" name="Rectangle 32">
            <a:extLst>
              <a:ext uri="{FF2B5EF4-FFF2-40B4-BE49-F238E27FC236}">
                <a16:creationId xmlns:a16="http://schemas.microsoft.com/office/drawing/2014/main" id="{A0BE5207-1E88-9C44-A915-97AC6BD39ACB}"/>
              </a:ext>
            </a:extLst>
          </p:cNvPr>
          <p:cNvSpPr/>
          <p:nvPr/>
        </p:nvSpPr>
        <p:spPr>
          <a:xfrm>
            <a:off x="2825583" y="323380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Capture Agent</a:t>
            </a:r>
          </a:p>
        </p:txBody>
      </p:sp>
      <p:sp>
        <p:nvSpPr>
          <p:cNvPr id="36" name="Rectangle 35">
            <a:extLst>
              <a:ext uri="{FF2B5EF4-FFF2-40B4-BE49-F238E27FC236}">
                <a16:creationId xmlns:a16="http://schemas.microsoft.com/office/drawing/2014/main" id="{F5B78114-9486-0B4E-8105-2A743F1868D3}"/>
              </a:ext>
            </a:extLst>
          </p:cNvPr>
          <p:cNvSpPr/>
          <p:nvPr/>
        </p:nvSpPr>
        <p:spPr>
          <a:xfrm>
            <a:off x="7347889" y="3479980"/>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Apply / Transform  Agent</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4710731" y="1609824"/>
            <a:ext cx="2692331" cy="574737"/>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prstClr val="white"/>
                </a:solidFill>
                <a:latin typeface="Arial"/>
              </a:rPr>
              <a:t>Management console</a:t>
            </a:r>
          </a:p>
        </p:txBody>
      </p:sp>
      <p:sp>
        <p:nvSpPr>
          <p:cNvPr id="38" name="Rounded Rectangle 37">
            <a:extLst>
              <a:ext uri="{FF2B5EF4-FFF2-40B4-BE49-F238E27FC236}">
                <a16:creationId xmlns:a16="http://schemas.microsoft.com/office/drawing/2014/main" id="{C0030B1B-A541-9449-9469-B999C6DD68B9}"/>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srgbClr val="0000FF"/>
                </a:solidFill>
                <a:latin typeface="Arial"/>
              </a:rPr>
              <a:t>Business App</a:t>
            </a:r>
          </a:p>
        </p:txBody>
      </p:sp>
      <p:sp>
        <p:nvSpPr>
          <p:cNvPr id="39" name="Can 38">
            <a:extLst>
              <a:ext uri="{FF2B5EF4-FFF2-40B4-BE49-F238E27FC236}">
                <a16:creationId xmlns:a16="http://schemas.microsoft.com/office/drawing/2014/main" id="{4A76139B-EC77-6048-A895-FC65BC0BC296}"/>
              </a:ext>
            </a:extLst>
          </p:cNvPr>
          <p:cNvSpPr/>
          <p:nvPr/>
        </p:nvSpPr>
        <p:spPr>
          <a:xfrm>
            <a:off x="10277140" y="2543463"/>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doc</a:t>
            </a:r>
          </a:p>
        </p:txBody>
      </p:sp>
      <p:sp>
        <p:nvSpPr>
          <p:cNvPr id="41" name="Can 40">
            <a:extLst>
              <a:ext uri="{FF2B5EF4-FFF2-40B4-BE49-F238E27FC236}">
                <a16:creationId xmlns:a16="http://schemas.microsoft.com/office/drawing/2014/main" id="{B4CF960B-F991-8F4F-8B91-15A73D0AD2B5}"/>
              </a:ext>
            </a:extLst>
          </p:cNvPr>
          <p:cNvSpPr/>
          <p:nvPr/>
        </p:nvSpPr>
        <p:spPr>
          <a:xfrm rot="5400000">
            <a:off x="10745543" y="3294624"/>
            <a:ext cx="564736" cy="1468889"/>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sz="1600" dirty="0">
                <a:solidFill>
                  <a:srgbClr val="0000FF"/>
                </a:solidFill>
              </a:rPr>
              <a:t>messaging</a:t>
            </a:r>
          </a:p>
        </p:txBody>
      </p:sp>
      <p:sp>
        <p:nvSpPr>
          <p:cNvPr id="42" name="Can 41">
            <a:extLst>
              <a:ext uri="{FF2B5EF4-FFF2-40B4-BE49-F238E27FC236}">
                <a16:creationId xmlns:a16="http://schemas.microsoft.com/office/drawing/2014/main" id="{0DE0D106-7EE9-1944-9F00-FBE4DC33B711}"/>
              </a:ext>
            </a:extLst>
          </p:cNvPr>
          <p:cNvSpPr/>
          <p:nvPr/>
        </p:nvSpPr>
        <p:spPr>
          <a:xfrm>
            <a:off x="10271299" y="483756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Data lake</a:t>
            </a:r>
          </a:p>
        </p:txBody>
      </p:sp>
      <p:cxnSp>
        <p:nvCxnSpPr>
          <p:cNvPr id="22" name="Straight Connector 21">
            <a:extLst>
              <a:ext uri="{FF2B5EF4-FFF2-40B4-BE49-F238E27FC236}">
                <a16:creationId xmlns:a16="http://schemas.microsoft.com/office/drawing/2014/main" id="{3795F671-F918-9F4C-98C4-F9A88EA3400A}"/>
              </a:ext>
            </a:extLst>
          </p:cNvPr>
          <p:cNvCxnSpPr/>
          <p:nvPr/>
        </p:nvCxnSpPr>
        <p:spPr>
          <a:xfrm>
            <a:off x="3236422" y="5179268"/>
            <a:ext cx="5719157"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C514792C-3621-8D4E-BAE5-FEAF18E138E3}"/>
              </a:ext>
            </a:extLst>
          </p:cNvPr>
          <p:cNvCxnSpPr>
            <a:cxnSpLocks/>
            <a:stCxn id="19" idx="2"/>
          </p:cNvCxnSpPr>
          <p:nvPr/>
        </p:nvCxnSpPr>
        <p:spPr>
          <a:xfrm>
            <a:off x="3827572" y="4567228"/>
            <a:ext cx="0"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7ADDFDD5-5402-9E40-992E-CBB26365DC14}"/>
              </a:ext>
            </a:extLst>
          </p:cNvPr>
          <p:cNvCxnSpPr>
            <a:cxnSpLocks/>
            <a:stCxn id="26" idx="2"/>
          </p:cNvCxnSpPr>
          <p:nvPr/>
        </p:nvCxnSpPr>
        <p:spPr>
          <a:xfrm>
            <a:off x="8347738" y="4597730"/>
            <a:ext cx="5649"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47" name="Cloud Callout 46">
            <a:extLst>
              <a:ext uri="{FF2B5EF4-FFF2-40B4-BE49-F238E27FC236}">
                <a16:creationId xmlns:a16="http://schemas.microsoft.com/office/drawing/2014/main" id="{CD53B589-6E30-8C4A-9478-33CAF7442E04}"/>
              </a:ext>
            </a:extLst>
          </p:cNvPr>
          <p:cNvSpPr/>
          <p:nvPr/>
        </p:nvSpPr>
        <p:spPr>
          <a:xfrm>
            <a:off x="5297820" y="4463762"/>
            <a:ext cx="1738467" cy="1254337"/>
          </a:xfrm>
          <a:prstGeom prst="cloudCallout">
            <a:avLst>
              <a:gd name="adj1" fmla="val -18705"/>
              <a:gd name="adj2" fmla="val 46622"/>
            </a:avLst>
          </a:prstGeom>
          <a:solidFill>
            <a:schemeClr val="tx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eaLnBrk="1" fontAlgn="auto" hangingPunct="1">
              <a:spcBef>
                <a:spcPts val="0"/>
              </a:spcBef>
              <a:spcAft>
                <a:spcPts val="0"/>
              </a:spcAft>
            </a:pPr>
            <a:r>
              <a:rPr lang="en-US" sz="1333" dirty="0">
                <a:solidFill>
                  <a:srgbClr val="0000FF"/>
                </a:solidFill>
                <a:latin typeface="Arial"/>
              </a:rPr>
              <a:t>Network</a:t>
            </a:r>
          </a:p>
        </p:txBody>
      </p:sp>
      <p:cxnSp>
        <p:nvCxnSpPr>
          <p:cNvPr id="49" name="Elbow Connector 48">
            <a:extLst>
              <a:ext uri="{FF2B5EF4-FFF2-40B4-BE49-F238E27FC236}">
                <a16:creationId xmlns:a16="http://schemas.microsoft.com/office/drawing/2014/main" id="{1B9FB76D-E063-CA4C-8513-39AE6E0EBCC1}"/>
              </a:ext>
            </a:extLst>
          </p:cNvPr>
          <p:cNvCxnSpPr>
            <a:cxnSpLocks/>
            <a:stCxn id="29" idx="3"/>
            <a:endCxn id="33" idx="1"/>
          </p:cNvCxnSpPr>
          <p:nvPr/>
        </p:nvCxnSpPr>
        <p:spPr>
          <a:xfrm flipV="1">
            <a:off x="1784199" y="3490253"/>
            <a:ext cx="1041384" cy="13002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Elbow Connector 50">
            <a:extLst>
              <a:ext uri="{FF2B5EF4-FFF2-40B4-BE49-F238E27FC236}">
                <a16:creationId xmlns:a16="http://schemas.microsoft.com/office/drawing/2014/main" id="{88C6EF79-041D-AA42-8E09-CFBE2508694A}"/>
              </a:ext>
            </a:extLst>
          </p:cNvPr>
          <p:cNvCxnSpPr>
            <a:cxnSpLocks/>
            <a:stCxn id="33" idx="2"/>
            <a:endCxn id="36" idx="2"/>
          </p:cNvCxnSpPr>
          <p:nvPr/>
        </p:nvCxnSpPr>
        <p:spPr>
          <a:xfrm rot="16200000" flipH="1">
            <a:off x="5938924" y="1608629"/>
            <a:ext cx="246171" cy="4522307"/>
          </a:xfrm>
          <a:prstGeom prst="bentConnector3">
            <a:avLst>
              <a:gd name="adj1" fmla="val 584011"/>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8374F4EB-0FBC-E345-A62F-C7C436FFBB02}"/>
              </a:ext>
            </a:extLst>
          </p:cNvPr>
          <p:cNvCxnSpPr>
            <a:cxnSpLocks/>
            <a:stCxn id="36" idx="3"/>
            <a:endCxn id="39" idx="2"/>
          </p:cNvCxnSpPr>
          <p:nvPr/>
        </p:nvCxnSpPr>
        <p:spPr>
          <a:xfrm flipV="1">
            <a:off x="9298436" y="2983730"/>
            <a:ext cx="978704" cy="75269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E36A8B43-837F-6E46-9031-8BD5965BCA23}"/>
              </a:ext>
            </a:extLst>
          </p:cNvPr>
          <p:cNvCxnSpPr>
            <a:cxnSpLocks/>
            <a:stCxn id="36" idx="3"/>
            <a:endCxn id="28" idx="2"/>
          </p:cNvCxnSpPr>
          <p:nvPr/>
        </p:nvCxnSpPr>
        <p:spPr>
          <a:xfrm flipV="1">
            <a:off x="9298436" y="1944104"/>
            <a:ext cx="977824" cy="179232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ADA53843-0EFA-BE48-97CC-73E263C0395E}"/>
              </a:ext>
            </a:extLst>
          </p:cNvPr>
          <p:cNvCxnSpPr>
            <a:cxnSpLocks/>
            <a:stCxn id="36" idx="3"/>
            <a:endCxn id="41" idx="3"/>
          </p:cNvCxnSpPr>
          <p:nvPr/>
        </p:nvCxnSpPr>
        <p:spPr>
          <a:xfrm>
            <a:off x="9298437" y="3736425"/>
            <a:ext cx="995031" cy="292644"/>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DEC3C26D-8E8F-C846-AF9F-972CC7F192FA}"/>
              </a:ext>
            </a:extLst>
          </p:cNvPr>
          <p:cNvCxnSpPr>
            <a:cxnSpLocks/>
            <a:stCxn id="36" idx="3"/>
            <a:endCxn id="3" idx="0"/>
          </p:cNvCxnSpPr>
          <p:nvPr/>
        </p:nvCxnSpPr>
        <p:spPr>
          <a:xfrm>
            <a:off x="9298436" y="3736424"/>
            <a:ext cx="730845" cy="1524883"/>
          </a:xfrm>
          <a:prstGeom prst="bentConnector3">
            <a:avLst>
              <a:gd name="adj1" fmla="val 68199"/>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81350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dirty="0"/>
              <a:t>IIDR Architecture on k8s? (N/A)</a:t>
            </a: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lumMod val="50000"/>
                  </a:schemeClr>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dirty="0"/>
              <a:t>[ </a:t>
            </a:r>
            <a:r>
              <a:rPr lang="en-US" sz="1400" dirty="0" err="1"/>
              <a:t>primary_key</a:t>
            </a:r>
            <a:r>
              <a:rPr lang="en-US" sz="1400" dirty="0"/>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609759" y="2208465"/>
            <a:ext cx="2211092" cy="3007808"/>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Server</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5140637" y="61356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5212212" y="1503837"/>
            <a:ext cx="5341345"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53776"/>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00487" y="1662930"/>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2724325" y="4688931"/>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dirty="0">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2724325" y="3551076"/>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2713316" y="282893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306317" y="422432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3945" y="4026381"/>
            <a:ext cx="463544" cy="85943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defTabSz="914377" eaLnBrk="1" fontAlgn="auto" hangingPunct="1">
              <a:spcBef>
                <a:spcPts val="0"/>
              </a:spcBef>
              <a:spcAft>
                <a:spcPts val="0"/>
              </a:spcAft>
            </a:pPr>
            <a:r>
              <a:rPr lang="en-US" sz="1333" b="1" dirty="0">
                <a:solidFill>
                  <a:prstClr val="white"/>
                </a:solidFill>
                <a:latin typeface="Arial"/>
              </a:rPr>
              <a:t>orders</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2597375" y="1264661"/>
            <a:ext cx="2223476" cy="625915"/>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srgbClr val="0000FF"/>
                </a:solidFill>
                <a:latin typeface="Arial"/>
              </a:rPr>
              <a:t>Business App</a:t>
            </a:r>
          </a:p>
        </p:txBody>
      </p:sp>
      <p:sp>
        <p:nvSpPr>
          <p:cNvPr id="39" name="Cloud Callout 38">
            <a:extLst>
              <a:ext uri="{FF2B5EF4-FFF2-40B4-BE49-F238E27FC236}">
                <a16:creationId xmlns:a16="http://schemas.microsoft.com/office/drawing/2014/main" id="{D264197D-1709-2549-A585-1F6CD3A5F070}"/>
              </a:ext>
            </a:extLst>
          </p:cNvPr>
          <p:cNvSpPr/>
          <p:nvPr/>
        </p:nvSpPr>
        <p:spPr>
          <a:xfrm>
            <a:off x="10403636" y="415445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40" name="Can 39">
            <a:extLst>
              <a:ext uri="{FF2B5EF4-FFF2-40B4-BE49-F238E27FC236}">
                <a16:creationId xmlns:a16="http://schemas.microsoft.com/office/drawing/2014/main" id="{0B66C943-9176-7D45-8E7B-7A6E931A9C15}"/>
              </a:ext>
            </a:extLst>
          </p:cNvPr>
          <p:cNvSpPr/>
          <p:nvPr/>
        </p:nvSpPr>
        <p:spPr>
          <a:xfrm>
            <a:off x="10796812" y="2684584"/>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doc</a:t>
            </a:r>
          </a:p>
        </p:txBody>
      </p:sp>
      <p:sp>
        <p:nvSpPr>
          <p:cNvPr id="42" name="Can 41">
            <a:extLst>
              <a:ext uri="{FF2B5EF4-FFF2-40B4-BE49-F238E27FC236}">
                <a16:creationId xmlns:a16="http://schemas.microsoft.com/office/drawing/2014/main" id="{C5EB3913-497B-594A-9BE5-10393B90CD72}"/>
              </a:ext>
            </a:extLst>
          </p:cNvPr>
          <p:cNvSpPr/>
          <p:nvPr/>
        </p:nvSpPr>
        <p:spPr>
          <a:xfrm>
            <a:off x="10651045" y="435788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Data lake</a:t>
            </a:r>
          </a:p>
        </p:txBody>
      </p:sp>
      <p:sp>
        <p:nvSpPr>
          <p:cNvPr id="41" name="Rectangle 40">
            <a:extLst>
              <a:ext uri="{FF2B5EF4-FFF2-40B4-BE49-F238E27FC236}">
                <a16:creationId xmlns:a16="http://schemas.microsoft.com/office/drawing/2014/main" id="{73ADDB24-58E7-A549-BB40-86D0106A2398}"/>
              </a:ext>
            </a:extLst>
          </p:cNvPr>
          <p:cNvSpPr/>
          <p:nvPr/>
        </p:nvSpPr>
        <p:spPr>
          <a:xfrm>
            <a:off x="8306317" y="349011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31810595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dirty="0"/>
              <a:t>IIDR Architecture on k8s? (N/A)</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44</a:t>
            </a:fld>
            <a:endParaRPr lang="en-US" dirty="0">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2002921" cy="318100"/>
          </a:xfrm>
          <a:prstGeom prst="rect">
            <a:avLst/>
          </a:prstGeom>
          <a:noFill/>
        </p:spPr>
        <p:txBody>
          <a:bodyPr wrap="none" rtlCol="0">
            <a:spAutoFit/>
          </a:bodyPr>
          <a:lstStyle/>
          <a:p>
            <a:r>
              <a:rPr lang="en-US" sz="1467" dirty="0"/>
              <a:t>[ </a:t>
            </a:r>
            <a:r>
              <a:rPr lang="en-US" sz="1467" dirty="0" err="1"/>
              <a:t>primary_key</a:t>
            </a:r>
            <a:r>
              <a:rPr lang="en-US" sz="1467" dirty="0"/>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929546" y="229375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sp>
        <p:nvSpPr>
          <p:cNvPr id="21" name="Rectangle 20">
            <a:extLst>
              <a:ext uri="{FF2B5EF4-FFF2-40B4-BE49-F238E27FC236}">
                <a16:creationId xmlns:a16="http://schemas.microsoft.com/office/drawing/2014/main" id="{90C3F135-BB99-2240-BE96-38FA227CBDE8}"/>
              </a:ext>
            </a:extLst>
          </p:cNvPr>
          <p:cNvSpPr/>
          <p:nvPr/>
        </p:nvSpPr>
        <p:spPr>
          <a:xfrm>
            <a:off x="3147099" y="2844649"/>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2419455" y="60028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2501712" y="1503837"/>
            <a:ext cx="8201517"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93750"/>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30195" y="406869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3044112" y="5608324"/>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dirty="0">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3044112" y="447046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3033103" y="374833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270282" y="330867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8669" y="4163761"/>
            <a:ext cx="376268" cy="64649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7" name="Rounded Rectangle 36">
            <a:extLst>
              <a:ext uri="{FF2B5EF4-FFF2-40B4-BE49-F238E27FC236}">
                <a16:creationId xmlns:a16="http://schemas.microsoft.com/office/drawing/2014/main" id="{119E6CE5-ABFA-A444-A975-FA1BDCBFEF09}"/>
              </a:ext>
            </a:extLst>
          </p:cNvPr>
          <p:cNvSpPr/>
          <p:nvPr/>
        </p:nvSpPr>
        <p:spPr>
          <a:xfrm>
            <a:off x="8010899" y="855134"/>
            <a:ext cx="2692331" cy="574737"/>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srgbClr val="0000FF"/>
                </a:solidFill>
                <a:latin typeface="Arial"/>
              </a:rPr>
              <a:t>Business App</a:t>
            </a:r>
          </a:p>
        </p:txBody>
      </p:sp>
      <p:sp>
        <p:nvSpPr>
          <p:cNvPr id="39" name="Rectangle 38">
            <a:extLst>
              <a:ext uri="{FF2B5EF4-FFF2-40B4-BE49-F238E27FC236}">
                <a16:creationId xmlns:a16="http://schemas.microsoft.com/office/drawing/2014/main" id="{9A7B279A-03D8-4C44-88AE-E4223FB67DB2}"/>
              </a:ext>
            </a:extLst>
          </p:cNvPr>
          <p:cNvSpPr/>
          <p:nvPr/>
        </p:nvSpPr>
        <p:spPr>
          <a:xfrm>
            <a:off x="8270281" y="413015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19344414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FAAE1-C1E0-124D-A391-C2759F1183C7}"/>
              </a:ext>
            </a:extLst>
          </p:cNvPr>
          <p:cNvSpPr>
            <a:spLocks noGrp="1"/>
          </p:cNvSpPr>
          <p:nvPr>
            <p:ph type="title"/>
          </p:nvPr>
        </p:nvSpPr>
        <p:spPr>
          <a:xfrm>
            <a:off x="390788" y="60120"/>
            <a:ext cx="10886813" cy="615570"/>
          </a:xfrm>
        </p:spPr>
        <p:txBody>
          <a:bodyPr/>
          <a:lstStyle/>
          <a:p>
            <a:r>
              <a:rPr lang="en-US" dirty="0"/>
              <a:t>Schema Registry</a:t>
            </a:r>
          </a:p>
        </p:txBody>
      </p:sp>
      <p:sp>
        <p:nvSpPr>
          <p:cNvPr id="4" name="Slide Number Placeholder 3">
            <a:extLst>
              <a:ext uri="{FF2B5EF4-FFF2-40B4-BE49-F238E27FC236}">
                <a16:creationId xmlns:a16="http://schemas.microsoft.com/office/drawing/2014/main" id="{A070367F-4B77-284A-8D02-C8F00A12021B}"/>
              </a:ext>
            </a:extLst>
          </p:cNvPr>
          <p:cNvSpPr>
            <a:spLocks noGrp="1"/>
          </p:cNvSpPr>
          <p:nvPr>
            <p:ph type="sldNum" sz="quarter" idx="12"/>
          </p:nvPr>
        </p:nvSpPr>
        <p:spPr/>
        <p:txBody>
          <a:bodyPr/>
          <a:lstStyle/>
          <a:p>
            <a:fld id="{E9549862-13E2-C34D-815E-8545BD36FC59}" type="slidenum">
              <a:rPr lang="en-US" smtClean="0">
                <a:solidFill>
                  <a:srgbClr val="6D7777"/>
                </a:solidFill>
              </a:rPr>
              <a:pPr/>
              <a:t>45</a:t>
            </a:fld>
            <a:endParaRPr lang="en-US" dirty="0">
              <a:solidFill>
                <a:srgbClr val="6D7777"/>
              </a:solidFill>
            </a:endParaRPr>
          </a:p>
        </p:txBody>
      </p:sp>
      <p:sp>
        <p:nvSpPr>
          <p:cNvPr id="5" name="Rounded Rectangle 4">
            <a:extLst>
              <a:ext uri="{FF2B5EF4-FFF2-40B4-BE49-F238E27FC236}">
                <a16:creationId xmlns:a16="http://schemas.microsoft.com/office/drawing/2014/main" id="{80AC494B-C03D-3647-BCEB-8338B904799E}"/>
              </a:ext>
            </a:extLst>
          </p:cNvPr>
          <p:cNvSpPr/>
          <p:nvPr/>
        </p:nvSpPr>
        <p:spPr>
          <a:xfrm>
            <a:off x="2995222" y="5104167"/>
            <a:ext cx="5158737" cy="91440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2060"/>
                </a:solidFill>
              </a:rPr>
              <a:t>Schema Registry</a:t>
            </a:r>
          </a:p>
        </p:txBody>
      </p:sp>
      <p:sp>
        <p:nvSpPr>
          <p:cNvPr id="6" name="Rounded Rectangle 5">
            <a:extLst>
              <a:ext uri="{FF2B5EF4-FFF2-40B4-BE49-F238E27FC236}">
                <a16:creationId xmlns:a16="http://schemas.microsoft.com/office/drawing/2014/main" id="{C405F0E7-499B-6848-9171-B0019259BAA7}"/>
              </a:ext>
            </a:extLst>
          </p:cNvPr>
          <p:cNvSpPr/>
          <p:nvPr/>
        </p:nvSpPr>
        <p:spPr bwMode="auto">
          <a:xfrm>
            <a:off x="4962991"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7" name="Rounded Rectangle 6">
            <a:extLst>
              <a:ext uri="{FF2B5EF4-FFF2-40B4-BE49-F238E27FC236}">
                <a16:creationId xmlns:a16="http://schemas.microsoft.com/office/drawing/2014/main" id="{E59FDCA4-59D9-664B-B22C-66CF1E9D481E}"/>
              </a:ext>
            </a:extLst>
          </p:cNvPr>
          <p:cNvSpPr/>
          <p:nvPr/>
        </p:nvSpPr>
        <p:spPr bwMode="auto">
          <a:xfrm>
            <a:off x="5206828"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8" name="Rounded Rectangle 7">
            <a:extLst>
              <a:ext uri="{FF2B5EF4-FFF2-40B4-BE49-F238E27FC236}">
                <a16:creationId xmlns:a16="http://schemas.microsoft.com/office/drawing/2014/main" id="{BA173D94-CC1E-2F47-8771-8A9B13AFA8ED}"/>
              </a:ext>
            </a:extLst>
          </p:cNvPr>
          <p:cNvSpPr/>
          <p:nvPr/>
        </p:nvSpPr>
        <p:spPr bwMode="auto">
          <a:xfrm>
            <a:off x="5452390"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9" name="Rounded Rectangle 8">
            <a:extLst>
              <a:ext uri="{FF2B5EF4-FFF2-40B4-BE49-F238E27FC236}">
                <a16:creationId xmlns:a16="http://schemas.microsoft.com/office/drawing/2014/main" id="{18905BF9-D627-9348-89B4-D8585375F7E3}"/>
              </a:ext>
            </a:extLst>
          </p:cNvPr>
          <p:cNvSpPr/>
          <p:nvPr/>
        </p:nvSpPr>
        <p:spPr bwMode="auto">
          <a:xfrm>
            <a:off x="5696227"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0" name="Rounded Rectangle 9">
            <a:extLst>
              <a:ext uri="{FF2B5EF4-FFF2-40B4-BE49-F238E27FC236}">
                <a16:creationId xmlns:a16="http://schemas.microsoft.com/office/drawing/2014/main" id="{90AD6947-3F4E-644A-9045-EFB547DAEBE0}"/>
              </a:ext>
            </a:extLst>
          </p:cNvPr>
          <p:cNvSpPr/>
          <p:nvPr/>
        </p:nvSpPr>
        <p:spPr bwMode="auto">
          <a:xfrm>
            <a:off x="5941788"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1" name="Rounded Rectangle 10">
            <a:extLst>
              <a:ext uri="{FF2B5EF4-FFF2-40B4-BE49-F238E27FC236}">
                <a16:creationId xmlns:a16="http://schemas.microsoft.com/office/drawing/2014/main" id="{560FF92C-4F20-3345-B304-63FC5556055D}"/>
              </a:ext>
            </a:extLst>
          </p:cNvPr>
          <p:cNvSpPr/>
          <p:nvPr/>
        </p:nvSpPr>
        <p:spPr bwMode="auto">
          <a:xfrm>
            <a:off x="6172584"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12" name="AutoShape 4">
            <a:extLst>
              <a:ext uri="{FF2B5EF4-FFF2-40B4-BE49-F238E27FC236}">
                <a16:creationId xmlns:a16="http://schemas.microsoft.com/office/drawing/2014/main" id="{D8CE708D-278D-4440-A7B9-9597A6460147}"/>
              </a:ext>
            </a:extLst>
          </p:cNvPr>
          <p:cNvSpPr>
            <a:spLocks noChangeArrowheads="1"/>
          </p:cNvSpPr>
          <p:nvPr/>
        </p:nvSpPr>
        <p:spPr bwMode="auto">
          <a:xfrm>
            <a:off x="4095328" y="2605748"/>
            <a:ext cx="3513917"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dirty="0"/>
          </a:p>
        </p:txBody>
      </p:sp>
      <p:sp>
        <p:nvSpPr>
          <p:cNvPr id="13" name="TextBox 12">
            <a:extLst>
              <a:ext uri="{FF2B5EF4-FFF2-40B4-BE49-F238E27FC236}">
                <a16:creationId xmlns:a16="http://schemas.microsoft.com/office/drawing/2014/main" id="{78EDDA55-0D08-C743-9F7A-5B7E19E69DFA}"/>
              </a:ext>
            </a:extLst>
          </p:cNvPr>
          <p:cNvSpPr txBox="1"/>
          <p:nvPr/>
        </p:nvSpPr>
        <p:spPr>
          <a:xfrm>
            <a:off x="4896394" y="3584896"/>
            <a:ext cx="1249060" cy="369332"/>
          </a:xfrm>
          <a:prstGeom prst="rect">
            <a:avLst/>
          </a:prstGeom>
          <a:noFill/>
        </p:spPr>
        <p:txBody>
          <a:bodyPr wrap="none" rtlCol="0">
            <a:spAutoFit/>
          </a:bodyPr>
          <a:lstStyle/>
          <a:p>
            <a:r>
              <a:rPr lang="en-US" dirty="0">
                <a:solidFill>
                  <a:schemeClr val="accent1">
                    <a:lumMod val="25000"/>
                  </a:schemeClr>
                </a:solidFill>
              </a:rPr>
              <a:t>containers</a:t>
            </a:r>
          </a:p>
        </p:txBody>
      </p:sp>
      <p:pic>
        <p:nvPicPr>
          <p:cNvPr id="14" name="Picture 13">
            <a:extLst>
              <a:ext uri="{FF2B5EF4-FFF2-40B4-BE49-F238E27FC236}">
                <a16:creationId xmlns:a16="http://schemas.microsoft.com/office/drawing/2014/main" id="{BB4FF180-1C05-784B-A46B-40E95FFBD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0606" y="2611046"/>
            <a:ext cx="523018" cy="690721"/>
          </a:xfrm>
          <a:prstGeom prst="rect">
            <a:avLst/>
          </a:prstGeom>
        </p:spPr>
      </p:pic>
      <p:sp>
        <p:nvSpPr>
          <p:cNvPr id="16" name="Rectangle 15">
            <a:extLst>
              <a:ext uri="{FF2B5EF4-FFF2-40B4-BE49-F238E27FC236}">
                <a16:creationId xmlns:a16="http://schemas.microsoft.com/office/drawing/2014/main" id="{4E419B7A-9256-9B44-997F-8129F712C493}"/>
              </a:ext>
            </a:extLst>
          </p:cNvPr>
          <p:cNvSpPr/>
          <p:nvPr/>
        </p:nvSpPr>
        <p:spPr>
          <a:xfrm>
            <a:off x="7609245" y="1593835"/>
            <a:ext cx="1758463"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Schema ID + </a:t>
            </a:r>
          </a:p>
          <a:p>
            <a:pPr algn="ctr"/>
            <a:r>
              <a:rPr lang="en-US" dirty="0">
                <a:solidFill>
                  <a:srgbClr val="0000FF"/>
                </a:solidFill>
              </a:rPr>
              <a:t>message</a:t>
            </a:r>
          </a:p>
        </p:txBody>
      </p:sp>
      <p:sp>
        <p:nvSpPr>
          <p:cNvPr id="17" name="Rectangle 16">
            <a:extLst>
              <a:ext uri="{FF2B5EF4-FFF2-40B4-BE49-F238E27FC236}">
                <a16:creationId xmlns:a16="http://schemas.microsoft.com/office/drawing/2014/main" id="{7F8875B1-016D-8F4E-87D9-0D2CBD9E5EC7}"/>
              </a:ext>
            </a:extLst>
          </p:cNvPr>
          <p:cNvSpPr/>
          <p:nvPr/>
        </p:nvSpPr>
        <p:spPr>
          <a:xfrm>
            <a:off x="390788" y="1078523"/>
            <a:ext cx="2097231" cy="1555777"/>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600" dirty="0">
                <a:solidFill>
                  <a:schemeClr val="bg1"/>
                </a:solidFill>
                <a:latin typeface="Arial"/>
              </a:rPr>
              <a:t>Reefer Container  Events Producer</a:t>
            </a:r>
          </a:p>
        </p:txBody>
      </p:sp>
      <p:sp>
        <p:nvSpPr>
          <p:cNvPr id="18" name="Rectangle 17">
            <a:extLst>
              <a:ext uri="{FF2B5EF4-FFF2-40B4-BE49-F238E27FC236}">
                <a16:creationId xmlns:a16="http://schemas.microsoft.com/office/drawing/2014/main" id="{19F0F851-3352-D54C-AB82-33ABBFBBEFA9}"/>
              </a:ext>
            </a:extLst>
          </p:cNvPr>
          <p:cNvSpPr/>
          <p:nvPr/>
        </p:nvSpPr>
        <p:spPr>
          <a:xfrm>
            <a:off x="9130409" y="3127550"/>
            <a:ext cx="2519724" cy="1529971"/>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Reefer Container </a:t>
            </a:r>
            <a:r>
              <a:rPr lang="en-US" sz="1600" dirty="0" err="1"/>
              <a:t>Mng</a:t>
            </a:r>
            <a:r>
              <a:rPr lang="en-US" sz="1600" dirty="0"/>
              <a:t> Service (Consumer)</a:t>
            </a:r>
          </a:p>
        </p:txBody>
      </p:sp>
      <p:pic>
        <p:nvPicPr>
          <p:cNvPr id="22" name="Picture 21">
            <a:extLst>
              <a:ext uri="{FF2B5EF4-FFF2-40B4-BE49-F238E27FC236}">
                <a16:creationId xmlns:a16="http://schemas.microsoft.com/office/drawing/2014/main" id="{60028C2D-321B-6D44-8051-FD6151758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1038" y="5319075"/>
            <a:ext cx="523018" cy="690721"/>
          </a:xfrm>
          <a:prstGeom prst="rect">
            <a:avLst/>
          </a:prstGeom>
        </p:spPr>
      </p:pic>
      <p:sp>
        <p:nvSpPr>
          <p:cNvPr id="23" name="Rectangle 22">
            <a:extLst>
              <a:ext uri="{FF2B5EF4-FFF2-40B4-BE49-F238E27FC236}">
                <a16:creationId xmlns:a16="http://schemas.microsoft.com/office/drawing/2014/main" id="{8DBE4BDA-9CCD-F240-9F81-F1C5F2B7889D}"/>
              </a:ext>
            </a:extLst>
          </p:cNvPr>
          <p:cNvSpPr/>
          <p:nvPr/>
        </p:nvSpPr>
        <p:spPr>
          <a:xfrm>
            <a:off x="3216851" y="1718852"/>
            <a:ext cx="1758463"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Schema ID + </a:t>
            </a:r>
          </a:p>
          <a:p>
            <a:pPr algn="ctr"/>
            <a:r>
              <a:rPr lang="en-US" dirty="0">
                <a:solidFill>
                  <a:srgbClr val="0000FF"/>
                </a:solidFill>
              </a:rPr>
              <a:t>message</a:t>
            </a:r>
          </a:p>
        </p:txBody>
      </p:sp>
      <p:cxnSp>
        <p:nvCxnSpPr>
          <p:cNvPr id="24" name="Elbow Connector 23">
            <a:extLst>
              <a:ext uri="{FF2B5EF4-FFF2-40B4-BE49-F238E27FC236}">
                <a16:creationId xmlns:a16="http://schemas.microsoft.com/office/drawing/2014/main" id="{7F3887A8-6985-8B48-AAD5-21ED5E27FDF3}"/>
              </a:ext>
            </a:extLst>
          </p:cNvPr>
          <p:cNvCxnSpPr>
            <a:cxnSpLocks/>
            <a:stCxn id="9" idx="0"/>
            <a:endCxn id="16" idx="1"/>
          </p:cNvCxnSpPr>
          <p:nvPr/>
        </p:nvCxnSpPr>
        <p:spPr>
          <a:xfrm rot="5400000" flipH="1" flipV="1">
            <a:off x="6215914" y="1504715"/>
            <a:ext cx="996425" cy="1790237"/>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Elbow Connector 26">
            <a:extLst>
              <a:ext uri="{FF2B5EF4-FFF2-40B4-BE49-F238E27FC236}">
                <a16:creationId xmlns:a16="http://schemas.microsoft.com/office/drawing/2014/main" id="{BF94C9BC-39FA-4741-9F32-FF12938CAC65}"/>
              </a:ext>
            </a:extLst>
          </p:cNvPr>
          <p:cNvCxnSpPr>
            <a:cxnSpLocks/>
            <a:stCxn id="16" idx="3"/>
            <a:endCxn id="18" idx="0"/>
          </p:cNvCxnSpPr>
          <p:nvPr/>
        </p:nvCxnSpPr>
        <p:spPr>
          <a:xfrm>
            <a:off x="9367708" y="1901620"/>
            <a:ext cx="1022563" cy="122593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Elbow Connector 30">
            <a:extLst>
              <a:ext uri="{FF2B5EF4-FFF2-40B4-BE49-F238E27FC236}">
                <a16:creationId xmlns:a16="http://schemas.microsoft.com/office/drawing/2014/main" id="{B2EB7B78-E2B2-5345-A508-DDB817EA03BD}"/>
              </a:ext>
            </a:extLst>
          </p:cNvPr>
          <p:cNvCxnSpPr>
            <a:cxnSpLocks/>
            <a:stCxn id="23" idx="3"/>
            <a:endCxn id="11" idx="0"/>
          </p:cNvCxnSpPr>
          <p:nvPr/>
        </p:nvCxnSpPr>
        <p:spPr>
          <a:xfrm>
            <a:off x="4975314" y="2026637"/>
            <a:ext cx="1320051" cy="871408"/>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Elbow Connector 33">
            <a:extLst>
              <a:ext uri="{FF2B5EF4-FFF2-40B4-BE49-F238E27FC236}">
                <a16:creationId xmlns:a16="http://schemas.microsoft.com/office/drawing/2014/main" id="{78D2A221-2580-9B48-A3C5-BE6E9806A7F0}"/>
              </a:ext>
            </a:extLst>
          </p:cNvPr>
          <p:cNvCxnSpPr>
            <a:cxnSpLocks/>
            <a:stCxn id="17" idx="3"/>
            <a:endCxn id="23" idx="1"/>
          </p:cNvCxnSpPr>
          <p:nvPr/>
        </p:nvCxnSpPr>
        <p:spPr>
          <a:xfrm>
            <a:off x="2488019" y="1856412"/>
            <a:ext cx="728832" cy="17022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5858B212-3609-D047-8EC0-70BCDF63E0F2}"/>
              </a:ext>
            </a:extLst>
          </p:cNvPr>
          <p:cNvSpPr/>
          <p:nvPr/>
        </p:nvSpPr>
        <p:spPr>
          <a:xfrm>
            <a:off x="1120393" y="408768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Avro Schema </a:t>
            </a:r>
          </a:p>
        </p:txBody>
      </p:sp>
      <p:sp>
        <p:nvSpPr>
          <p:cNvPr id="38" name="Rectangle 37">
            <a:extLst>
              <a:ext uri="{FF2B5EF4-FFF2-40B4-BE49-F238E27FC236}">
                <a16:creationId xmlns:a16="http://schemas.microsoft.com/office/drawing/2014/main" id="{80754DFF-3981-4843-AD49-5209E5CDFA18}"/>
              </a:ext>
            </a:extLst>
          </p:cNvPr>
          <p:cNvSpPr/>
          <p:nvPr/>
        </p:nvSpPr>
        <p:spPr>
          <a:xfrm>
            <a:off x="8725593" y="5252833"/>
            <a:ext cx="119213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Avro Schema </a:t>
            </a:r>
          </a:p>
        </p:txBody>
      </p:sp>
      <p:cxnSp>
        <p:nvCxnSpPr>
          <p:cNvPr id="39" name="Elbow Connector 38">
            <a:extLst>
              <a:ext uri="{FF2B5EF4-FFF2-40B4-BE49-F238E27FC236}">
                <a16:creationId xmlns:a16="http://schemas.microsoft.com/office/drawing/2014/main" id="{A1EBE54F-487A-8A4F-A937-D1B2651200A1}"/>
              </a:ext>
            </a:extLst>
          </p:cNvPr>
          <p:cNvCxnSpPr>
            <a:cxnSpLocks/>
            <a:stCxn id="37" idx="2"/>
            <a:endCxn id="5" idx="1"/>
          </p:cNvCxnSpPr>
          <p:nvPr/>
        </p:nvCxnSpPr>
        <p:spPr>
          <a:xfrm rot="16200000" flipH="1">
            <a:off x="1982301" y="4548446"/>
            <a:ext cx="858112" cy="1167729"/>
          </a:xfrm>
          <a:prstGeom prst="bentConnector2">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C4C377F1-72FA-8B48-9C29-66D3C999B54E}"/>
              </a:ext>
            </a:extLst>
          </p:cNvPr>
          <p:cNvCxnSpPr>
            <a:cxnSpLocks/>
            <a:stCxn id="37" idx="0"/>
            <a:endCxn id="17" idx="2"/>
          </p:cNvCxnSpPr>
          <p:nvPr/>
        </p:nvCxnSpPr>
        <p:spPr>
          <a:xfrm rot="16200000" flipV="1">
            <a:off x="906757" y="3166948"/>
            <a:ext cx="1453385" cy="388089"/>
          </a:xfrm>
          <a:prstGeom prst="bentConnector3">
            <a:avLst>
              <a:gd name="adj1" fmla="val 50000"/>
            </a:avLst>
          </a:prstGeom>
          <a:ln>
            <a:solidFill>
              <a:srgbClr val="1B44A7"/>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E5427270-EDBB-8449-BB78-BF99E708DB8C}"/>
              </a:ext>
            </a:extLst>
          </p:cNvPr>
          <p:cNvCxnSpPr>
            <a:cxnSpLocks/>
            <a:stCxn id="38" idx="3"/>
            <a:endCxn id="18" idx="2"/>
          </p:cNvCxnSpPr>
          <p:nvPr/>
        </p:nvCxnSpPr>
        <p:spPr>
          <a:xfrm flipV="1">
            <a:off x="9917723" y="4657521"/>
            <a:ext cx="472548" cy="903097"/>
          </a:xfrm>
          <a:prstGeom prst="bentConnector2">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Elbow Connector 53">
            <a:extLst>
              <a:ext uri="{FF2B5EF4-FFF2-40B4-BE49-F238E27FC236}">
                <a16:creationId xmlns:a16="http://schemas.microsoft.com/office/drawing/2014/main" id="{B286AFF0-5635-AB48-8CDE-920EF40CE2C3}"/>
              </a:ext>
            </a:extLst>
          </p:cNvPr>
          <p:cNvCxnSpPr>
            <a:cxnSpLocks/>
            <a:stCxn id="5" idx="3"/>
            <a:endCxn id="38" idx="1"/>
          </p:cNvCxnSpPr>
          <p:nvPr/>
        </p:nvCxnSpPr>
        <p:spPr>
          <a:xfrm flipV="1">
            <a:off x="8153959" y="5560618"/>
            <a:ext cx="571634" cy="749"/>
          </a:xfrm>
          <a:prstGeom prst="bentConnector3">
            <a:avLst>
              <a:gd name="adj1" fmla="val 50000"/>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14A8FB6A-FEC6-D94C-923A-7E9FDE8D6E07}"/>
              </a:ext>
            </a:extLst>
          </p:cNvPr>
          <p:cNvSpPr/>
          <p:nvPr/>
        </p:nvSpPr>
        <p:spPr>
          <a:xfrm>
            <a:off x="732303" y="116187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Schema Cache </a:t>
            </a:r>
          </a:p>
        </p:txBody>
      </p:sp>
      <p:sp>
        <p:nvSpPr>
          <p:cNvPr id="65" name="Rectangle 64">
            <a:extLst>
              <a:ext uri="{FF2B5EF4-FFF2-40B4-BE49-F238E27FC236}">
                <a16:creationId xmlns:a16="http://schemas.microsoft.com/office/drawing/2014/main" id="{3BFFF9BB-25F0-1C47-938C-A4AE29E5C6F4}"/>
              </a:ext>
            </a:extLst>
          </p:cNvPr>
          <p:cNvSpPr/>
          <p:nvPr/>
        </p:nvSpPr>
        <p:spPr>
          <a:xfrm>
            <a:off x="9683171" y="389979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Schema Cache </a:t>
            </a:r>
          </a:p>
        </p:txBody>
      </p:sp>
      <p:sp>
        <p:nvSpPr>
          <p:cNvPr id="66" name="TextBox 65">
            <a:extLst>
              <a:ext uri="{FF2B5EF4-FFF2-40B4-BE49-F238E27FC236}">
                <a16:creationId xmlns:a16="http://schemas.microsoft.com/office/drawing/2014/main" id="{04952274-229A-4148-8E02-DE8C5703B56A}"/>
              </a:ext>
            </a:extLst>
          </p:cNvPr>
          <p:cNvSpPr txBox="1"/>
          <p:nvPr/>
        </p:nvSpPr>
        <p:spPr>
          <a:xfrm>
            <a:off x="10210744" y="5578621"/>
            <a:ext cx="1813317" cy="369332"/>
          </a:xfrm>
          <a:prstGeom prst="rect">
            <a:avLst/>
          </a:prstGeom>
          <a:noFill/>
        </p:spPr>
        <p:txBody>
          <a:bodyPr wrap="none" rtlCol="0">
            <a:spAutoFit/>
          </a:bodyPr>
          <a:lstStyle/>
          <a:p>
            <a:r>
              <a:rPr lang="en-US" dirty="0"/>
              <a:t>Get schema(ID)</a:t>
            </a:r>
          </a:p>
        </p:txBody>
      </p:sp>
      <p:sp>
        <p:nvSpPr>
          <p:cNvPr id="67" name="TextBox 66">
            <a:extLst>
              <a:ext uri="{FF2B5EF4-FFF2-40B4-BE49-F238E27FC236}">
                <a16:creationId xmlns:a16="http://schemas.microsoft.com/office/drawing/2014/main" id="{30A3E60F-4F58-9140-8B6A-95858D15AD94}"/>
              </a:ext>
            </a:extLst>
          </p:cNvPr>
          <p:cNvSpPr txBox="1"/>
          <p:nvPr/>
        </p:nvSpPr>
        <p:spPr>
          <a:xfrm>
            <a:off x="423467" y="2825785"/>
            <a:ext cx="1018227" cy="646331"/>
          </a:xfrm>
          <a:prstGeom prst="rect">
            <a:avLst/>
          </a:prstGeom>
          <a:noFill/>
        </p:spPr>
        <p:txBody>
          <a:bodyPr wrap="none" rtlCol="0">
            <a:spAutoFit/>
          </a:bodyPr>
          <a:lstStyle/>
          <a:p>
            <a:r>
              <a:rPr lang="en-US" dirty="0"/>
              <a:t>register </a:t>
            </a:r>
          </a:p>
          <a:p>
            <a:r>
              <a:rPr lang="en-US" dirty="0"/>
              <a:t>schema</a:t>
            </a:r>
          </a:p>
        </p:txBody>
      </p:sp>
      <p:sp>
        <p:nvSpPr>
          <p:cNvPr id="69" name="TextBox 68">
            <a:extLst>
              <a:ext uri="{FF2B5EF4-FFF2-40B4-BE49-F238E27FC236}">
                <a16:creationId xmlns:a16="http://schemas.microsoft.com/office/drawing/2014/main" id="{D0EF27C5-8559-774B-AADE-885E637AF1FB}"/>
              </a:ext>
            </a:extLst>
          </p:cNvPr>
          <p:cNvSpPr txBox="1"/>
          <p:nvPr/>
        </p:nvSpPr>
        <p:spPr>
          <a:xfrm>
            <a:off x="1538461" y="2661437"/>
            <a:ext cx="944489" cy="276999"/>
          </a:xfrm>
          <a:prstGeom prst="rect">
            <a:avLst/>
          </a:prstGeom>
          <a:noFill/>
        </p:spPr>
        <p:txBody>
          <a:bodyPr wrap="none" rtlCol="0">
            <a:spAutoFit/>
          </a:bodyPr>
          <a:lstStyle/>
          <a:p>
            <a:r>
              <a:rPr lang="en-US" sz="1200" dirty="0">
                <a:solidFill>
                  <a:srgbClr val="0000FF"/>
                </a:solidFill>
              </a:rPr>
              <a:t>Schema ID</a:t>
            </a:r>
          </a:p>
        </p:txBody>
      </p:sp>
      <p:sp>
        <p:nvSpPr>
          <p:cNvPr id="70" name="Rectangle 69">
            <a:hlinkClick r:id="rId3"/>
            <a:extLst>
              <a:ext uri="{FF2B5EF4-FFF2-40B4-BE49-F238E27FC236}">
                <a16:creationId xmlns:a16="http://schemas.microsoft.com/office/drawing/2014/main" id="{4FC8BFFF-330E-764F-AD79-B4FE829AF66C}"/>
              </a:ext>
            </a:extLst>
          </p:cNvPr>
          <p:cNvSpPr/>
          <p:nvPr/>
        </p:nvSpPr>
        <p:spPr>
          <a:xfrm>
            <a:off x="753901" y="6379297"/>
            <a:ext cx="9259704" cy="369332"/>
          </a:xfrm>
          <a:prstGeom prst="rect">
            <a:avLst/>
          </a:prstGeom>
        </p:spPr>
        <p:txBody>
          <a:bodyPr wrap="square">
            <a:spAutoFit/>
          </a:bodyPr>
          <a:lstStyle/>
          <a:p>
            <a:r>
              <a:rPr lang="en-US" dirty="0">
                <a:hlinkClick r:id="rId3"/>
              </a:rPr>
              <a:t>https://ibm-cloud-architecture.github.io/refarch-kc/avro/avro/</a:t>
            </a:r>
            <a:endParaRPr lang="en-US" dirty="0"/>
          </a:p>
        </p:txBody>
      </p:sp>
    </p:spTree>
    <p:extLst>
      <p:ext uri="{BB962C8B-B14F-4D97-AF65-F5344CB8AC3E}">
        <p14:creationId xmlns:p14="http://schemas.microsoft.com/office/powerpoint/2010/main" val="36383105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dirty="0"/>
              <a:t>Shipping Order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46</a:t>
            </a:fld>
            <a:endParaRPr lang="en-US"/>
          </a:p>
        </p:txBody>
      </p:sp>
    </p:spTree>
    <p:extLst>
      <p:ext uri="{BB962C8B-B14F-4D97-AF65-F5344CB8AC3E}">
        <p14:creationId xmlns:p14="http://schemas.microsoft.com/office/powerpoint/2010/main" val="42356360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9A30EFF-9F58-644A-BD06-3468747591DC}"/>
              </a:ext>
            </a:extLst>
          </p:cNvPr>
          <p:cNvSpPr>
            <a:spLocks noGrp="1"/>
          </p:cNvSpPr>
          <p:nvPr>
            <p:ph type="title"/>
          </p:nvPr>
        </p:nvSpPr>
        <p:spPr/>
        <p:txBody>
          <a:bodyPr/>
          <a:lstStyle/>
          <a:p>
            <a:r>
              <a:rPr lang="en-US" dirty="0"/>
              <a:t>Problem statement</a:t>
            </a:r>
          </a:p>
        </p:txBody>
      </p:sp>
      <p:sp>
        <p:nvSpPr>
          <p:cNvPr id="7" name="Content Placeholder 6">
            <a:extLst>
              <a:ext uri="{FF2B5EF4-FFF2-40B4-BE49-F238E27FC236}">
                <a16:creationId xmlns:a16="http://schemas.microsoft.com/office/drawing/2014/main" id="{4862DD85-95A5-BA4A-A792-5F27696F1A8E}"/>
              </a:ext>
            </a:extLst>
          </p:cNvPr>
          <p:cNvSpPr>
            <a:spLocks noGrp="1"/>
          </p:cNvSpPr>
          <p:nvPr>
            <p:ph idx="1"/>
          </p:nvPr>
        </p:nvSpPr>
        <p:spPr>
          <a:xfrm>
            <a:off x="391584" y="1202269"/>
            <a:ext cx="11190816" cy="725387"/>
          </a:xfrm>
        </p:spPr>
        <p:txBody>
          <a:bodyPr/>
          <a:lstStyle/>
          <a:p>
            <a:r>
              <a:rPr lang="en-US" dirty="0"/>
              <a:t>How do you model the reefer shipment domain? </a:t>
            </a:r>
          </a:p>
        </p:txBody>
      </p:sp>
      <p:sp>
        <p:nvSpPr>
          <p:cNvPr id="8" name="Rectangle 7">
            <a:extLst>
              <a:ext uri="{FF2B5EF4-FFF2-40B4-BE49-F238E27FC236}">
                <a16:creationId xmlns:a16="http://schemas.microsoft.com/office/drawing/2014/main" id="{614C5C78-74E9-7E46-A3A2-84840FE21C18}"/>
              </a:ext>
            </a:extLst>
          </p:cNvPr>
          <p:cNvSpPr/>
          <p:nvPr/>
        </p:nvSpPr>
        <p:spPr>
          <a:xfrm>
            <a:off x="1820198" y="2190124"/>
            <a:ext cx="1001927" cy="851936"/>
          </a:xfrm>
          <a:prstGeom prst="rect">
            <a:avLst/>
          </a:prstGeom>
          <a:solidFill>
            <a:srgbClr val="FFC000"/>
          </a:solidFill>
          <a:ln>
            <a:solidFill>
              <a:srgbClr val="FFC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solidFill>
                  <a:schemeClr val="accent1">
                    <a:lumMod val="50000"/>
                  </a:schemeClr>
                </a:solidFill>
              </a:rPr>
              <a:t>Fresh Cargo Shipment Order Placed</a:t>
            </a:r>
          </a:p>
        </p:txBody>
      </p:sp>
      <p:sp>
        <p:nvSpPr>
          <p:cNvPr id="9" name="Rectangle 8">
            <a:extLst>
              <a:ext uri="{FF2B5EF4-FFF2-40B4-BE49-F238E27FC236}">
                <a16:creationId xmlns:a16="http://schemas.microsoft.com/office/drawing/2014/main" id="{13370367-078A-684C-A72E-BA13E2535129}"/>
              </a:ext>
            </a:extLst>
          </p:cNvPr>
          <p:cNvSpPr/>
          <p:nvPr/>
        </p:nvSpPr>
        <p:spPr>
          <a:xfrm>
            <a:off x="2523219" y="3722017"/>
            <a:ext cx="1001927" cy="851936"/>
          </a:xfrm>
          <a:prstGeom prst="rect">
            <a:avLst/>
          </a:prstGeom>
          <a:solidFill>
            <a:srgbClr val="FFC000"/>
          </a:solidFill>
          <a:ln>
            <a:solidFill>
              <a:srgbClr val="FFC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solidFill>
                  <a:schemeClr val="accent1">
                    <a:lumMod val="50000"/>
                  </a:schemeClr>
                </a:solidFill>
              </a:rPr>
              <a:t>New</a:t>
            </a:r>
          </a:p>
          <a:p>
            <a:pPr algn="ctr"/>
            <a:r>
              <a:rPr lang="en-US" sz="1067" dirty="0">
                <a:solidFill>
                  <a:schemeClr val="accent1">
                    <a:lumMod val="50000"/>
                  </a:schemeClr>
                </a:solidFill>
              </a:rPr>
              <a:t>shipment order created </a:t>
            </a:r>
          </a:p>
          <a:p>
            <a:pPr algn="ctr"/>
            <a:r>
              <a:rPr lang="en-US" sz="1067" dirty="0">
                <a:solidFill>
                  <a:schemeClr val="accent1">
                    <a:lumMod val="50000"/>
                  </a:schemeClr>
                </a:solidFill>
              </a:rPr>
              <a:t> </a:t>
            </a:r>
          </a:p>
        </p:txBody>
      </p:sp>
      <p:sp>
        <p:nvSpPr>
          <p:cNvPr id="10" name="Rectangle 9">
            <a:extLst>
              <a:ext uri="{FF2B5EF4-FFF2-40B4-BE49-F238E27FC236}">
                <a16:creationId xmlns:a16="http://schemas.microsoft.com/office/drawing/2014/main" id="{DB91DBB3-8D77-FF42-A692-BE79F08BD1D1}"/>
              </a:ext>
            </a:extLst>
          </p:cNvPr>
          <p:cNvSpPr/>
          <p:nvPr/>
        </p:nvSpPr>
        <p:spPr>
          <a:xfrm>
            <a:off x="4818399" y="3722889"/>
            <a:ext cx="905031" cy="824084"/>
          </a:xfrm>
          <a:prstGeom prst="rect">
            <a:avLst/>
          </a:prstGeom>
          <a:solidFill>
            <a:srgbClr val="FFC000"/>
          </a:solidFill>
          <a:ln>
            <a:solidFill>
              <a:srgbClr val="FFC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solidFill>
                  <a:schemeClr val="accent1">
                    <a:lumMod val="50000"/>
                  </a:schemeClr>
                </a:solidFill>
              </a:rPr>
              <a:t>Container Assigned  </a:t>
            </a:r>
          </a:p>
        </p:txBody>
      </p:sp>
      <p:sp>
        <p:nvSpPr>
          <p:cNvPr id="13" name="Rectangle 12">
            <a:extLst>
              <a:ext uri="{FF2B5EF4-FFF2-40B4-BE49-F238E27FC236}">
                <a16:creationId xmlns:a16="http://schemas.microsoft.com/office/drawing/2014/main" id="{D6A3732D-858C-B74C-ADED-EA6E3CB7D0EF}"/>
              </a:ext>
            </a:extLst>
          </p:cNvPr>
          <p:cNvSpPr/>
          <p:nvPr/>
        </p:nvSpPr>
        <p:spPr>
          <a:xfrm>
            <a:off x="3658062" y="3722889"/>
            <a:ext cx="1001927" cy="851935"/>
          </a:xfrm>
          <a:prstGeom prst="rect">
            <a:avLst/>
          </a:prstGeom>
          <a:solidFill>
            <a:srgbClr val="FFC000"/>
          </a:solidFill>
          <a:ln>
            <a:solidFill>
              <a:srgbClr val="FFC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solidFill>
                  <a:schemeClr val="accent1">
                    <a:lumMod val="50000"/>
                  </a:schemeClr>
                </a:solidFill>
              </a:rPr>
              <a:t>Voyage for shipment</a:t>
            </a:r>
          </a:p>
          <a:p>
            <a:pPr algn="ctr"/>
            <a:r>
              <a:rPr lang="en-US" sz="1067" dirty="0">
                <a:solidFill>
                  <a:schemeClr val="accent1">
                    <a:lumMod val="50000"/>
                  </a:schemeClr>
                </a:solidFill>
              </a:rPr>
              <a:t>selected </a:t>
            </a:r>
          </a:p>
        </p:txBody>
      </p:sp>
      <p:sp>
        <p:nvSpPr>
          <p:cNvPr id="16" name="Rectangle 15">
            <a:extLst>
              <a:ext uri="{FF2B5EF4-FFF2-40B4-BE49-F238E27FC236}">
                <a16:creationId xmlns:a16="http://schemas.microsoft.com/office/drawing/2014/main" id="{9E143729-F4D8-2A45-9B0E-219FA4393D22}"/>
              </a:ext>
            </a:extLst>
          </p:cNvPr>
          <p:cNvSpPr/>
          <p:nvPr/>
        </p:nvSpPr>
        <p:spPr>
          <a:xfrm>
            <a:off x="10599997" y="3695037"/>
            <a:ext cx="1355208" cy="851936"/>
          </a:xfrm>
          <a:prstGeom prst="rect">
            <a:avLst/>
          </a:prstGeom>
          <a:solidFill>
            <a:srgbClr val="FFC000"/>
          </a:solidFill>
          <a:ln>
            <a:solidFill>
              <a:srgbClr val="FFC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solidFill>
                  <a:schemeClr val="accent1">
                    <a:lumMod val="50000"/>
                  </a:schemeClr>
                </a:solidFill>
              </a:rPr>
              <a:t>Order Confirmed accepting business conditions and SLA</a:t>
            </a:r>
          </a:p>
        </p:txBody>
      </p:sp>
      <p:sp>
        <p:nvSpPr>
          <p:cNvPr id="22" name="Rectangle 21">
            <a:extLst>
              <a:ext uri="{FF2B5EF4-FFF2-40B4-BE49-F238E27FC236}">
                <a16:creationId xmlns:a16="http://schemas.microsoft.com/office/drawing/2014/main" id="{E801A67E-3786-5646-AAC0-3DAA7E623DFA}"/>
              </a:ext>
            </a:extLst>
          </p:cNvPr>
          <p:cNvSpPr/>
          <p:nvPr/>
        </p:nvSpPr>
        <p:spPr>
          <a:xfrm>
            <a:off x="8254948" y="2255209"/>
            <a:ext cx="1135977" cy="851936"/>
          </a:xfrm>
          <a:prstGeom prst="rect">
            <a:avLst/>
          </a:prstGeom>
          <a:solidFill>
            <a:srgbClr val="FFC000"/>
          </a:solidFill>
          <a:ln>
            <a:solidFill>
              <a:srgbClr val="FFC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solidFill>
                  <a:schemeClr val="accent1">
                    <a:lumMod val="50000"/>
                  </a:schemeClr>
                </a:solidFill>
              </a:rPr>
              <a:t>Order business conditions and SLA</a:t>
            </a:r>
          </a:p>
          <a:p>
            <a:pPr algn="ctr"/>
            <a:r>
              <a:rPr lang="en-US" sz="1067" dirty="0">
                <a:solidFill>
                  <a:schemeClr val="accent1">
                    <a:lumMod val="50000"/>
                  </a:schemeClr>
                </a:solidFill>
              </a:rPr>
              <a:t>Received</a:t>
            </a:r>
          </a:p>
        </p:txBody>
      </p:sp>
      <p:sp>
        <p:nvSpPr>
          <p:cNvPr id="23" name="Rounded Rectangle 22">
            <a:extLst>
              <a:ext uri="{FF2B5EF4-FFF2-40B4-BE49-F238E27FC236}">
                <a16:creationId xmlns:a16="http://schemas.microsoft.com/office/drawing/2014/main" id="{88972E8B-AD97-E846-8FE9-44C78FA39D32}"/>
              </a:ext>
            </a:extLst>
          </p:cNvPr>
          <p:cNvSpPr/>
          <p:nvPr/>
        </p:nvSpPr>
        <p:spPr>
          <a:xfrm>
            <a:off x="503071" y="1759276"/>
            <a:ext cx="1211338" cy="256545"/>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Manufacturer</a:t>
            </a:r>
          </a:p>
        </p:txBody>
      </p:sp>
      <p:sp>
        <p:nvSpPr>
          <p:cNvPr id="24" name="Rectangle 23">
            <a:extLst>
              <a:ext uri="{FF2B5EF4-FFF2-40B4-BE49-F238E27FC236}">
                <a16:creationId xmlns:a16="http://schemas.microsoft.com/office/drawing/2014/main" id="{860AB600-0204-FB49-87F5-D366133C77D8}"/>
              </a:ext>
            </a:extLst>
          </p:cNvPr>
          <p:cNvSpPr/>
          <p:nvPr/>
        </p:nvSpPr>
        <p:spPr>
          <a:xfrm>
            <a:off x="692607" y="2184201"/>
            <a:ext cx="928343" cy="851937"/>
          </a:xfrm>
          <a:prstGeom prst="rect">
            <a:avLst/>
          </a:prstGeom>
          <a:solidFill>
            <a:srgbClr val="0070C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Place Shipment Order</a:t>
            </a:r>
          </a:p>
        </p:txBody>
      </p:sp>
      <p:sp>
        <p:nvSpPr>
          <p:cNvPr id="25" name="Rectangle 24">
            <a:extLst>
              <a:ext uri="{FF2B5EF4-FFF2-40B4-BE49-F238E27FC236}">
                <a16:creationId xmlns:a16="http://schemas.microsoft.com/office/drawing/2014/main" id="{68EF1230-4AFB-8D45-AEA8-18C30DF4BE89}"/>
              </a:ext>
            </a:extLst>
          </p:cNvPr>
          <p:cNvSpPr/>
          <p:nvPr/>
        </p:nvSpPr>
        <p:spPr>
          <a:xfrm>
            <a:off x="9540212" y="2255209"/>
            <a:ext cx="928343" cy="910612"/>
          </a:xfrm>
          <a:prstGeom prst="rect">
            <a:avLst/>
          </a:prstGeom>
          <a:solidFill>
            <a:srgbClr val="0070C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Confirm Order</a:t>
            </a:r>
          </a:p>
        </p:txBody>
      </p:sp>
      <p:sp>
        <p:nvSpPr>
          <p:cNvPr id="26" name="Rectangle 25">
            <a:extLst>
              <a:ext uri="{FF2B5EF4-FFF2-40B4-BE49-F238E27FC236}">
                <a16:creationId xmlns:a16="http://schemas.microsoft.com/office/drawing/2014/main" id="{FC69CA96-DE2E-DF4D-9642-1F8E247040A3}"/>
              </a:ext>
            </a:extLst>
          </p:cNvPr>
          <p:cNvSpPr/>
          <p:nvPr/>
        </p:nvSpPr>
        <p:spPr>
          <a:xfrm>
            <a:off x="7165821" y="3429000"/>
            <a:ext cx="928343" cy="1027977"/>
          </a:xfrm>
          <a:prstGeom prst="rect">
            <a:avLst/>
          </a:prstGeom>
          <a:solidFill>
            <a:srgbClr val="0070C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Define contract conditions and SLA</a:t>
            </a:r>
          </a:p>
        </p:txBody>
      </p:sp>
      <p:sp>
        <p:nvSpPr>
          <p:cNvPr id="27" name="Rounded Rectangle 26">
            <a:extLst>
              <a:ext uri="{FF2B5EF4-FFF2-40B4-BE49-F238E27FC236}">
                <a16:creationId xmlns:a16="http://schemas.microsoft.com/office/drawing/2014/main" id="{EE4ACF7C-96C8-8B4F-A42F-D6D83C3D9776}"/>
              </a:ext>
            </a:extLst>
          </p:cNvPr>
          <p:cNvSpPr/>
          <p:nvPr/>
        </p:nvSpPr>
        <p:spPr>
          <a:xfrm>
            <a:off x="6095999" y="3349232"/>
            <a:ext cx="1069821" cy="536305"/>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Shipping Inc Clerk</a:t>
            </a:r>
          </a:p>
        </p:txBody>
      </p:sp>
      <p:sp>
        <p:nvSpPr>
          <p:cNvPr id="28" name="Rectangle 27">
            <a:extLst>
              <a:ext uri="{FF2B5EF4-FFF2-40B4-BE49-F238E27FC236}">
                <a16:creationId xmlns:a16="http://schemas.microsoft.com/office/drawing/2014/main" id="{1AF82783-EFBC-2441-8FD6-E00EC1B56C77}"/>
              </a:ext>
            </a:extLst>
          </p:cNvPr>
          <p:cNvSpPr/>
          <p:nvPr/>
        </p:nvSpPr>
        <p:spPr>
          <a:xfrm>
            <a:off x="7134205" y="4556042"/>
            <a:ext cx="2534576"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shipment order placed, trigger adjust confirmation penalty clauses </a:t>
            </a:r>
          </a:p>
        </p:txBody>
      </p:sp>
      <p:sp>
        <p:nvSpPr>
          <p:cNvPr id="29" name="Rectangle 28">
            <a:extLst>
              <a:ext uri="{FF2B5EF4-FFF2-40B4-BE49-F238E27FC236}">
                <a16:creationId xmlns:a16="http://schemas.microsoft.com/office/drawing/2014/main" id="{CC87F7E7-78A4-1C44-961E-CFC0F160DCF0}"/>
              </a:ext>
            </a:extLst>
          </p:cNvPr>
          <p:cNvSpPr/>
          <p:nvPr/>
        </p:nvSpPr>
        <p:spPr>
          <a:xfrm>
            <a:off x="2523219" y="4674188"/>
            <a:ext cx="3062684" cy="9815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shipment order placed, reserve voyage and container</a:t>
            </a:r>
          </a:p>
        </p:txBody>
      </p:sp>
    </p:spTree>
    <p:extLst>
      <p:ext uri="{BB962C8B-B14F-4D97-AF65-F5344CB8AC3E}">
        <p14:creationId xmlns:p14="http://schemas.microsoft.com/office/powerpoint/2010/main" val="20906052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38B019-00EE-A649-AC0A-3E8CD5A46B05}"/>
              </a:ext>
            </a:extLst>
          </p:cNvPr>
          <p:cNvSpPr>
            <a:spLocks noGrp="1"/>
          </p:cNvSpPr>
          <p:nvPr>
            <p:ph type="sldNum" sz="quarter" idx="12"/>
          </p:nvPr>
        </p:nvSpPr>
        <p:spPr>
          <a:xfrm>
            <a:off x="11480800" y="8475133"/>
            <a:ext cx="3657600" cy="486833"/>
          </a:xfrm>
          <a:prstGeom prst="rect">
            <a:avLst/>
          </a:prstGeom>
        </p:spPr>
        <p:txBody>
          <a:bodyPr vert="horz" lIns="121920" tIns="60960" rIns="121920" bIns="60960" rtlCol="0" anchor="ctr"/>
          <a:lstStyle>
            <a:defPPr>
              <a:defRPr lang="en-US"/>
            </a:defPPr>
            <a:lvl1pPr marL="0" algn="r" defTabSz="1219170" rtl="0" eaLnBrk="1" latinLnBrk="0" hangingPunct="1">
              <a:defRPr sz="1600" kern="1200">
                <a:solidFill>
                  <a:schemeClr val="tx1">
                    <a:tint val="75000"/>
                  </a:schemeClr>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C565C23E-6D76-459C-BC14-A9049E4EE889}" type="slidenum">
              <a:rPr lang="en-US" smtClean="0"/>
              <a:pPr/>
              <a:t>48</a:t>
            </a:fld>
            <a:endParaRPr lang="en-US"/>
          </a:p>
        </p:txBody>
      </p:sp>
      <p:sp>
        <p:nvSpPr>
          <p:cNvPr id="3" name="Freeform 2">
            <a:extLst>
              <a:ext uri="{FF2B5EF4-FFF2-40B4-BE49-F238E27FC236}">
                <a16:creationId xmlns:a16="http://schemas.microsoft.com/office/drawing/2014/main" id="{49AB875C-10FC-2641-ABC4-51383D9792B5}"/>
              </a:ext>
            </a:extLst>
          </p:cNvPr>
          <p:cNvSpPr/>
          <p:nvPr/>
        </p:nvSpPr>
        <p:spPr>
          <a:xfrm>
            <a:off x="318050" y="282828"/>
            <a:ext cx="11274183" cy="5498541"/>
          </a:xfrm>
          <a:custGeom>
            <a:avLst/>
            <a:gdLst>
              <a:gd name="connsiteX0" fmla="*/ 2067339 w 7381461"/>
              <a:gd name="connsiteY0" fmla="*/ 503583 h 5486400"/>
              <a:gd name="connsiteX1" fmla="*/ 2067339 w 7381461"/>
              <a:gd name="connsiteY1" fmla="*/ 503583 h 5486400"/>
              <a:gd name="connsiteX2" fmla="*/ 1895061 w 7381461"/>
              <a:gd name="connsiteY2" fmla="*/ 596348 h 5486400"/>
              <a:gd name="connsiteX3" fmla="*/ 1762539 w 7381461"/>
              <a:gd name="connsiteY3" fmla="*/ 662609 h 5486400"/>
              <a:gd name="connsiteX4" fmla="*/ 1524000 w 7381461"/>
              <a:gd name="connsiteY4" fmla="*/ 821635 h 5486400"/>
              <a:gd name="connsiteX5" fmla="*/ 1351722 w 7381461"/>
              <a:gd name="connsiteY5" fmla="*/ 940904 h 5486400"/>
              <a:gd name="connsiteX6" fmla="*/ 1311965 w 7381461"/>
              <a:gd name="connsiteY6" fmla="*/ 980661 h 5486400"/>
              <a:gd name="connsiteX7" fmla="*/ 1179444 w 7381461"/>
              <a:gd name="connsiteY7" fmla="*/ 1086678 h 5486400"/>
              <a:gd name="connsiteX8" fmla="*/ 1113183 w 7381461"/>
              <a:gd name="connsiteY8" fmla="*/ 1139687 h 5486400"/>
              <a:gd name="connsiteX9" fmla="*/ 1046922 w 7381461"/>
              <a:gd name="connsiteY9" fmla="*/ 1192696 h 5486400"/>
              <a:gd name="connsiteX10" fmla="*/ 914400 w 7381461"/>
              <a:gd name="connsiteY10" fmla="*/ 1325217 h 5486400"/>
              <a:gd name="connsiteX11" fmla="*/ 874644 w 7381461"/>
              <a:gd name="connsiteY11" fmla="*/ 1364974 h 5486400"/>
              <a:gd name="connsiteX12" fmla="*/ 834887 w 7381461"/>
              <a:gd name="connsiteY12" fmla="*/ 1391478 h 5486400"/>
              <a:gd name="connsiteX13" fmla="*/ 768626 w 7381461"/>
              <a:gd name="connsiteY13" fmla="*/ 1444487 h 5486400"/>
              <a:gd name="connsiteX14" fmla="*/ 742122 w 7381461"/>
              <a:gd name="connsiteY14" fmla="*/ 1484243 h 5486400"/>
              <a:gd name="connsiteX15" fmla="*/ 636104 w 7381461"/>
              <a:gd name="connsiteY15" fmla="*/ 1590261 h 5486400"/>
              <a:gd name="connsiteX16" fmla="*/ 556591 w 7381461"/>
              <a:gd name="connsiteY16" fmla="*/ 1722783 h 5486400"/>
              <a:gd name="connsiteX17" fmla="*/ 503583 w 7381461"/>
              <a:gd name="connsiteY17" fmla="*/ 1802296 h 5486400"/>
              <a:gd name="connsiteX18" fmla="*/ 490330 w 7381461"/>
              <a:gd name="connsiteY18" fmla="*/ 1842052 h 5486400"/>
              <a:gd name="connsiteX19" fmla="*/ 424070 w 7381461"/>
              <a:gd name="connsiteY19" fmla="*/ 1934817 h 5486400"/>
              <a:gd name="connsiteX20" fmla="*/ 410817 w 7381461"/>
              <a:gd name="connsiteY20" fmla="*/ 1974574 h 5486400"/>
              <a:gd name="connsiteX21" fmla="*/ 357809 w 7381461"/>
              <a:gd name="connsiteY21" fmla="*/ 2040835 h 5486400"/>
              <a:gd name="connsiteX22" fmla="*/ 331304 w 7381461"/>
              <a:gd name="connsiteY22" fmla="*/ 2080591 h 5486400"/>
              <a:gd name="connsiteX23" fmla="*/ 304800 w 7381461"/>
              <a:gd name="connsiteY23" fmla="*/ 2107096 h 5486400"/>
              <a:gd name="connsiteX24" fmla="*/ 251791 w 7381461"/>
              <a:gd name="connsiteY24" fmla="*/ 2186609 h 5486400"/>
              <a:gd name="connsiteX25" fmla="*/ 212035 w 7381461"/>
              <a:gd name="connsiteY25" fmla="*/ 2239617 h 5486400"/>
              <a:gd name="connsiteX26" fmla="*/ 159026 w 7381461"/>
              <a:gd name="connsiteY26" fmla="*/ 2345635 h 5486400"/>
              <a:gd name="connsiteX27" fmla="*/ 132522 w 7381461"/>
              <a:gd name="connsiteY27" fmla="*/ 2411896 h 5486400"/>
              <a:gd name="connsiteX28" fmla="*/ 119270 w 7381461"/>
              <a:gd name="connsiteY28" fmla="*/ 2491409 h 5486400"/>
              <a:gd name="connsiteX29" fmla="*/ 106017 w 7381461"/>
              <a:gd name="connsiteY29" fmla="*/ 2531165 h 5486400"/>
              <a:gd name="connsiteX30" fmla="*/ 92765 w 7381461"/>
              <a:gd name="connsiteY30" fmla="*/ 2584174 h 5486400"/>
              <a:gd name="connsiteX31" fmla="*/ 79513 w 7381461"/>
              <a:gd name="connsiteY31" fmla="*/ 2623930 h 5486400"/>
              <a:gd name="connsiteX32" fmla="*/ 66261 w 7381461"/>
              <a:gd name="connsiteY32" fmla="*/ 2676939 h 5486400"/>
              <a:gd name="connsiteX33" fmla="*/ 53009 w 7381461"/>
              <a:gd name="connsiteY33" fmla="*/ 2716696 h 5486400"/>
              <a:gd name="connsiteX34" fmla="*/ 26504 w 7381461"/>
              <a:gd name="connsiteY34" fmla="*/ 2849217 h 5486400"/>
              <a:gd name="connsiteX35" fmla="*/ 13252 w 7381461"/>
              <a:gd name="connsiteY35" fmla="*/ 2915478 h 5486400"/>
              <a:gd name="connsiteX36" fmla="*/ 0 w 7381461"/>
              <a:gd name="connsiteY36" fmla="*/ 2968487 h 5486400"/>
              <a:gd name="connsiteX37" fmla="*/ 13252 w 7381461"/>
              <a:gd name="connsiteY37" fmla="*/ 3313043 h 5486400"/>
              <a:gd name="connsiteX38" fmla="*/ 39757 w 7381461"/>
              <a:gd name="connsiteY38" fmla="*/ 3405809 h 5486400"/>
              <a:gd name="connsiteX39" fmla="*/ 53009 w 7381461"/>
              <a:gd name="connsiteY39" fmla="*/ 3472069 h 5486400"/>
              <a:gd name="connsiteX40" fmla="*/ 92765 w 7381461"/>
              <a:gd name="connsiteY40" fmla="*/ 3525078 h 5486400"/>
              <a:gd name="connsiteX41" fmla="*/ 145774 w 7381461"/>
              <a:gd name="connsiteY41" fmla="*/ 3657600 h 5486400"/>
              <a:gd name="connsiteX42" fmla="*/ 212035 w 7381461"/>
              <a:gd name="connsiteY42" fmla="*/ 3763617 h 5486400"/>
              <a:gd name="connsiteX43" fmla="*/ 278296 w 7381461"/>
              <a:gd name="connsiteY43" fmla="*/ 3869635 h 5486400"/>
              <a:gd name="connsiteX44" fmla="*/ 384313 w 7381461"/>
              <a:gd name="connsiteY44" fmla="*/ 4015409 h 5486400"/>
              <a:gd name="connsiteX45" fmla="*/ 463826 w 7381461"/>
              <a:gd name="connsiteY45" fmla="*/ 4094922 h 5486400"/>
              <a:gd name="connsiteX46" fmla="*/ 516835 w 7381461"/>
              <a:gd name="connsiteY46" fmla="*/ 4147930 h 5486400"/>
              <a:gd name="connsiteX47" fmla="*/ 556591 w 7381461"/>
              <a:gd name="connsiteY47" fmla="*/ 4174435 h 5486400"/>
              <a:gd name="connsiteX48" fmla="*/ 636104 w 7381461"/>
              <a:gd name="connsiteY48" fmla="*/ 4253948 h 5486400"/>
              <a:gd name="connsiteX49" fmla="*/ 675861 w 7381461"/>
              <a:gd name="connsiteY49" fmla="*/ 4293704 h 5486400"/>
              <a:gd name="connsiteX50" fmla="*/ 715617 w 7381461"/>
              <a:gd name="connsiteY50" fmla="*/ 4333461 h 5486400"/>
              <a:gd name="connsiteX51" fmla="*/ 768626 w 7381461"/>
              <a:gd name="connsiteY51" fmla="*/ 4373217 h 5486400"/>
              <a:gd name="connsiteX52" fmla="*/ 795130 w 7381461"/>
              <a:gd name="connsiteY52" fmla="*/ 4412974 h 5486400"/>
              <a:gd name="connsiteX53" fmla="*/ 821635 w 7381461"/>
              <a:gd name="connsiteY53" fmla="*/ 4439478 h 5486400"/>
              <a:gd name="connsiteX54" fmla="*/ 874644 w 7381461"/>
              <a:gd name="connsiteY54" fmla="*/ 4532243 h 5486400"/>
              <a:gd name="connsiteX55" fmla="*/ 993913 w 7381461"/>
              <a:gd name="connsiteY55" fmla="*/ 4651513 h 5486400"/>
              <a:gd name="connsiteX56" fmla="*/ 1060174 w 7381461"/>
              <a:gd name="connsiteY56" fmla="*/ 4717774 h 5486400"/>
              <a:gd name="connsiteX57" fmla="*/ 1099930 w 7381461"/>
              <a:gd name="connsiteY57" fmla="*/ 4744278 h 5486400"/>
              <a:gd name="connsiteX58" fmla="*/ 1166191 w 7381461"/>
              <a:gd name="connsiteY58" fmla="*/ 4810539 h 5486400"/>
              <a:gd name="connsiteX59" fmla="*/ 1205948 w 7381461"/>
              <a:gd name="connsiteY59" fmla="*/ 4837043 h 5486400"/>
              <a:gd name="connsiteX60" fmla="*/ 1258957 w 7381461"/>
              <a:gd name="connsiteY60" fmla="*/ 4890052 h 5486400"/>
              <a:gd name="connsiteX61" fmla="*/ 1298713 w 7381461"/>
              <a:gd name="connsiteY61" fmla="*/ 4916556 h 5486400"/>
              <a:gd name="connsiteX62" fmla="*/ 1351722 w 7381461"/>
              <a:gd name="connsiteY62" fmla="*/ 4969565 h 5486400"/>
              <a:gd name="connsiteX63" fmla="*/ 1391478 w 7381461"/>
              <a:gd name="connsiteY63" fmla="*/ 5009322 h 5486400"/>
              <a:gd name="connsiteX64" fmla="*/ 1577009 w 7381461"/>
              <a:gd name="connsiteY64" fmla="*/ 5128591 h 5486400"/>
              <a:gd name="connsiteX65" fmla="*/ 1630017 w 7381461"/>
              <a:gd name="connsiteY65" fmla="*/ 5155096 h 5486400"/>
              <a:gd name="connsiteX66" fmla="*/ 1669774 w 7381461"/>
              <a:gd name="connsiteY66" fmla="*/ 5181600 h 5486400"/>
              <a:gd name="connsiteX67" fmla="*/ 1709530 w 7381461"/>
              <a:gd name="connsiteY67" fmla="*/ 5194852 h 5486400"/>
              <a:gd name="connsiteX68" fmla="*/ 1762539 w 7381461"/>
              <a:gd name="connsiteY68" fmla="*/ 5221356 h 5486400"/>
              <a:gd name="connsiteX69" fmla="*/ 1815548 w 7381461"/>
              <a:gd name="connsiteY69" fmla="*/ 5234609 h 5486400"/>
              <a:gd name="connsiteX70" fmla="*/ 1934817 w 7381461"/>
              <a:gd name="connsiteY70" fmla="*/ 5261113 h 5486400"/>
              <a:gd name="connsiteX71" fmla="*/ 2067339 w 7381461"/>
              <a:gd name="connsiteY71" fmla="*/ 5287617 h 5486400"/>
              <a:gd name="connsiteX72" fmla="*/ 2133600 w 7381461"/>
              <a:gd name="connsiteY72" fmla="*/ 5300869 h 5486400"/>
              <a:gd name="connsiteX73" fmla="*/ 2213113 w 7381461"/>
              <a:gd name="connsiteY73" fmla="*/ 5314122 h 5486400"/>
              <a:gd name="connsiteX74" fmla="*/ 2292626 w 7381461"/>
              <a:gd name="connsiteY74" fmla="*/ 5340626 h 5486400"/>
              <a:gd name="connsiteX75" fmla="*/ 2372139 w 7381461"/>
              <a:gd name="connsiteY75" fmla="*/ 5353878 h 5486400"/>
              <a:gd name="connsiteX76" fmla="*/ 2464904 w 7381461"/>
              <a:gd name="connsiteY76" fmla="*/ 5380383 h 5486400"/>
              <a:gd name="connsiteX77" fmla="*/ 2544417 w 7381461"/>
              <a:gd name="connsiteY77" fmla="*/ 5393635 h 5486400"/>
              <a:gd name="connsiteX78" fmla="*/ 2597426 w 7381461"/>
              <a:gd name="connsiteY78" fmla="*/ 5406887 h 5486400"/>
              <a:gd name="connsiteX79" fmla="*/ 2676939 w 7381461"/>
              <a:gd name="connsiteY79" fmla="*/ 5420139 h 5486400"/>
              <a:gd name="connsiteX80" fmla="*/ 2743200 w 7381461"/>
              <a:gd name="connsiteY80" fmla="*/ 5446643 h 5486400"/>
              <a:gd name="connsiteX81" fmla="*/ 2968487 w 7381461"/>
              <a:gd name="connsiteY81" fmla="*/ 5486400 h 5486400"/>
              <a:gd name="connsiteX82" fmla="*/ 3313044 w 7381461"/>
              <a:gd name="connsiteY82" fmla="*/ 5459896 h 5486400"/>
              <a:gd name="connsiteX83" fmla="*/ 3419061 w 7381461"/>
              <a:gd name="connsiteY83" fmla="*/ 5420139 h 5486400"/>
              <a:gd name="connsiteX84" fmla="*/ 3458817 w 7381461"/>
              <a:gd name="connsiteY84" fmla="*/ 5406887 h 5486400"/>
              <a:gd name="connsiteX85" fmla="*/ 3498574 w 7381461"/>
              <a:gd name="connsiteY85" fmla="*/ 5380383 h 5486400"/>
              <a:gd name="connsiteX86" fmla="*/ 3591339 w 7381461"/>
              <a:gd name="connsiteY86" fmla="*/ 5353878 h 5486400"/>
              <a:gd name="connsiteX87" fmla="*/ 3670852 w 7381461"/>
              <a:gd name="connsiteY87" fmla="*/ 5327374 h 5486400"/>
              <a:gd name="connsiteX88" fmla="*/ 3723861 w 7381461"/>
              <a:gd name="connsiteY88" fmla="*/ 5300869 h 5486400"/>
              <a:gd name="connsiteX89" fmla="*/ 3790122 w 7381461"/>
              <a:gd name="connsiteY89" fmla="*/ 5287617 h 5486400"/>
              <a:gd name="connsiteX90" fmla="*/ 3869635 w 7381461"/>
              <a:gd name="connsiteY90" fmla="*/ 5261113 h 5486400"/>
              <a:gd name="connsiteX91" fmla="*/ 3988904 w 7381461"/>
              <a:gd name="connsiteY91" fmla="*/ 5234609 h 5486400"/>
              <a:gd name="connsiteX92" fmla="*/ 4028661 w 7381461"/>
              <a:gd name="connsiteY92" fmla="*/ 5221356 h 5486400"/>
              <a:gd name="connsiteX93" fmla="*/ 4227444 w 7381461"/>
              <a:gd name="connsiteY93" fmla="*/ 5194852 h 5486400"/>
              <a:gd name="connsiteX94" fmla="*/ 4532244 w 7381461"/>
              <a:gd name="connsiteY94" fmla="*/ 5181600 h 5486400"/>
              <a:gd name="connsiteX95" fmla="*/ 4823791 w 7381461"/>
              <a:gd name="connsiteY95" fmla="*/ 5155096 h 5486400"/>
              <a:gd name="connsiteX96" fmla="*/ 4890052 w 7381461"/>
              <a:gd name="connsiteY96" fmla="*/ 5141843 h 5486400"/>
              <a:gd name="connsiteX97" fmla="*/ 5539409 w 7381461"/>
              <a:gd name="connsiteY97" fmla="*/ 5102087 h 5486400"/>
              <a:gd name="connsiteX98" fmla="*/ 5632174 w 7381461"/>
              <a:gd name="connsiteY98" fmla="*/ 5075583 h 5486400"/>
              <a:gd name="connsiteX99" fmla="*/ 5764696 w 7381461"/>
              <a:gd name="connsiteY99" fmla="*/ 5035826 h 5486400"/>
              <a:gd name="connsiteX100" fmla="*/ 5804452 w 7381461"/>
              <a:gd name="connsiteY100" fmla="*/ 5009322 h 5486400"/>
              <a:gd name="connsiteX101" fmla="*/ 5844209 w 7381461"/>
              <a:gd name="connsiteY101" fmla="*/ 4996069 h 5486400"/>
              <a:gd name="connsiteX102" fmla="*/ 5897217 w 7381461"/>
              <a:gd name="connsiteY102" fmla="*/ 4956313 h 5486400"/>
              <a:gd name="connsiteX103" fmla="*/ 5936974 w 7381461"/>
              <a:gd name="connsiteY103" fmla="*/ 4929809 h 5486400"/>
              <a:gd name="connsiteX104" fmla="*/ 5963478 w 7381461"/>
              <a:gd name="connsiteY104" fmla="*/ 4903304 h 5486400"/>
              <a:gd name="connsiteX105" fmla="*/ 6003235 w 7381461"/>
              <a:gd name="connsiteY105" fmla="*/ 4876800 h 5486400"/>
              <a:gd name="connsiteX106" fmla="*/ 6056244 w 7381461"/>
              <a:gd name="connsiteY106" fmla="*/ 4810539 h 5486400"/>
              <a:gd name="connsiteX107" fmla="*/ 6188765 w 7381461"/>
              <a:gd name="connsiteY107" fmla="*/ 4651513 h 5486400"/>
              <a:gd name="connsiteX108" fmla="*/ 6215270 w 7381461"/>
              <a:gd name="connsiteY108" fmla="*/ 4585252 h 5486400"/>
              <a:gd name="connsiteX109" fmla="*/ 6268278 w 7381461"/>
              <a:gd name="connsiteY109" fmla="*/ 4492487 h 5486400"/>
              <a:gd name="connsiteX110" fmla="*/ 6281530 w 7381461"/>
              <a:gd name="connsiteY110" fmla="*/ 4439478 h 5486400"/>
              <a:gd name="connsiteX111" fmla="*/ 6308035 w 7381461"/>
              <a:gd name="connsiteY111" fmla="*/ 4359965 h 5486400"/>
              <a:gd name="connsiteX112" fmla="*/ 6361044 w 7381461"/>
              <a:gd name="connsiteY112" fmla="*/ 4320209 h 5486400"/>
              <a:gd name="connsiteX113" fmla="*/ 6427304 w 7381461"/>
              <a:gd name="connsiteY113" fmla="*/ 4253948 h 5486400"/>
              <a:gd name="connsiteX114" fmla="*/ 6467061 w 7381461"/>
              <a:gd name="connsiteY114" fmla="*/ 4214191 h 5486400"/>
              <a:gd name="connsiteX115" fmla="*/ 6546574 w 7381461"/>
              <a:gd name="connsiteY115" fmla="*/ 4147930 h 5486400"/>
              <a:gd name="connsiteX116" fmla="*/ 6652591 w 7381461"/>
              <a:gd name="connsiteY116" fmla="*/ 4041913 h 5486400"/>
              <a:gd name="connsiteX117" fmla="*/ 6838122 w 7381461"/>
              <a:gd name="connsiteY117" fmla="*/ 3869635 h 5486400"/>
              <a:gd name="connsiteX118" fmla="*/ 6864626 w 7381461"/>
              <a:gd name="connsiteY118" fmla="*/ 3829878 h 5486400"/>
              <a:gd name="connsiteX119" fmla="*/ 6917635 w 7381461"/>
              <a:gd name="connsiteY119" fmla="*/ 3790122 h 5486400"/>
              <a:gd name="connsiteX120" fmla="*/ 6970644 w 7381461"/>
              <a:gd name="connsiteY120" fmla="*/ 3723861 h 5486400"/>
              <a:gd name="connsiteX121" fmla="*/ 7010400 w 7381461"/>
              <a:gd name="connsiteY121" fmla="*/ 3684104 h 5486400"/>
              <a:gd name="connsiteX122" fmla="*/ 7050157 w 7381461"/>
              <a:gd name="connsiteY122" fmla="*/ 3631096 h 5486400"/>
              <a:gd name="connsiteX123" fmla="*/ 7129670 w 7381461"/>
              <a:gd name="connsiteY123" fmla="*/ 3551583 h 5486400"/>
              <a:gd name="connsiteX124" fmla="*/ 7169426 w 7381461"/>
              <a:gd name="connsiteY124" fmla="*/ 3498574 h 5486400"/>
              <a:gd name="connsiteX125" fmla="*/ 7195930 w 7381461"/>
              <a:gd name="connsiteY125" fmla="*/ 3472069 h 5486400"/>
              <a:gd name="connsiteX126" fmla="*/ 7222435 w 7381461"/>
              <a:gd name="connsiteY126" fmla="*/ 3419061 h 5486400"/>
              <a:gd name="connsiteX127" fmla="*/ 7248939 w 7381461"/>
              <a:gd name="connsiteY127" fmla="*/ 3392556 h 5486400"/>
              <a:gd name="connsiteX128" fmla="*/ 7275444 w 7381461"/>
              <a:gd name="connsiteY128" fmla="*/ 3352800 h 5486400"/>
              <a:gd name="connsiteX129" fmla="*/ 7288696 w 7381461"/>
              <a:gd name="connsiteY129" fmla="*/ 3313043 h 5486400"/>
              <a:gd name="connsiteX130" fmla="*/ 7301948 w 7381461"/>
              <a:gd name="connsiteY130" fmla="*/ 3260035 h 5486400"/>
              <a:gd name="connsiteX131" fmla="*/ 7328452 w 7381461"/>
              <a:gd name="connsiteY131" fmla="*/ 3207026 h 5486400"/>
              <a:gd name="connsiteX132" fmla="*/ 7354957 w 7381461"/>
              <a:gd name="connsiteY132" fmla="*/ 3074504 h 5486400"/>
              <a:gd name="connsiteX133" fmla="*/ 7381461 w 7381461"/>
              <a:gd name="connsiteY133" fmla="*/ 2862469 h 5486400"/>
              <a:gd name="connsiteX134" fmla="*/ 7368209 w 7381461"/>
              <a:gd name="connsiteY134" fmla="*/ 2226365 h 5486400"/>
              <a:gd name="connsiteX135" fmla="*/ 7354957 w 7381461"/>
              <a:gd name="connsiteY135" fmla="*/ 2146852 h 5486400"/>
              <a:gd name="connsiteX136" fmla="*/ 7315200 w 7381461"/>
              <a:gd name="connsiteY136" fmla="*/ 2027583 h 5486400"/>
              <a:gd name="connsiteX137" fmla="*/ 7301948 w 7381461"/>
              <a:gd name="connsiteY137" fmla="*/ 1987826 h 5486400"/>
              <a:gd name="connsiteX138" fmla="*/ 7275444 w 7381461"/>
              <a:gd name="connsiteY138" fmla="*/ 1948069 h 5486400"/>
              <a:gd name="connsiteX139" fmla="*/ 7262191 w 7381461"/>
              <a:gd name="connsiteY139" fmla="*/ 1908313 h 5486400"/>
              <a:gd name="connsiteX140" fmla="*/ 7209183 w 7381461"/>
              <a:gd name="connsiteY140" fmla="*/ 1828800 h 5486400"/>
              <a:gd name="connsiteX141" fmla="*/ 7182678 w 7381461"/>
              <a:gd name="connsiteY141" fmla="*/ 1762539 h 5486400"/>
              <a:gd name="connsiteX142" fmla="*/ 7116417 w 7381461"/>
              <a:gd name="connsiteY142" fmla="*/ 1656522 h 5486400"/>
              <a:gd name="connsiteX143" fmla="*/ 7036904 w 7381461"/>
              <a:gd name="connsiteY143" fmla="*/ 1497496 h 5486400"/>
              <a:gd name="connsiteX144" fmla="*/ 7010400 w 7381461"/>
              <a:gd name="connsiteY144" fmla="*/ 1444487 h 5486400"/>
              <a:gd name="connsiteX145" fmla="*/ 6970644 w 7381461"/>
              <a:gd name="connsiteY145" fmla="*/ 1391478 h 5486400"/>
              <a:gd name="connsiteX146" fmla="*/ 6944139 w 7381461"/>
              <a:gd name="connsiteY146" fmla="*/ 1338469 h 5486400"/>
              <a:gd name="connsiteX147" fmla="*/ 6904383 w 7381461"/>
              <a:gd name="connsiteY147" fmla="*/ 1298713 h 5486400"/>
              <a:gd name="connsiteX148" fmla="*/ 6877878 w 7381461"/>
              <a:gd name="connsiteY148" fmla="*/ 1245704 h 5486400"/>
              <a:gd name="connsiteX149" fmla="*/ 6838122 w 7381461"/>
              <a:gd name="connsiteY149" fmla="*/ 1205948 h 5486400"/>
              <a:gd name="connsiteX150" fmla="*/ 6798365 w 7381461"/>
              <a:gd name="connsiteY150" fmla="*/ 1152939 h 5486400"/>
              <a:gd name="connsiteX151" fmla="*/ 6758609 w 7381461"/>
              <a:gd name="connsiteY151" fmla="*/ 1113183 h 5486400"/>
              <a:gd name="connsiteX152" fmla="*/ 6665844 w 7381461"/>
              <a:gd name="connsiteY152" fmla="*/ 1007165 h 5486400"/>
              <a:gd name="connsiteX153" fmla="*/ 6612835 w 7381461"/>
              <a:gd name="connsiteY153" fmla="*/ 967409 h 5486400"/>
              <a:gd name="connsiteX154" fmla="*/ 6533322 w 7381461"/>
              <a:gd name="connsiteY154" fmla="*/ 861391 h 5486400"/>
              <a:gd name="connsiteX155" fmla="*/ 6467061 w 7381461"/>
              <a:gd name="connsiteY155" fmla="*/ 781878 h 5486400"/>
              <a:gd name="connsiteX156" fmla="*/ 6427304 w 7381461"/>
              <a:gd name="connsiteY156" fmla="*/ 728869 h 5486400"/>
              <a:gd name="connsiteX157" fmla="*/ 6400800 w 7381461"/>
              <a:gd name="connsiteY157" fmla="*/ 689113 h 5486400"/>
              <a:gd name="connsiteX158" fmla="*/ 6347791 w 7381461"/>
              <a:gd name="connsiteY158" fmla="*/ 675861 h 5486400"/>
              <a:gd name="connsiteX159" fmla="*/ 6268278 w 7381461"/>
              <a:gd name="connsiteY159" fmla="*/ 636104 h 5486400"/>
              <a:gd name="connsiteX160" fmla="*/ 5950226 w 7381461"/>
              <a:gd name="connsiteY160" fmla="*/ 503583 h 5486400"/>
              <a:gd name="connsiteX161" fmla="*/ 5817704 w 7381461"/>
              <a:gd name="connsiteY161" fmla="*/ 477078 h 5486400"/>
              <a:gd name="connsiteX162" fmla="*/ 5658678 w 7381461"/>
              <a:gd name="connsiteY162" fmla="*/ 437322 h 5486400"/>
              <a:gd name="connsiteX163" fmla="*/ 5314122 w 7381461"/>
              <a:gd name="connsiteY163" fmla="*/ 384313 h 5486400"/>
              <a:gd name="connsiteX164" fmla="*/ 4916557 w 7381461"/>
              <a:gd name="connsiteY164" fmla="*/ 371061 h 5486400"/>
              <a:gd name="connsiteX165" fmla="*/ 4704522 w 7381461"/>
              <a:gd name="connsiteY165" fmla="*/ 357809 h 5486400"/>
              <a:gd name="connsiteX166" fmla="*/ 4518991 w 7381461"/>
              <a:gd name="connsiteY166" fmla="*/ 344556 h 5486400"/>
              <a:gd name="connsiteX167" fmla="*/ 4121426 w 7381461"/>
              <a:gd name="connsiteY167" fmla="*/ 331304 h 5486400"/>
              <a:gd name="connsiteX168" fmla="*/ 3763617 w 7381461"/>
              <a:gd name="connsiteY168" fmla="*/ 318052 h 5486400"/>
              <a:gd name="connsiteX169" fmla="*/ 3591339 w 7381461"/>
              <a:gd name="connsiteY169" fmla="*/ 304800 h 5486400"/>
              <a:gd name="connsiteX170" fmla="*/ 3525078 w 7381461"/>
              <a:gd name="connsiteY170" fmla="*/ 291548 h 5486400"/>
              <a:gd name="connsiteX171" fmla="*/ 3392557 w 7381461"/>
              <a:gd name="connsiteY171" fmla="*/ 278296 h 5486400"/>
              <a:gd name="connsiteX172" fmla="*/ 3286539 w 7381461"/>
              <a:gd name="connsiteY172" fmla="*/ 251791 h 5486400"/>
              <a:gd name="connsiteX173" fmla="*/ 3167270 w 7381461"/>
              <a:gd name="connsiteY173" fmla="*/ 145774 h 5486400"/>
              <a:gd name="connsiteX174" fmla="*/ 3114261 w 7381461"/>
              <a:gd name="connsiteY174" fmla="*/ 106017 h 5486400"/>
              <a:gd name="connsiteX175" fmla="*/ 3021496 w 7381461"/>
              <a:gd name="connsiteY175" fmla="*/ 53009 h 5486400"/>
              <a:gd name="connsiteX176" fmla="*/ 2968487 w 7381461"/>
              <a:gd name="connsiteY176" fmla="*/ 39756 h 5486400"/>
              <a:gd name="connsiteX177" fmla="*/ 2835965 w 7381461"/>
              <a:gd name="connsiteY177" fmla="*/ 0 h 5486400"/>
              <a:gd name="connsiteX178" fmla="*/ 2597426 w 7381461"/>
              <a:gd name="connsiteY178" fmla="*/ 13252 h 5486400"/>
              <a:gd name="connsiteX179" fmla="*/ 2557670 w 7381461"/>
              <a:gd name="connsiteY179" fmla="*/ 26504 h 5486400"/>
              <a:gd name="connsiteX180" fmla="*/ 2491409 w 7381461"/>
              <a:gd name="connsiteY180" fmla="*/ 92765 h 5486400"/>
              <a:gd name="connsiteX181" fmla="*/ 2451652 w 7381461"/>
              <a:gd name="connsiteY181" fmla="*/ 119269 h 5486400"/>
              <a:gd name="connsiteX182" fmla="*/ 2332383 w 7381461"/>
              <a:gd name="connsiteY182" fmla="*/ 225287 h 5486400"/>
              <a:gd name="connsiteX183" fmla="*/ 2332383 w 7381461"/>
              <a:gd name="connsiteY183" fmla="*/ 225287 h 5486400"/>
              <a:gd name="connsiteX184" fmla="*/ 2279374 w 7381461"/>
              <a:gd name="connsiteY184" fmla="*/ 278296 h 5486400"/>
              <a:gd name="connsiteX185" fmla="*/ 2252870 w 7381461"/>
              <a:gd name="connsiteY185" fmla="*/ 318052 h 5486400"/>
              <a:gd name="connsiteX186" fmla="*/ 2173357 w 7381461"/>
              <a:gd name="connsiteY186" fmla="*/ 357809 h 5486400"/>
              <a:gd name="connsiteX187" fmla="*/ 2133600 w 7381461"/>
              <a:gd name="connsiteY187" fmla="*/ 437322 h 5486400"/>
              <a:gd name="connsiteX188" fmla="*/ 2120348 w 7381461"/>
              <a:gd name="connsiteY188" fmla="*/ 477078 h 5486400"/>
              <a:gd name="connsiteX189" fmla="*/ 2067339 w 7381461"/>
              <a:gd name="connsiteY189" fmla="*/ 503583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7381461" h="5486400">
                <a:moveTo>
                  <a:pt x="2067339" y="503583"/>
                </a:moveTo>
                <a:lnTo>
                  <a:pt x="2067339" y="503583"/>
                </a:lnTo>
                <a:lnTo>
                  <a:pt x="1895061" y="596348"/>
                </a:lnTo>
                <a:cubicBezTo>
                  <a:pt x="1874184" y="607400"/>
                  <a:pt x="1771767" y="657072"/>
                  <a:pt x="1762539" y="662609"/>
                </a:cubicBezTo>
                <a:cubicBezTo>
                  <a:pt x="1629524" y="742417"/>
                  <a:pt x="1736064" y="676539"/>
                  <a:pt x="1524000" y="821635"/>
                </a:cubicBezTo>
                <a:cubicBezTo>
                  <a:pt x="1496707" y="840309"/>
                  <a:pt x="1370395" y="922231"/>
                  <a:pt x="1351722" y="940904"/>
                </a:cubicBezTo>
                <a:cubicBezTo>
                  <a:pt x="1338470" y="954156"/>
                  <a:pt x="1326272" y="968555"/>
                  <a:pt x="1311965" y="980661"/>
                </a:cubicBezTo>
                <a:cubicBezTo>
                  <a:pt x="1268780" y="1017202"/>
                  <a:pt x="1223618" y="1051339"/>
                  <a:pt x="1179444" y="1086678"/>
                </a:cubicBezTo>
                <a:lnTo>
                  <a:pt x="1113183" y="1139687"/>
                </a:lnTo>
                <a:cubicBezTo>
                  <a:pt x="1091096" y="1157357"/>
                  <a:pt x="1066923" y="1172695"/>
                  <a:pt x="1046922" y="1192696"/>
                </a:cubicBezTo>
                <a:lnTo>
                  <a:pt x="914400" y="1325217"/>
                </a:lnTo>
                <a:cubicBezTo>
                  <a:pt x="901148" y="1338469"/>
                  <a:pt x="890238" y="1354578"/>
                  <a:pt x="874644" y="1364974"/>
                </a:cubicBezTo>
                <a:cubicBezTo>
                  <a:pt x="861392" y="1373809"/>
                  <a:pt x="847324" y="1381528"/>
                  <a:pt x="834887" y="1391478"/>
                </a:cubicBezTo>
                <a:cubicBezTo>
                  <a:pt x="740471" y="1467011"/>
                  <a:pt x="890994" y="1362910"/>
                  <a:pt x="768626" y="1444487"/>
                </a:cubicBezTo>
                <a:cubicBezTo>
                  <a:pt x="759791" y="1457739"/>
                  <a:pt x="752836" y="1472458"/>
                  <a:pt x="742122" y="1484243"/>
                </a:cubicBezTo>
                <a:cubicBezTo>
                  <a:pt x="708504" y="1521223"/>
                  <a:pt x="658455" y="1545560"/>
                  <a:pt x="636104" y="1590261"/>
                </a:cubicBezTo>
                <a:cubicBezTo>
                  <a:pt x="595354" y="1671760"/>
                  <a:pt x="620558" y="1626833"/>
                  <a:pt x="556591" y="1722783"/>
                </a:cubicBezTo>
                <a:lnTo>
                  <a:pt x="503583" y="1802296"/>
                </a:lnTo>
                <a:cubicBezTo>
                  <a:pt x="499165" y="1815548"/>
                  <a:pt x="497261" y="1829924"/>
                  <a:pt x="490330" y="1842052"/>
                </a:cubicBezTo>
                <a:cubicBezTo>
                  <a:pt x="466325" y="1884061"/>
                  <a:pt x="444577" y="1893804"/>
                  <a:pt x="424070" y="1934817"/>
                </a:cubicBezTo>
                <a:cubicBezTo>
                  <a:pt x="417823" y="1947311"/>
                  <a:pt x="417064" y="1962080"/>
                  <a:pt x="410817" y="1974574"/>
                </a:cubicBezTo>
                <a:cubicBezTo>
                  <a:pt x="383627" y="2028954"/>
                  <a:pt x="390676" y="1999751"/>
                  <a:pt x="357809" y="2040835"/>
                </a:cubicBezTo>
                <a:cubicBezTo>
                  <a:pt x="347859" y="2053272"/>
                  <a:pt x="341254" y="2068154"/>
                  <a:pt x="331304" y="2080591"/>
                </a:cubicBezTo>
                <a:cubicBezTo>
                  <a:pt x="323499" y="2090347"/>
                  <a:pt x="312297" y="2097101"/>
                  <a:pt x="304800" y="2107096"/>
                </a:cubicBezTo>
                <a:cubicBezTo>
                  <a:pt x="285687" y="2132580"/>
                  <a:pt x="270904" y="2161126"/>
                  <a:pt x="251791" y="2186609"/>
                </a:cubicBezTo>
                <a:lnTo>
                  <a:pt x="212035" y="2239617"/>
                </a:lnTo>
                <a:cubicBezTo>
                  <a:pt x="182152" y="2329269"/>
                  <a:pt x="221618" y="2220451"/>
                  <a:pt x="159026" y="2345635"/>
                </a:cubicBezTo>
                <a:cubicBezTo>
                  <a:pt x="148388" y="2366912"/>
                  <a:pt x="141357" y="2389809"/>
                  <a:pt x="132522" y="2411896"/>
                </a:cubicBezTo>
                <a:cubicBezTo>
                  <a:pt x="128105" y="2438400"/>
                  <a:pt x="125099" y="2465179"/>
                  <a:pt x="119270" y="2491409"/>
                </a:cubicBezTo>
                <a:cubicBezTo>
                  <a:pt x="116240" y="2505045"/>
                  <a:pt x="109855" y="2517734"/>
                  <a:pt x="106017" y="2531165"/>
                </a:cubicBezTo>
                <a:cubicBezTo>
                  <a:pt x="101013" y="2548678"/>
                  <a:pt x="97769" y="2566661"/>
                  <a:pt x="92765" y="2584174"/>
                </a:cubicBezTo>
                <a:cubicBezTo>
                  <a:pt x="88928" y="2597605"/>
                  <a:pt x="83350" y="2610499"/>
                  <a:pt x="79513" y="2623930"/>
                </a:cubicBezTo>
                <a:cubicBezTo>
                  <a:pt x="74509" y="2641443"/>
                  <a:pt x="71265" y="2659426"/>
                  <a:pt x="66261" y="2676939"/>
                </a:cubicBezTo>
                <a:cubicBezTo>
                  <a:pt x="62423" y="2690371"/>
                  <a:pt x="56150" y="2703085"/>
                  <a:pt x="53009" y="2716696"/>
                </a:cubicBezTo>
                <a:cubicBezTo>
                  <a:pt x="42879" y="2760591"/>
                  <a:pt x="35339" y="2805043"/>
                  <a:pt x="26504" y="2849217"/>
                </a:cubicBezTo>
                <a:cubicBezTo>
                  <a:pt x="22087" y="2871304"/>
                  <a:pt x="18715" y="2893626"/>
                  <a:pt x="13252" y="2915478"/>
                </a:cubicBezTo>
                <a:lnTo>
                  <a:pt x="0" y="2968487"/>
                </a:lnTo>
                <a:cubicBezTo>
                  <a:pt x="4417" y="3083339"/>
                  <a:pt x="5607" y="3198361"/>
                  <a:pt x="13252" y="3313043"/>
                </a:cubicBezTo>
                <a:cubicBezTo>
                  <a:pt x="15506" y="3346852"/>
                  <a:pt x="31778" y="3373894"/>
                  <a:pt x="39757" y="3405809"/>
                </a:cubicBezTo>
                <a:cubicBezTo>
                  <a:pt x="45220" y="3427661"/>
                  <a:pt x="43861" y="3451486"/>
                  <a:pt x="53009" y="3472069"/>
                </a:cubicBezTo>
                <a:cubicBezTo>
                  <a:pt x="61979" y="3492252"/>
                  <a:pt x="82887" y="3505323"/>
                  <a:pt x="92765" y="3525078"/>
                </a:cubicBezTo>
                <a:cubicBezTo>
                  <a:pt x="114042" y="3567632"/>
                  <a:pt x="121296" y="3616803"/>
                  <a:pt x="145774" y="3657600"/>
                </a:cubicBezTo>
                <a:cubicBezTo>
                  <a:pt x="193724" y="3737518"/>
                  <a:pt x="171242" y="3702430"/>
                  <a:pt x="212035" y="3763617"/>
                </a:cubicBezTo>
                <a:cubicBezTo>
                  <a:pt x="235756" y="3834781"/>
                  <a:pt x="213474" y="3783206"/>
                  <a:pt x="278296" y="3869635"/>
                </a:cubicBezTo>
                <a:cubicBezTo>
                  <a:pt x="322693" y="3928831"/>
                  <a:pt x="313578" y="3944674"/>
                  <a:pt x="384313" y="4015409"/>
                </a:cubicBezTo>
                <a:lnTo>
                  <a:pt x="463826" y="4094922"/>
                </a:lnTo>
                <a:cubicBezTo>
                  <a:pt x="481496" y="4112591"/>
                  <a:pt x="496044" y="4134069"/>
                  <a:pt x="516835" y="4147930"/>
                </a:cubicBezTo>
                <a:cubicBezTo>
                  <a:pt x="530087" y="4156765"/>
                  <a:pt x="544687" y="4163854"/>
                  <a:pt x="556591" y="4174435"/>
                </a:cubicBezTo>
                <a:cubicBezTo>
                  <a:pt x="584606" y="4199337"/>
                  <a:pt x="609600" y="4227444"/>
                  <a:pt x="636104" y="4253948"/>
                </a:cubicBezTo>
                <a:lnTo>
                  <a:pt x="675861" y="4293704"/>
                </a:lnTo>
                <a:cubicBezTo>
                  <a:pt x="689113" y="4306956"/>
                  <a:pt x="700624" y="4322216"/>
                  <a:pt x="715617" y="4333461"/>
                </a:cubicBezTo>
                <a:lnTo>
                  <a:pt x="768626" y="4373217"/>
                </a:lnTo>
                <a:cubicBezTo>
                  <a:pt x="777461" y="4386469"/>
                  <a:pt x="785180" y="4400537"/>
                  <a:pt x="795130" y="4412974"/>
                </a:cubicBezTo>
                <a:cubicBezTo>
                  <a:pt x="802935" y="4422730"/>
                  <a:pt x="815207" y="4428764"/>
                  <a:pt x="821635" y="4439478"/>
                </a:cubicBezTo>
                <a:cubicBezTo>
                  <a:pt x="879980" y="4536719"/>
                  <a:pt x="766251" y="4410301"/>
                  <a:pt x="874644" y="4532243"/>
                </a:cubicBezTo>
                <a:cubicBezTo>
                  <a:pt x="874654" y="4532254"/>
                  <a:pt x="985953" y="4643553"/>
                  <a:pt x="993913" y="4651513"/>
                </a:cubicBezTo>
                <a:cubicBezTo>
                  <a:pt x="1016000" y="4673600"/>
                  <a:pt x="1034184" y="4700448"/>
                  <a:pt x="1060174" y="4717774"/>
                </a:cubicBezTo>
                <a:cubicBezTo>
                  <a:pt x="1073426" y="4726609"/>
                  <a:pt x="1087944" y="4733790"/>
                  <a:pt x="1099930" y="4744278"/>
                </a:cubicBezTo>
                <a:cubicBezTo>
                  <a:pt x="1123437" y="4764847"/>
                  <a:pt x="1140201" y="4793213"/>
                  <a:pt x="1166191" y="4810539"/>
                </a:cubicBezTo>
                <a:cubicBezTo>
                  <a:pt x="1179443" y="4819374"/>
                  <a:pt x="1193855" y="4826678"/>
                  <a:pt x="1205948" y="4837043"/>
                </a:cubicBezTo>
                <a:cubicBezTo>
                  <a:pt x="1224921" y="4853305"/>
                  <a:pt x="1238165" y="4876191"/>
                  <a:pt x="1258957" y="4890052"/>
                </a:cubicBezTo>
                <a:cubicBezTo>
                  <a:pt x="1272209" y="4898887"/>
                  <a:pt x="1286620" y="4906191"/>
                  <a:pt x="1298713" y="4916556"/>
                </a:cubicBezTo>
                <a:cubicBezTo>
                  <a:pt x="1317686" y="4932818"/>
                  <a:pt x="1334052" y="4951895"/>
                  <a:pt x="1351722" y="4969565"/>
                </a:cubicBezTo>
                <a:cubicBezTo>
                  <a:pt x="1364974" y="4982817"/>
                  <a:pt x="1376485" y="4998077"/>
                  <a:pt x="1391478" y="5009322"/>
                </a:cubicBezTo>
                <a:cubicBezTo>
                  <a:pt x="1459726" y="5060507"/>
                  <a:pt x="1486128" y="5083149"/>
                  <a:pt x="1577009" y="5128591"/>
                </a:cubicBezTo>
                <a:cubicBezTo>
                  <a:pt x="1594678" y="5137426"/>
                  <a:pt x="1612865" y="5145295"/>
                  <a:pt x="1630017" y="5155096"/>
                </a:cubicBezTo>
                <a:cubicBezTo>
                  <a:pt x="1643846" y="5162998"/>
                  <a:pt x="1655528" y="5174477"/>
                  <a:pt x="1669774" y="5181600"/>
                </a:cubicBezTo>
                <a:cubicBezTo>
                  <a:pt x="1682268" y="5187847"/>
                  <a:pt x="1696691" y="5189349"/>
                  <a:pt x="1709530" y="5194852"/>
                </a:cubicBezTo>
                <a:cubicBezTo>
                  <a:pt x="1727688" y="5202634"/>
                  <a:pt x="1744042" y="5214419"/>
                  <a:pt x="1762539" y="5221356"/>
                </a:cubicBezTo>
                <a:cubicBezTo>
                  <a:pt x="1779593" y="5227751"/>
                  <a:pt x="1798035" y="5229605"/>
                  <a:pt x="1815548" y="5234609"/>
                </a:cubicBezTo>
                <a:cubicBezTo>
                  <a:pt x="1922708" y="5265227"/>
                  <a:pt x="1760903" y="5228505"/>
                  <a:pt x="1934817" y="5261113"/>
                </a:cubicBezTo>
                <a:cubicBezTo>
                  <a:pt x="1979094" y="5269415"/>
                  <a:pt x="2023165" y="5278782"/>
                  <a:pt x="2067339" y="5287617"/>
                </a:cubicBezTo>
                <a:cubicBezTo>
                  <a:pt x="2089426" y="5292034"/>
                  <a:pt x="2111382" y="5297166"/>
                  <a:pt x="2133600" y="5300869"/>
                </a:cubicBezTo>
                <a:cubicBezTo>
                  <a:pt x="2160104" y="5305287"/>
                  <a:pt x="2187045" y="5307605"/>
                  <a:pt x="2213113" y="5314122"/>
                </a:cubicBezTo>
                <a:cubicBezTo>
                  <a:pt x="2240217" y="5320898"/>
                  <a:pt x="2265522" y="5333850"/>
                  <a:pt x="2292626" y="5340626"/>
                </a:cubicBezTo>
                <a:cubicBezTo>
                  <a:pt x="2318694" y="5347143"/>
                  <a:pt x="2345957" y="5347836"/>
                  <a:pt x="2372139" y="5353878"/>
                </a:cubicBezTo>
                <a:cubicBezTo>
                  <a:pt x="2403475" y="5361109"/>
                  <a:pt x="2433568" y="5373152"/>
                  <a:pt x="2464904" y="5380383"/>
                </a:cubicBezTo>
                <a:cubicBezTo>
                  <a:pt x="2491086" y="5386425"/>
                  <a:pt x="2518069" y="5388365"/>
                  <a:pt x="2544417" y="5393635"/>
                </a:cubicBezTo>
                <a:cubicBezTo>
                  <a:pt x="2562277" y="5397207"/>
                  <a:pt x="2579566" y="5403315"/>
                  <a:pt x="2597426" y="5406887"/>
                </a:cubicBezTo>
                <a:cubicBezTo>
                  <a:pt x="2623774" y="5412157"/>
                  <a:pt x="2650435" y="5415722"/>
                  <a:pt x="2676939" y="5420139"/>
                </a:cubicBezTo>
                <a:cubicBezTo>
                  <a:pt x="2699026" y="5428974"/>
                  <a:pt x="2720215" y="5440514"/>
                  <a:pt x="2743200" y="5446643"/>
                </a:cubicBezTo>
                <a:cubicBezTo>
                  <a:pt x="2818507" y="5466725"/>
                  <a:pt x="2892034" y="5475478"/>
                  <a:pt x="2968487" y="5486400"/>
                </a:cubicBezTo>
                <a:cubicBezTo>
                  <a:pt x="3108994" y="5479709"/>
                  <a:pt x="3194592" y="5489510"/>
                  <a:pt x="3313044" y="5459896"/>
                </a:cubicBezTo>
                <a:cubicBezTo>
                  <a:pt x="3343111" y="5452379"/>
                  <a:pt x="3394761" y="5429251"/>
                  <a:pt x="3419061" y="5420139"/>
                </a:cubicBezTo>
                <a:cubicBezTo>
                  <a:pt x="3432140" y="5415234"/>
                  <a:pt x="3446323" y="5413134"/>
                  <a:pt x="3458817" y="5406887"/>
                </a:cubicBezTo>
                <a:cubicBezTo>
                  <a:pt x="3473063" y="5399764"/>
                  <a:pt x="3483786" y="5386298"/>
                  <a:pt x="3498574" y="5380383"/>
                </a:cubicBezTo>
                <a:cubicBezTo>
                  <a:pt x="3528433" y="5368439"/>
                  <a:pt x="3560602" y="5363336"/>
                  <a:pt x="3591339" y="5353878"/>
                </a:cubicBezTo>
                <a:cubicBezTo>
                  <a:pt x="3618042" y="5345662"/>
                  <a:pt x="3644912" y="5337750"/>
                  <a:pt x="3670852" y="5327374"/>
                </a:cubicBezTo>
                <a:cubicBezTo>
                  <a:pt x="3689194" y="5320037"/>
                  <a:pt x="3705119" y="5307116"/>
                  <a:pt x="3723861" y="5300869"/>
                </a:cubicBezTo>
                <a:cubicBezTo>
                  <a:pt x="3745230" y="5293746"/>
                  <a:pt x="3768391" y="5293543"/>
                  <a:pt x="3790122" y="5287617"/>
                </a:cubicBezTo>
                <a:cubicBezTo>
                  <a:pt x="3817076" y="5280266"/>
                  <a:pt x="3842875" y="5269141"/>
                  <a:pt x="3869635" y="5261113"/>
                </a:cubicBezTo>
                <a:cubicBezTo>
                  <a:pt x="3937664" y="5240705"/>
                  <a:pt x="3913233" y="5253527"/>
                  <a:pt x="3988904" y="5234609"/>
                </a:cubicBezTo>
                <a:cubicBezTo>
                  <a:pt x="4002456" y="5231221"/>
                  <a:pt x="4015109" y="5224744"/>
                  <a:pt x="4028661" y="5221356"/>
                </a:cubicBezTo>
                <a:cubicBezTo>
                  <a:pt x="4093115" y="5205242"/>
                  <a:pt x="4161870" y="5198826"/>
                  <a:pt x="4227444" y="5194852"/>
                </a:cubicBezTo>
                <a:cubicBezTo>
                  <a:pt x="4328954" y="5188700"/>
                  <a:pt x="4430696" y="5187089"/>
                  <a:pt x="4532244" y="5181600"/>
                </a:cubicBezTo>
                <a:cubicBezTo>
                  <a:pt x="4630490" y="5176289"/>
                  <a:pt x="4726794" y="5170019"/>
                  <a:pt x="4823791" y="5155096"/>
                </a:cubicBezTo>
                <a:cubicBezTo>
                  <a:pt x="4846054" y="5151671"/>
                  <a:pt x="4867656" y="5144243"/>
                  <a:pt x="4890052" y="5141843"/>
                </a:cubicBezTo>
                <a:cubicBezTo>
                  <a:pt x="5186107" y="5110122"/>
                  <a:pt x="5231850" y="5113916"/>
                  <a:pt x="5539409" y="5102087"/>
                </a:cubicBezTo>
                <a:cubicBezTo>
                  <a:pt x="5705081" y="5060669"/>
                  <a:pt x="5499122" y="5113599"/>
                  <a:pt x="5632174" y="5075583"/>
                </a:cubicBezTo>
                <a:cubicBezTo>
                  <a:pt x="5772366" y="5035527"/>
                  <a:pt x="5575747" y="5098808"/>
                  <a:pt x="5764696" y="5035826"/>
                </a:cubicBezTo>
                <a:cubicBezTo>
                  <a:pt x="5777948" y="5026991"/>
                  <a:pt x="5790207" y="5016445"/>
                  <a:pt x="5804452" y="5009322"/>
                </a:cubicBezTo>
                <a:cubicBezTo>
                  <a:pt x="5816946" y="5003075"/>
                  <a:pt x="5832080" y="5003000"/>
                  <a:pt x="5844209" y="4996069"/>
                </a:cubicBezTo>
                <a:cubicBezTo>
                  <a:pt x="5863386" y="4985111"/>
                  <a:pt x="5879244" y="4969151"/>
                  <a:pt x="5897217" y="4956313"/>
                </a:cubicBezTo>
                <a:cubicBezTo>
                  <a:pt x="5910178" y="4947056"/>
                  <a:pt x="5924537" y="4939759"/>
                  <a:pt x="5936974" y="4929809"/>
                </a:cubicBezTo>
                <a:cubicBezTo>
                  <a:pt x="5946730" y="4922004"/>
                  <a:pt x="5953722" y="4911109"/>
                  <a:pt x="5963478" y="4903304"/>
                </a:cubicBezTo>
                <a:cubicBezTo>
                  <a:pt x="5975915" y="4893354"/>
                  <a:pt x="5991973" y="4888062"/>
                  <a:pt x="6003235" y="4876800"/>
                </a:cubicBezTo>
                <a:cubicBezTo>
                  <a:pt x="6023236" y="4856799"/>
                  <a:pt x="6037452" y="4831680"/>
                  <a:pt x="6056244" y="4810539"/>
                </a:cubicBezTo>
                <a:cubicBezTo>
                  <a:pt x="6102785" y="4758180"/>
                  <a:pt x="6160908" y="4721154"/>
                  <a:pt x="6188765" y="4651513"/>
                </a:cubicBezTo>
                <a:cubicBezTo>
                  <a:pt x="6197600" y="4629426"/>
                  <a:pt x="6204631" y="4606529"/>
                  <a:pt x="6215270" y="4585252"/>
                </a:cubicBezTo>
                <a:cubicBezTo>
                  <a:pt x="6253717" y="4508359"/>
                  <a:pt x="6233430" y="4585417"/>
                  <a:pt x="6268278" y="4492487"/>
                </a:cubicBezTo>
                <a:cubicBezTo>
                  <a:pt x="6274673" y="4475433"/>
                  <a:pt x="6276296" y="4456923"/>
                  <a:pt x="6281530" y="4439478"/>
                </a:cubicBezTo>
                <a:cubicBezTo>
                  <a:pt x="6289558" y="4412718"/>
                  <a:pt x="6285684" y="4376728"/>
                  <a:pt x="6308035" y="4359965"/>
                </a:cubicBezTo>
                <a:cubicBezTo>
                  <a:pt x="6325705" y="4346713"/>
                  <a:pt x="6344536" y="4334883"/>
                  <a:pt x="6361044" y="4320209"/>
                </a:cubicBezTo>
                <a:cubicBezTo>
                  <a:pt x="6384390" y="4299457"/>
                  <a:pt x="6405217" y="4276035"/>
                  <a:pt x="6427304" y="4253948"/>
                </a:cubicBezTo>
                <a:cubicBezTo>
                  <a:pt x="6440556" y="4240696"/>
                  <a:pt x="6452663" y="4226189"/>
                  <a:pt x="6467061" y="4214191"/>
                </a:cubicBezTo>
                <a:cubicBezTo>
                  <a:pt x="6493565" y="4192104"/>
                  <a:pt x="6521292" y="4171406"/>
                  <a:pt x="6546574" y="4147930"/>
                </a:cubicBezTo>
                <a:cubicBezTo>
                  <a:pt x="6583197" y="4113923"/>
                  <a:pt x="6611007" y="4069635"/>
                  <a:pt x="6652591" y="4041913"/>
                </a:cubicBezTo>
                <a:cubicBezTo>
                  <a:pt x="6727687" y="3991850"/>
                  <a:pt x="6775308" y="3963858"/>
                  <a:pt x="6838122" y="3869635"/>
                </a:cubicBezTo>
                <a:cubicBezTo>
                  <a:pt x="6846957" y="3856383"/>
                  <a:pt x="6853364" y="3841140"/>
                  <a:pt x="6864626" y="3829878"/>
                </a:cubicBezTo>
                <a:cubicBezTo>
                  <a:pt x="6880244" y="3814260"/>
                  <a:pt x="6902017" y="3805740"/>
                  <a:pt x="6917635" y="3790122"/>
                </a:cubicBezTo>
                <a:cubicBezTo>
                  <a:pt x="6937636" y="3770121"/>
                  <a:pt x="6952018" y="3745148"/>
                  <a:pt x="6970644" y="3723861"/>
                </a:cubicBezTo>
                <a:cubicBezTo>
                  <a:pt x="6982985" y="3709757"/>
                  <a:pt x="6998203" y="3698334"/>
                  <a:pt x="7010400" y="3684104"/>
                </a:cubicBezTo>
                <a:cubicBezTo>
                  <a:pt x="7024774" y="3667334"/>
                  <a:pt x="7035382" y="3647513"/>
                  <a:pt x="7050157" y="3631096"/>
                </a:cubicBezTo>
                <a:cubicBezTo>
                  <a:pt x="7075232" y="3603235"/>
                  <a:pt x="7107181" y="3581569"/>
                  <a:pt x="7129670" y="3551583"/>
                </a:cubicBezTo>
                <a:cubicBezTo>
                  <a:pt x="7142922" y="3533913"/>
                  <a:pt x="7155286" y="3515542"/>
                  <a:pt x="7169426" y="3498574"/>
                </a:cubicBezTo>
                <a:cubicBezTo>
                  <a:pt x="7177425" y="3488975"/>
                  <a:pt x="7188999" y="3482465"/>
                  <a:pt x="7195930" y="3472069"/>
                </a:cubicBezTo>
                <a:cubicBezTo>
                  <a:pt x="7206888" y="3455632"/>
                  <a:pt x="7211477" y="3435498"/>
                  <a:pt x="7222435" y="3419061"/>
                </a:cubicBezTo>
                <a:cubicBezTo>
                  <a:pt x="7229366" y="3408665"/>
                  <a:pt x="7241134" y="3402312"/>
                  <a:pt x="7248939" y="3392556"/>
                </a:cubicBezTo>
                <a:cubicBezTo>
                  <a:pt x="7258889" y="3380119"/>
                  <a:pt x="7266609" y="3366052"/>
                  <a:pt x="7275444" y="3352800"/>
                </a:cubicBezTo>
                <a:cubicBezTo>
                  <a:pt x="7279861" y="3339548"/>
                  <a:pt x="7284858" y="3326475"/>
                  <a:pt x="7288696" y="3313043"/>
                </a:cubicBezTo>
                <a:cubicBezTo>
                  <a:pt x="7293699" y="3295531"/>
                  <a:pt x="7295553" y="3277089"/>
                  <a:pt x="7301948" y="3260035"/>
                </a:cubicBezTo>
                <a:cubicBezTo>
                  <a:pt x="7308884" y="3241538"/>
                  <a:pt x="7319617" y="3224696"/>
                  <a:pt x="7328452" y="3207026"/>
                </a:cubicBezTo>
                <a:cubicBezTo>
                  <a:pt x="7337287" y="3162852"/>
                  <a:pt x="7349369" y="3119205"/>
                  <a:pt x="7354957" y="3074504"/>
                </a:cubicBezTo>
                <a:lnTo>
                  <a:pt x="7381461" y="2862469"/>
                </a:lnTo>
                <a:cubicBezTo>
                  <a:pt x="7377044" y="2650434"/>
                  <a:pt x="7376058" y="2438300"/>
                  <a:pt x="7368209" y="2226365"/>
                </a:cubicBezTo>
                <a:cubicBezTo>
                  <a:pt x="7367215" y="2199513"/>
                  <a:pt x="7361880" y="2172815"/>
                  <a:pt x="7354957" y="2146852"/>
                </a:cubicBezTo>
                <a:cubicBezTo>
                  <a:pt x="7344159" y="2106360"/>
                  <a:pt x="7328452" y="2067339"/>
                  <a:pt x="7315200" y="2027583"/>
                </a:cubicBezTo>
                <a:cubicBezTo>
                  <a:pt x="7310783" y="2014331"/>
                  <a:pt x="7309697" y="1999449"/>
                  <a:pt x="7301948" y="1987826"/>
                </a:cubicBezTo>
                <a:cubicBezTo>
                  <a:pt x="7293113" y="1974574"/>
                  <a:pt x="7282567" y="1962315"/>
                  <a:pt x="7275444" y="1948069"/>
                </a:cubicBezTo>
                <a:cubicBezTo>
                  <a:pt x="7269197" y="1935575"/>
                  <a:pt x="7268975" y="1920524"/>
                  <a:pt x="7262191" y="1908313"/>
                </a:cubicBezTo>
                <a:cubicBezTo>
                  <a:pt x="7246721" y="1880468"/>
                  <a:pt x="7221014" y="1858376"/>
                  <a:pt x="7209183" y="1828800"/>
                </a:cubicBezTo>
                <a:cubicBezTo>
                  <a:pt x="7200348" y="1806713"/>
                  <a:pt x="7193317" y="1783816"/>
                  <a:pt x="7182678" y="1762539"/>
                </a:cubicBezTo>
                <a:cubicBezTo>
                  <a:pt x="7064660" y="1526503"/>
                  <a:pt x="7200536" y="1814244"/>
                  <a:pt x="7116417" y="1656522"/>
                </a:cubicBezTo>
                <a:cubicBezTo>
                  <a:pt x="7088527" y="1604229"/>
                  <a:pt x="7063408" y="1550505"/>
                  <a:pt x="7036904" y="1497496"/>
                </a:cubicBezTo>
                <a:cubicBezTo>
                  <a:pt x="7028069" y="1479826"/>
                  <a:pt x="7022253" y="1460291"/>
                  <a:pt x="7010400" y="1444487"/>
                </a:cubicBezTo>
                <a:cubicBezTo>
                  <a:pt x="6997148" y="1426817"/>
                  <a:pt x="6982350" y="1410208"/>
                  <a:pt x="6970644" y="1391478"/>
                </a:cubicBezTo>
                <a:cubicBezTo>
                  <a:pt x="6960174" y="1374725"/>
                  <a:pt x="6955622" y="1354545"/>
                  <a:pt x="6944139" y="1338469"/>
                </a:cubicBezTo>
                <a:cubicBezTo>
                  <a:pt x="6933246" y="1323219"/>
                  <a:pt x="6915276" y="1313963"/>
                  <a:pt x="6904383" y="1298713"/>
                </a:cubicBezTo>
                <a:cubicBezTo>
                  <a:pt x="6892900" y="1282637"/>
                  <a:pt x="6889361" y="1261780"/>
                  <a:pt x="6877878" y="1245704"/>
                </a:cubicBezTo>
                <a:cubicBezTo>
                  <a:pt x="6866985" y="1230454"/>
                  <a:pt x="6850319" y="1220177"/>
                  <a:pt x="6838122" y="1205948"/>
                </a:cubicBezTo>
                <a:cubicBezTo>
                  <a:pt x="6823748" y="1189178"/>
                  <a:pt x="6812739" y="1169709"/>
                  <a:pt x="6798365" y="1152939"/>
                </a:cubicBezTo>
                <a:cubicBezTo>
                  <a:pt x="6786168" y="1138710"/>
                  <a:pt x="6770806" y="1127412"/>
                  <a:pt x="6758609" y="1113183"/>
                </a:cubicBezTo>
                <a:cubicBezTo>
                  <a:pt x="6698574" y="1043142"/>
                  <a:pt x="6740449" y="1072444"/>
                  <a:pt x="6665844" y="1007165"/>
                </a:cubicBezTo>
                <a:cubicBezTo>
                  <a:pt x="6649222" y="992621"/>
                  <a:pt x="6628453" y="983027"/>
                  <a:pt x="6612835" y="967409"/>
                </a:cubicBezTo>
                <a:cubicBezTo>
                  <a:pt x="6548760" y="903334"/>
                  <a:pt x="6576144" y="916449"/>
                  <a:pt x="6533322" y="861391"/>
                </a:cubicBezTo>
                <a:cubicBezTo>
                  <a:pt x="6512141" y="834158"/>
                  <a:pt x="6488614" y="808819"/>
                  <a:pt x="6467061" y="781878"/>
                </a:cubicBezTo>
                <a:cubicBezTo>
                  <a:pt x="6453263" y="764631"/>
                  <a:pt x="6440142" y="746842"/>
                  <a:pt x="6427304" y="728869"/>
                </a:cubicBezTo>
                <a:cubicBezTo>
                  <a:pt x="6418047" y="715909"/>
                  <a:pt x="6414052" y="697948"/>
                  <a:pt x="6400800" y="689113"/>
                </a:cubicBezTo>
                <a:cubicBezTo>
                  <a:pt x="6385645" y="679010"/>
                  <a:pt x="6365461" y="680278"/>
                  <a:pt x="6347791" y="675861"/>
                </a:cubicBezTo>
                <a:cubicBezTo>
                  <a:pt x="6260670" y="617778"/>
                  <a:pt x="6354493" y="675292"/>
                  <a:pt x="6268278" y="636104"/>
                </a:cubicBezTo>
                <a:cubicBezTo>
                  <a:pt x="6153370" y="583874"/>
                  <a:pt x="6087253" y="530989"/>
                  <a:pt x="5950226" y="503583"/>
                </a:cubicBezTo>
                <a:cubicBezTo>
                  <a:pt x="5906052" y="494748"/>
                  <a:pt x="5861633" y="487062"/>
                  <a:pt x="5817704" y="477078"/>
                </a:cubicBezTo>
                <a:cubicBezTo>
                  <a:pt x="5764423" y="464969"/>
                  <a:pt x="5712170" y="448466"/>
                  <a:pt x="5658678" y="437322"/>
                </a:cubicBezTo>
                <a:cubicBezTo>
                  <a:pt x="5613042" y="427814"/>
                  <a:pt x="5349406" y="386719"/>
                  <a:pt x="5314122" y="384313"/>
                </a:cubicBezTo>
                <a:cubicBezTo>
                  <a:pt x="5181834" y="375293"/>
                  <a:pt x="5049027" y="376820"/>
                  <a:pt x="4916557" y="371061"/>
                </a:cubicBezTo>
                <a:cubicBezTo>
                  <a:pt x="4845808" y="367985"/>
                  <a:pt x="4775181" y="362520"/>
                  <a:pt x="4704522" y="357809"/>
                </a:cubicBezTo>
                <a:cubicBezTo>
                  <a:pt x="4642658" y="353685"/>
                  <a:pt x="4580928" y="347371"/>
                  <a:pt x="4518991" y="344556"/>
                </a:cubicBezTo>
                <a:cubicBezTo>
                  <a:pt x="4386533" y="338535"/>
                  <a:pt x="4253940" y="335954"/>
                  <a:pt x="4121426" y="331304"/>
                </a:cubicBezTo>
                <a:lnTo>
                  <a:pt x="3763617" y="318052"/>
                </a:lnTo>
                <a:cubicBezTo>
                  <a:pt x="3706191" y="313635"/>
                  <a:pt x="3648582" y="311160"/>
                  <a:pt x="3591339" y="304800"/>
                </a:cubicBezTo>
                <a:cubicBezTo>
                  <a:pt x="3568952" y="302313"/>
                  <a:pt x="3547405" y="294525"/>
                  <a:pt x="3525078" y="291548"/>
                </a:cubicBezTo>
                <a:cubicBezTo>
                  <a:pt x="3481073" y="285681"/>
                  <a:pt x="3436731" y="282713"/>
                  <a:pt x="3392557" y="278296"/>
                </a:cubicBezTo>
                <a:cubicBezTo>
                  <a:pt x="3375782" y="274941"/>
                  <a:pt x="3308480" y="264328"/>
                  <a:pt x="3286539" y="251791"/>
                </a:cubicBezTo>
                <a:cubicBezTo>
                  <a:pt x="3205480" y="205473"/>
                  <a:pt x="3253477" y="210430"/>
                  <a:pt x="3167270" y="145774"/>
                </a:cubicBezTo>
                <a:cubicBezTo>
                  <a:pt x="3149600" y="132522"/>
                  <a:pt x="3132234" y="118855"/>
                  <a:pt x="3114261" y="106017"/>
                </a:cubicBezTo>
                <a:cubicBezTo>
                  <a:pt x="3085932" y="85782"/>
                  <a:pt x="3054187" y="65268"/>
                  <a:pt x="3021496" y="53009"/>
                </a:cubicBezTo>
                <a:cubicBezTo>
                  <a:pt x="3004442" y="46614"/>
                  <a:pt x="2985541" y="46151"/>
                  <a:pt x="2968487" y="39756"/>
                </a:cubicBezTo>
                <a:cubicBezTo>
                  <a:pt x="2845225" y="-6468"/>
                  <a:pt x="2997830" y="26977"/>
                  <a:pt x="2835965" y="0"/>
                </a:cubicBezTo>
                <a:cubicBezTo>
                  <a:pt x="2756452" y="4417"/>
                  <a:pt x="2676703" y="5702"/>
                  <a:pt x="2597426" y="13252"/>
                </a:cubicBezTo>
                <a:cubicBezTo>
                  <a:pt x="2583520" y="14576"/>
                  <a:pt x="2568845" y="18123"/>
                  <a:pt x="2557670" y="26504"/>
                </a:cubicBezTo>
                <a:cubicBezTo>
                  <a:pt x="2532681" y="45245"/>
                  <a:pt x="2517399" y="75439"/>
                  <a:pt x="2491409" y="92765"/>
                </a:cubicBezTo>
                <a:lnTo>
                  <a:pt x="2451652" y="119269"/>
                </a:lnTo>
                <a:cubicBezTo>
                  <a:pt x="2392784" y="197762"/>
                  <a:pt x="2430273" y="160026"/>
                  <a:pt x="2332383" y="225287"/>
                </a:cubicBezTo>
                <a:lnTo>
                  <a:pt x="2332383" y="225287"/>
                </a:lnTo>
                <a:cubicBezTo>
                  <a:pt x="2314713" y="242957"/>
                  <a:pt x="2293235" y="257504"/>
                  <a:pt x="2279374" y="278296"/>
                </a:cubicBezTo>
                <a:cubicBezTo>
                  <a:pt x="2270539" y="291548"/>
                  <a:pt x="2264132" y="306790"/>
                  <a:pt x="2252870" y="318052"/>
                </a:cubicBezTo>
                <a:cubicBezTo>
                  <a:pt x="2227182" y="343740"/>
                  <a:pt x="2205690" y="347031"/>
                  <a:pt x="2173357" y="357809"/>
                </a:cubicBezTo>
                <a:cubicBezTo>
                  <a:pt x="2140043" y="457743"/>
                  <a:pt x="2184983" y="334556"/>
                  <a:pt x="2133600" y="437322"/>
                </a:cubicBezTo>
                <a:cubicBezTo>
                  <a:pt x="2127353" y="449816"/>
                  <a:pt x="2128467" y="465711"/>
                  <a:pt x="2120348" y="477078"/>
                </a:cubicBezTo>
                <a:cubicBezTo>
                  <a:pt x="2087018" y="523740"/>
                  <a:pt x="2079150" y="524181"/>
                  <a:pt x="2067339" y="503583"/>
                </a:cubicBezTo>
                <a:close/>
              </a:path>
            </a:pathLst>
          </a:custGeom>
          <a:noFill/>
          <a:ln w="22225">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4" name="TextBox 3">
            <a:extLst>
              <a:ext uri="{FF2B5EF4-FFF2-40B4-BE49-F238E27FC236}">
                <a16:creationId xmlns:a16="http://schemas.microsoft.com/office/drawing/2014/main" id="{C5A8647C-0F18-F344-8609-AC56CC1154DB}"/>
              </a:ext>
            </a:extLst>
          </p:cNvPr>
          <p:cNvSpPr txBox="1"/>
          <p:nvPr/>
        </p:nvSpPr>
        <p:spPr>
          <a:xfrm>
            <a:off x="5429329" y="762596"/>
            <a:ext cx="3029997" cy="379656"/>
          </a:xfrm>
          <a:prstGeom prst="rect">
            <a:avLst/>
          </a:prstGeom>
          <a:noFill/>
        </p:spPr>
        <p:txBody>
          <a:bodyPr wrap="none" rtlCol="0">
            <a:spAutoFit/>
          </a:bodyPr>
          <a:lstStyle/>
          <a:p>
            <a:r>
              <a:rPr lang="en-US" sz="1867" dirty="0"/>
              <a:t>container-shipping Domain</a:t>
            </a:r>
          </a:p>
        </p:txBody>
      </p:sp>
      <p:sp>
        <p:nvSpPr>
          <p:cNvPr id="5" name="Freeform 4">
            <a:extLst>
              <a:ext uri="{FF2B5EF4-FFF2-40B4-BE49-F238E27FC236}">
                <a16:creationId xmlns:a16="http://schemas.microsoft.com/office/drawing/2014/main" id="{84F92809-0390-E241-86D7-B172F2993794}"/>
              </a:ext>
            </a:extLst>
          </p:cNvPr>
          <p:cNvSpPr/>
          <p:nvPr/>
        </p:nvSpPr>
        <p:spPr>
          <a:xfrm>
            <a:off x="1170083" y="2333564"/>
            <a:ext cx="3248901" cy="1188051"/>
          </a:xfrm>
          <a:custGeom>
            <a:avLst/>
            <a:gdLst>
              <a:gd name="connsiteX0" fmla="*/ 2067339 w 7381461"/>
              <a:gd name="connsiteY0" fmla="*/ 503583 h 5486400"/>
              <a:gd name="connsiteX1" fmla="*/ 2067339 w 7381461"/>
              <a:gd name="connsiteY1" fmla="*/ 503583 h 5486400"/>
              <a:gd name="connsiteX2" fmla="*/ 1895061 w 7381461"/>
              <a:gd name="connsiteY2" fmla="*/ 596348 h 5486400"/>
              <a:gd name="connsiteX3" fmla="*/ 1762539 w 7381461"/>
              <a:gd name="connsiteY3" fmla="*/ 662609 h 5486400"/>
              <a:gd name="connsiteX4" fmla="*/ 1524000 w 7381461"/>
              <a:gd name="connsiteY4" fmla="*/ 821635 h 5486400"/>
              <a:gd name="connsiteX5" fmla="*/ 1351722 w 7381461"/>
              <a:gd name="connsiteY5" fmla="*/ 940904 h 5486400"/>
              <a:gd name="connsiteX6" fmla="*/ 1311965 w 7381461"/>
              <a:gd name="connsiteY6" fmla="*/ 980661 h 5486400"/>
              <a:gd name="connsiteX7" fmla="*/ 1179444 w 7381461"/>
              <a:gd name="connsiteY7" fmla="*/ 1086678 h 5486400"/>
              <a:gd name="connsiteX8" fmla="*/ 1113183 w 7381461"/>
              <a:gd name="connsiteY8" fmla="*/ 1139687 h 5486400"/>
              <a:gd name="connsiteX9" fmla="*/ 1046922 w 7381461"/>
              <a:gd name="connsiteY9" fmla="*/ 1192696 h 5486400"/>
              <a:gd name="connsiteX10" fmla="*/ 914400 w 7381461"/>
              <a:gd name="connsiteY10" fmla="*/ 1325217 h 5486400"/>
              <a:gd name="connsiteX11" fmla="*/ 874644 w 7381461"/>
              <a:gd name="connsiteY11" fmla="*/ 1364974 h 5486400"/>
              <a:gd name="connsiteX12" fmla="*/ 834887 w 7381461"/>
              <a:gd name="connsiteY12" fmla="*/ 1391478 h 5486400"/>
              <a:gd name="connsiteX13" fmla="*/ 768626 w 7381461"/>
              <a:gd name="connsiteY13" fmla="*/ 1444487 h 5486400"/>
              <a:gd name="connsiteX14" fmla="*/ 742122 w 7381461"/>
              <a:gd name="connsiteY14" fmla="*/ 1484243 h 5486400"/>
              <a:gd name="connsiteX15" fmla="*/ 636104 w 7381461"/>
              <a:gd name="connsiteY15" fmla="*/ 1590261 h 5486400"/>
              <a:gd name="connsiteX16" fmla="*/ 556591 w 7381461"/>
              <a:gd name="connsiteY16" fmla="*/ 1722783 h 5486400"/>
              <a:gd name="connsiteX17" fmla="*/ 503583 w 7381461"/>
              <a:gd name="connsiteY17" fmla="*/ 1802296 h 5486400"/>
              <a:gd name="connsiteX18" fmla="*/ 490330 w 7381461"/>
              <a:gd name="connsiteY18" fmla="*/ 1842052 h 5486400"/>
              <a:gd name="connsiteX19" fmla="*/ 424070 w 7381461"/>
              <a:gd name="connsiteY19" fmla="*/ 1934817 h 5486400"/>
              <a:gd name="connsiteX20" fmla="*/ 410817 w 7381461"/>
              <a:gd name="connsiteY20" fmla="*/ 1974574 h 5486400"/>
              <a:gd name="connsiteX21" fmla="*/ 357809 w 7381461"/>
              <a:gd name="connsiteY21" fmla="*/ 2040835 h 5486400"/>
              <a:gd name="connsiteX22" fmla="*/ 331304 w 7381461"/>
              <a:gd name="connsiteY22" fmla="*/ 2080591 h 5486400"/>
              <a:gd name="connsiteX23" fmla="*/ 304800 w 7381461"/>
              <a:gd name="connsiteY23" fmla="*/ 2107096 h 5486400"/>
              <a:gd name="connsiteX24" fmla="*/ 251791 w 7381461"/>
              <a:gd name="connsiteY24" fmla="*/ 2186609 h 5486400"/>
              <a:gd name="connsiteX25" fmla="*/ 212035 w 7381461"/>
              <a:gd name="connsiteY25" fmla="*/ 2239617 h 5486400"/>
              <a:gd name="connsiteX26" fmla="*/ 159026 w 7381461"/>
              <a:gd name="connsiteY26" fmla="*/ 2345635 h 5486400"/>
              <a:gd name="connsiteX27" fmla="*/ 132522 w 7381461"/>
              <a:gd name="connsiteY27" fmla="*/ 2411896 h 5486400"/>
              <a:gd name="connsiteX28" fmla="*/ 119270 w 7381461"/>
              <a:gd name="connsiteY28" fmla="*/ 2491409 h 5486400"/>
              <a:gd name="connsiteX29" fmla="*/ 106017 w 7381461"/>
              <a:gd name="connsiteY29" fmla="*/ 2531165 h 5486400"/>
              <a:gd name="connsiteX30" fmla="*/ 92765 w 7381461"/>
              <a:gd name="connsiteY30" fmla="*/ 2584174 h 5486400"/>
              <a:gd name="connsiteX31" fmla="*/ 79513 w 7381461"/>
              <a:gd name="connsiteY31" fmla="*/ 2623930 h 5486400"/>
              <a:gd name="connsiteX32" fmla="*/ 66261 w 7381461"/>
              <a:gd name="connsiteY32" fmla="*/ 2676939 h 5486400"/>
              <a:gd name="connsiteX33" fmla="*/ 53009 w 7381461"/>
              <a:gd name="connsiteY33" fmla="*/ 2716696 h 5486400"/>
              <a:gd name="connsiteX34" fmla="*/ 26504 w 7381461"/>
              <a:gd name="connsiteY34" fmla="*/ 2849217 h 5486400"/>
              <a:gd name="connsiteX35" fmla="*/ 13252 w 7381461"/>
              <a:gd name="connsiteY35" fmla="*/ 2915478 h 5486400"/>
              <a:gd name="connsiteX36" fmla="*/ 0 w 7381461"/>
              <a:gd name="connsiteY36" fmla="*/ 2968487 h 5486400"/>
              <a:gd name="connsiteX37" fmla="*/ 13252 w 7381461"/>
              <a:gd name="connsiteY37" fmla="*/ 3313043 h 5486400"/>
              <a:gd name="connsiteX38" fmla="*/ 39757 w 7381461"/>
              <a:gd name="connsiteY38" fmla="*/ 3405809 h 5486400"/>
              <a:gd name="connsiteX39" fmla="*/ 53009 w 7381461"/>
              <a:gd name="connsiteY39" fmla="*/ 3472069 h 5486400"/>
              <a:gd name="connsiteX40" fmla="*/ 92765 w 7381461"/>
              <a:gd name="connsiteY40" fmla="*/ 3525078 h 5486400"/>
              <a:gd name="connsiteX41" fmla="*/ 145774 w 7381461"/>
              <a:gd name="connsiteY41" fmla="*/ 3657600 h 5486400"/>
              <a:gd name="connsiteX42" fmla="*/ 212035 w 7381461"/>
              <a:gd name="connsiteY42" fmla="*/ 3763617 h 5486400"/>
              <a:gd name="connsiteX43" fmla="*/ 278296 w 7381461"/>
              <a:gd name="connsiteY43" fmla="*/ 3869635 h 5486400"/>
              <a:gd name="connsiteX44" fmla="*/ 384313 w 7381461"/>
              <a:gd name="connsiteY44" fmla="*/ 4015409 h 5486400"/>
              <a:gd name="connsiteX45" fmla="*/ 463826 w 7381461"/>
              <a:gd name="connsiteY45" fmla="*/ 4094922 h 5486400"/>
              <a:gd name="connsiteX46" fmla="*/ 516835 w 7381461"/>
              <a:gd name="connsiteY46" fmla="*/ 4147930 h 5486400"/>
              <a:gd name="connsiteX47" fmla="*/ 556591 w 7381461"/>
              <a:gd name="connsiteY47" fmla="*/ 4174435 h 5486400"/>
              <a:gd name="connsiteX48" fmla="*/ 636104 w 7381461"/>
              <a:gd name="connsiteY48" fmla="*/ 4253948 h 5486400"/>
              <a:gd name="connsiteX49" fmla="*/ 675861 w 7381461"/>
              <a:gd name="connsiteY49" fmla="*/ 4293704 h 5486400"/>
              <a:gd name="connsiteX50" fmla="*/ 715617 w 7381461"/>
              <a:gd name="connsiteY50" fmla="*/ 4333461 h 5486400"/>
              <a:gd name="connsiteX51" fmla="*/ 768626 w 7381461"/>
              <a:gd name="connsiteY51" fmla="*/ 4373217 h 5486400"/>
              <a:gd name="connsiteX52" fmla="*/ 795130 w 7381461"/>
              <a:gd name="connsiteY52" fmla="*/ 4412974 h 5486400"/>
              <a:gd name="connsiteX53" fmla="*/ 821635 w 7381461"/>
              <a:gd name="connsiteY53" fmla="*/ 4439478 h 5486400"/>
              <a:gd name="connsiteX54" fmla="*/ 874644 w 7381461"/>
              <a:gd name="connsiteY54" fmla="*/ 4532243 h 5486400"/>
              <a:gd name="connsiteX55" fmla="*/ 993913 w 7381461"/>
              <a:gd name="connsiteY55" fmla="*/ 4651513 h 5486400"/>
              <a:gd name="connsiteX56" fmla="*/ 1060174 w 7381461"/>
              <a:gd name="connsiteY56" fmla="*/ 4717774 h 5486400"/>
              <a:gd name="connsiteX57" fmla="*/ 1099930 w 7381461"/>
              <a:gd name="connsiteY57" fmla="*/ 4744278 h 5486400"/>
              <a:gd name="connsiteX58" fmla="*/ 1166191 w 7381461"/>
              <a:gd name="connsiteY58" fmla="*/ 4810539 h 5486400"/>
              <a:gd name="connsiteX59" fmla="*/ 1205948 w 7381461"/>
              <a:gd name="connsiteY59" fmla="*/ 4837043 h 5486400"/>
              <a:gd name="connsiteX60" fmla="*/ 1258957 w 7381461"/>
              <a:gd name="connsiteY60" fmla="*/ 4890052 h 5486400"/>
              <a:gd name="connsiteX61" fmla="*/ 1298713 w 7381461"/>
              <a:gd name="connsiteY61" fmla="*/ 4916556 h 5486400"/>
              <a:gd name="connsiteX62" fmla="*/ 1351722 w 7381461"/>
              <a:gd name="connsiteY62" fmla="*/ 4969565 h 5486400"/>
              <a:gd name="connsiteX63" fmla="*/ 1391478 w 7381461"/>
              <a:gd name="connsiteY63" fmla="*/ 5009322 h 5486400"/>
              <a:gd name="connsiteX64" fmla="*/ 1577009 w 7381461"/>
              <a:gd name="connsiteY64" fmla="*/ 5128591 h 5486400"/>
              <a:gd name="connsiteX65" fmla="*/ 1630017 w 7381461"/>
              <a:gd name="connsiteY65" fmla="*/ 5155096 h 5486400"/>
              <a:gd name="connsiteX66" fmla="*/ 1669774 w 7381461"/>
              <a:gd name="connsiteY66" fmla="*/ 5181600 h 5486400"/>
              <a:gd name="connsiteX67" fmla="*/ 1709530 w 7381461"/>
              <a:gd name="connsiteY67" fmla="*/ 5194852 h 5486400"/>
              <a:gd name="connsiteX68" fmla="*/ 1762539 w 7381461"/>
              <a:gd name="connsiteY68" fmla="*/ 5221356 h 5486400"/>
              <a:gd name="connsiteX69" fmla="*/ 1815548 w 7381461"/>
              <a:gd name="connsiteY69" fmla="*/ 5234609 h 5486400"/>
              <a:gd name="connsiteX70" fmla="*/ 1934817 w 7381461"/>
              <a:gd name="connsiteY70" fmla="*/ 5261113 h 5486400"/>
              <a:gd name="connsiteX71" fmla="*/ 2067339 w 7381461"/>
              <a:gd name="connsiteY71" fmla="*/ 5287617 h 5486400"/>
              <a:gd name="connsiteX72" fmla="*/ 2133600 w 7381461"/>
              <a:gd name="connsiteY72" fmla="*/ 5300869 h 5486400"/>
              <a:gd name="connsiteX73" fmla="*/ 2213113 w 7381461"/>
              <a:gd name="connsiteY73" fmla="*/ 5314122 h 5486400"/>
              <a:gd name="connsiteX74" fmla="*/ 2292626 w 7381461"/>
              <a:gd name="connsiteY74" fmla="*/ 5340626 h 5486400"/>
              <a:gd name="connsiteX75" fmla="*/ 2372139 w 7381461"/>
              <a:gd name="connsiteY75" fmla="*/ 5353878 h 5486400"/>
              <a:gd name="connsiteX76" fmla="*/ 2464904 w 7381461"/>
              <a:gd name="connsiteY76" fmla="*/ 5380383 h 5486400"/>
              <a:gd name="connsiteX77" fmla="*/ 2544417 w 7381461"/>
              <a:gd name="connsiteY77" fmla="*/ 5393635 h 5486400"/>
              <a:gd name="connsiteX78" fmla="*/ 2597426 w 7381461"/>
              <a:gd name="connsiteY78" fmla="*/ 5406887 h 5486400"/>
              <a:gd name="connsiteX79" fmla="*/ 2676939 w 7381461"/>
              <a:gd name="connsiteY79" fmla="*/ 5420139 h 5486400"/>
              <a:gd name="connsiteX80" fmla="*/ 2743200 w 7381461"/>
              <a:gd name="connsiteY80" fmla="*/ 5446643 h 5486400"/>
              <a:gd name="connsiteX81" fmla="*/ 2968487 w 7381461"/>
              <a:gd name="connsiteY81" fmla="*/ 5486400 h 5486400"/>
              <a:gd name="connsiteX82" fmla="*/ 3313044 w 7381461"/>
              <a:gd name="connsiteY82" fmla="*/ 5459896 h 5486400"/>
              <a:gd name="connsiteX83" fmla="*/ 3419061 w 7381461"/>
              <a:gd name="connsiteY83" fmla="*/ 5420139 h 5486400"/>
              <a:gd name="connsiteX84" fmla="*/ 3458817 w 7381461"/>
              <a:gd name="connsiteY84" fmla="*/ 5406887 h 5486400"/>
              <a:gd name="connsiteX85" fmla="*/ 3498574 w 7381461"/>
              <a:gd name="connsiteY85" fmla="*/ 5380383 h 5486400"/>
              <a:gd name="connsiteX86" fmla="*/ 3591339 w 7381461"/>
              <a:gd name="connsiteY86" fmla="*/ 5353878 h 5486400"/>
              <a:gd name="connsiteX87" fmla="*/ 3670852 w 7381461"/>
              <a:gd name="connsiteY87" fmla="*/ 5327374 h 5486400"/>
              <a:gd name="connsiteX88" fmla="*/ 3723861 w 7381461"/>
              <a:gd name="connsiteY88" fmla="*/ 5300869 h 5486400"/>
              <a:gd name="connsiteX89" fmla="*/ 3790122 w 7381461"/>
              <a:gd name="connsiteY89" fmla="*/ 5287617 h 5486400"/>
              <a:gd name="connsiteX90" fmla="*/ 3869635 w 7381461"/>
              <a:gd name="connsiteY90" fmla="*/ 5261113 h 5486400"/>
              <a:gd name="connsiteX91" fmla="*/ 3988904 w 7381461"/>
              <a:gd name="connsiteY91" fmla="*/ 5234609 h 5486400"/>
              <a:gd name="connsiteX92" fmla="*/ 4028661 w 7381461"/>
              <a:gd name="connsiteY92" fmla="*/ 5221356 h 5486400"/>
              <a:gd name="connsiteX93" fmla="*/ 4227444 w 7381461"/>
              <a:gd name="connsiteY93" fmla="*/ 5194852 h 5486400"/>
              <a:gd name="connsiteX94" fmla="*/ 4532244 w 7381461"/>
              <a:gd name="connsiteY94" fmla="*/ 5181600 h 5486400"/>
              <a:gd name="connsiteX95" fmla="*/ 4823791 w 7381461"/>
              <a:gd name="connsiteY95" fmla="*/ 5155096 h 5486400"/>
              <a:gd name="connsiteX96" fmla="*/ 4890052 w 7381461"/>
              <a:gd name="connsiteY96" fmla="*/ 5141843 h 5486400"/>
              <a:gd name="connsiteX97" fmla="*/ 5539409 w 7381461"/>
              <a:gd name="connsiteY97" fmla="*/ 5102087 h 5486400"/>
              <a:gd name="connsiteX98" fmla="*/ 5632174 w 7381461"/>
              <a:gd name="connsiteY98" fmla="*/ 5075583 h 5486400"/>
              <a:gd name="connsiteX99" fmla="*/ 5764696 w 7381461"/>
              <a:gd name="connsiteY99" fmla="*/ 5035826 h 5486400"/>
              <a:gd name="connsiteX100" fmla="*/ 5804452 w 7381461"/>
              <a:gd name="connsiteY100" fmla="*/ 5009322 h 5486400"/>
              <a:gd name="connsiteX101" fmla="*/ 5844209 w 7381461"/>
              <a:gd name="connsiteY101" fmla="*/ 4996069 h 5486400"/>
              <a:gd name="connsiteX102" fmla="*/ 5897217 w 7381461"/>
              <a:gd name="connsiteY102" fmla="*/ 4956313 h 5486400"/>
              <a:gd name="connsiteX103" fmla="*/ 5936974 w 7381461"/>
              <a:gd name="connsiteY103" fmla="*/ 4929809 h 5486400"/>
              <a:gd name="connsiteX104" fmla="*/ 5963478 w 7381461"/>
              <a:gd name="connsiteY104" fmla="*/ 4903304 h 5486400"/>
              <a:gd name="connsiteX105" fmla="*/ 6003235 w 7381461"/>
              <a:gd name="connsiteY105" fmla="*/ 4876800 h 5486400"/>
              <a:gd name="connsiteX106" fmla="*/ 6056244 w 7381461"/>
              <a:gd name="connsiteY106" fmla="*/ 4810539 h 5486400"/>
              <a:gd name="connsiteX107" fmla="*/ 6188765 w 7381461"/>
              <a:gd name="connsiteY107" fmla="*/ 4651513 h 5486400"/>
              <a:gd name="connsiteX108" fmla="*/ 6215270 w 7381461"/>
              <a:gd name="connsiteY108" fmla="*/ 4585252 h 5486400"/>
              <a:gd name="connsiteX109" fmla="*/ 6268278 w 7381461"/>
              <a:gd name="connsiteY109" fmla="*/ 4492487 h 5486400"/>
              <a:gd name="connsiteX110" fmla="*/ 6281530 w 7381461"/>
              <a:gd name="connsiteY110" fmla="*/ 4439478 h 5486400"/>
              <a:gd name="connsiteX111" fmla="*/ 6308035 w 7381461"/>
              <a:gd name="connsiteY111" fmla="*/ 4359965 h 5486400"/>
              <a:gd name="connsiteX112" fmla="*/ 6361044 w 7381461"/>
              <a:gd name="connsiteY112" fmla="*/ 4320209 h 5486400"/>
              <a:gd name="connsiteX113" fmla="*/ 6427304 w 7381461"/>
              <a:gd name="connsiteY113" fmla="*/ 4253948 h 5486400"/>
              <a:gd name="connsiteX114" fmla="*/ 6467061 w 7381461"/>
              <a:gd name="connsiteY114" fmla="*/ 4214191 h 5486400"/>
              <a:gd name="connsiteX115" fmla="*/ 6546574 w 7381461"/>
              <a:gd name="connsiteY115" fmla="*/ 4147930 h 5486400"/>
              <a:gd name="connsiteX116" fmla="*/ 6652591 w 7381461"/>
              <a:gd name="connsiteY116" fmla="*/ 4041913 h 5486400"/>
              <a:gd name="connsiteX117" fmla="*/ 6838122 w 7381461"/>
              <a:gd name="connsiteY117" fmla="*/ 3869635 h 5486400"/>
              <a:gd name="connsiteX118" fmla="*/ 6864626 w 7381461"/>
              <a:gd name="connsiteY118" fmla="*/ 3829878 h 5486400"/>
              <a:gd name="connsiteX119" fmla="*/ 6917635 w 7381461"/>
              <a:gd name="connsiteY119" fmla="*/ 3790122 h 5486400"/>
              <a:gd name="connsiteX120" fmla="*/ 6970644 w 7381461"/>
              <a:gd name="connsiteY120" fmla="*/ 3723861 h 5486400"/>
              <a:gd name="connsiteX121" fmla="*/ 7010400 w 7381461"/>
              <a:gd name="connsiteY121" fmla="*/ 3684104 h 5486400"/>
              <a:gd name="connsiteX122" fmla="*/ 7050157 w 7381461"/>
              <a:gd name="connsiteY122" fmla="*/ 3631096 h 5486400"/>
              <a:gd name="connsiteX123" fmla="*/ 7129670 w 7381461"/>
              <a:gd name="connsiteY123" fmla="*/ 3551583 h 5486400"/>
              <a:gd name="connsiteX124" fmla="*/ 7169426 w 7381461"/>
              <a:gd name="connsiteY124" fmla="*/ 3498574 h 5486400"/>
              <a:gd name="connsiteX125" fmla="*/ 7195930 w 7381461"/>
              <a:gd name="connsiteY125" fmla="*/ 3472069 h 5486400"/>
              <a:gd name="connsiteX126" fmla="*/ 7222435 w 7381461"/>
              <a:gd name="connsiteY126" fmla="*/ 3419061 h 5486400"/>
              <a:gd name="connsiteX127" fmla="*/ 7248939 w 7381461"/>
              <a:gd name="connsiteY127" fmla="*/ 3392556 h 5486400"/>
              <a:gd name="connsiteX128" fmla="*/ 7275444 w 7381461"/>
              <a:gd name="connsiteY128" fmla="*/ 3352800 h 5486400"/>
              <a:gd name="connsiteX129" fmla="*/ 7288696 w 7381461"/>
              <a:gd name="connsiteY129" fmla="*/ 3313043 h 5486400"/>
              <a:gd name="connsiteX130" fmla="*/ 7301948 w 7381461"/>
              <a:gd name="connsiteY130" fmla="*/ 3260035 h 5486400"/>
              <a:gd name="connsiteX131" fmla="*/ 7328452 w 7381461"/>
              <a:gd name="connsiteY131" fmla="*/ 3207026 h 5486400"/>
              <a:gd name="connsiteX132" fmla="*/ 7354957 w 7381461"/>
              <a:gd name="connsiteY132" fmla="*/ 3074504 h 5486400"/>
              <a:gd name="connsiteX133" fmla="*/ 7381461 w 7381461"/>
              <a:gd name="connsiteY133" fmla="*/ 2862469 h 5486400"/>
              <a:gd name="connsiteX134" fmla="*/ 7368209 w 7381461"/>
              <a:gd name="connsiteY134" fmla="*/ 2226365 h 5486400"/>
              <a:gd name="connsiteX135" fmla="*/ 7354957 w 7381461"/>
              <a:gd name="connsiteY135" fmla="*/ 2146852 h 5486400"/>
              <a:gd name="connsiteX136" fmla="*/ 7315200 w 7381461"/>
              <a:gd name="connsiteY136" fmla="*/ 2027583 h 5486400"/>
              <a:gd name="connsiteX137" fmla="*/ 7301948 w 7381461"/>
              <a:gd name="connsiteY137" fmla="*/ 1987826 h 5486400"/>
              <a:gd name="connsiteX138" fmla="*/ 7275444 w 7381461"/>
              <a:gd name="connsiteY138" fmla="*/ 1948069 h 5486400"/>
              <a:gd name="connsiteX139" fmla="*/ 7262191 w 7381461"/>
              <a:gd name="connsiteY139" fmla="*/ 1908313 h 5486400"/>
              <a:gd name="connsiteX140" fmla="*/ 7209183 w 7381461"/>
              <a:gd name="connsiteY140" fmla="*/ 1828800 h 5486400"/>
              <a:gd name="connsiteX141" fmla="*/ 7182678 w 7381461"/>
              <a:gd name="connsiteY141" fmla="*/ 1762539 h 5486400"/>
              <a:gd name="connsiteX142" fmla="*/ 7116417 w 7381461"/>
              <a:gd name="connsiteY142" fmla="*/ 1656522 h 5486400"/>
              <a:gd name="connsiteX143" fmla="*/ 7036904 w 7381461"/>
              <a:gd name="connsiteY143" fmla="*/ 1497496 h 5486400"/>
              <a:gd name="connsiteX144" fmla="*/ 7010400 w 7381461"/>
              <a:gd name="connsiteY144" fmla="*/ 1444487 h 5486400"/>
              <a:gd name="connsiteX145" fmla="*/ 6970644 w 7381461"/>
              <a:gd name="connsiteY145" fmla="*/ 1391478 h 5486400"/>
              <a:gd name="connsiteX146" fmla="*/ 6944139 w 7381461"/>
              <a:gd name="connsiteY146" fmla="*/ 1338469 h 5486400"/>
              <a:gd name="connsiteX147" fmla="*/ 6904383 w 7381461"/>
              <a:gd name="connsiteY147" fmla="*/ 1298713 h 5486400"/>
              <a:gd name="connsiteX148" fmla="*/ 6877878 w 7381461"/>
              <a:gd name="connsiteY148" fmla="*/ 1245704 h 5486400"/>
              <a:gd name="connsiteX149" fmla="*/ 6838122 w 7381461"/>
              <a:gd name="connsiteY149" fmla="*/ 1205948 h 5486400"/>
              <a:gd name="connsiteX150" fmla="*/ 6798365 w 7381461"/>
              <a:gd name="connsiteY150" fmla="*/ 1152939 h 5486400"/>
              <a:gd name="connsiteX151" fmla="*/ 6758609 w 7381461"/>
              <a:gd name="connsiteY151" fmla="*/ 1113183 h 5486400"/>
              <a:gd name="connsiteX152" fmla="*/ 6665844 w 7381461"/>
              <a:gd name="connsiteY152" fmla="*/ 1007165 h 5486400"/>
              <a:gd name="connsiteX153" fmla="*/ 6612835 w 7381461"/>
              <a:gd name="connsiteY153" fmla="*/ 967409 h 5486400"/>
              <a:gd name="connsiteX154" fmla="*/ 6533322 w 7381461"/>
              <a:gd name="connsiteY154" fmla="*/ 861391 h 5486400"/>
              <a:gd name="connsiteX155" fmla="*/ 6467061 w 7381461"/>
              <a:gd name="connsiteY155" fmla="*/ 781878 h 5486400"/>
              <a:gd name="connsiteX156" fmla="*/ 6427304 w 7381461"/>
              <a:gd name="connsiteY156" fmla="*/ 728869 h 5486400"/>
              <a:gd name="connsiteX157" fmla="*/ 6400800 w 7381461"/>
              <a:gd name="connsiteY157" fmla="*/ 689113 h 5486400"/>
              <a:gd name="connsiteX158" fmla="*/ 6347791 w 7381461"/>
              <a:gd name="connsiteY158" fmla="*/ 675861 h 5486400"/>
              <a:gd name="connsiteX159" fmla="*/ 6268278 w 7381461"/>
              <a:gd name="connsiteY159" fmla="*/ 636104 h 5486400"/>
              <a:gd name="connsiteX160" fmla="*/ 5950226 w 7381461"/>
              <a:gd name="connsiteY160" fmla="*/ 503583 h 5486400"/>
              <a:gd name="connsiteX161" fmla="*/ 5817704 w 7381461"/>
              <a:gd name="connsiteY161" fmla="*/ 477078 h 5486400"/>
              <a:gd name="connsiteX162" fmla="*/ 5658678 w 7381461"/>
              <a:gd name="connsiteY162" fmla="*/ 437322 h 5486400"/>
              <a:gd name="connsiteX163" fmla="*/ 5314122 w 7381461"/>
              <a:gd name="connsiteY163" fmla="*/ 384313 h 5486400"/>
              <a:gd name="connsiteX164" fmla="*/ 4916557 w 7381461"/>
              <a:gd name="connsiteY164" fmla="*/ 371061 h 5486400"/>
              <a:gd name="connsiteX165" fmla="*/ 4704522 w 7381461"/>
              <a:gd name="connsiteY165" fmla="*/ 357809 h 5486400"/>
              <a:gd name="connsiteX166" fmla="*/ 4518991 w 7381461"/>
              <a:gd name="connsiteY166" fmla="*/ 344556 h 5486400"/>
              <a:gd name="connsiteX167" fmla="*/ 4121426 w 7381461"/>
              <a:gd name="connsiteY167" fmla="*/ 331304 h 5486400"/>
              <a:gd name="connsiteX168" fmla="*/ 3763617 w 7381461"/>
              <a:gd name="connsiteY168" fmla="*/ 318052 h 5486400"/>
              <a:gd name="connsiteX169" fmla="*/ 3591339 w 7381461"/>
              <a:gd name="connsiteY169" fmla="*/ 304800 h 5486400"/>
              <a:gd name="connsiteX170" fmla="*/ 3525078 w 7381461"/>
              <a:gd name="connsiteY170" fmla="*/ 291548 h 5486400"/>
              <a:gd name="connsiteX171" fmla="*/ 3392557 w 7381461"/>
              <a:gd name="connsiteY171" fmla="*/ 278296 h 5486400"/>
              <a:gd name="connsiteX172" fmla="*/ 3286539 w 7381461"/>
              <a:gd name="connsiteY172" fmla="*/ 251791 h 5486400"/>
              <a:gd name="connsiteX173" fmla="*/ 3167270 w 7381461"/>
              <a:gd name="connsiteY173" fmla="*/ 145774 h 5486400"/>
              <a:gd name="connsiteX174" fmla="*/ 3114261 w 7381461"/>
              <a:gd name="connsiteY174" fmla="*/ 106017 h 5486400"/>
              <a:gd name="connsiteX175" fmla="*/ 3021496 w 7381461"/>
              <a:gd name="connsiteY175" fmla="*/ 53009 h 5486400"/>
              <a:gd name="connsiteX176" fmla="*/ 2968487 w 7381461"/>
              <a:gd name="connsiteY176" fmla="*/ 39756 h 5486400"/>
              <a:gd name="connsiteX177" fmla="*/ 2835965 w 7381461"/>
              <a:gd name="connsiteY177" fmla="*/ 0 h 5486400"/>
              <a:gd name="connsiteX178" fmla="*/ 2597426 w 7381461"/>
              <a:gd name="connsiteY178" fmla="*/ 13252 h 5486400"/>
              <a:gd name="connsiteX179" fmla="*/ 2557670 w 7381461"/>
              <a:gd name="connsiteY179" fmla="*/ 26504 h 5486400"/>
              <a:gd name="connsiteX180" fmla="*/ 2491409 w 7381461"/>
              <a:gd name="connsiteY180" fmla="*/ 92765 h 5486400"/>
              <a:gd name="connsiteX181" fmla="*/ 2451652 w 7381461"/>
              <a:gd name="connsiteY181" fmla="*/ 119269 h 5486400"/>
              <a:gd name="connsiteX182" fmla="*/ 2332383 w 7381461"/>
              <a:gd name="connsiteY182" fmla="*/ 225287 h 5486400"/>
              <a:gd name="connsiteX183" fmla="*/ 2332383 w 7381461"/>
              <a:gd name="connsiteY183" fmla="*/ 225287 h 5486400"/>
              <a:gd name="connsiteX184" fmla="*/ 2279374 w 7381461"/>
              <a:gd name="connsiteY184" fmla="*/ 278296 h 5486400"/>
              <a:gd name="connsiteX185" fmla="*/ 2252870 w 7381461"/>
              <a:gd name="connsiteY185" fmla="*/ 318052 h 5486400"/>
              <a:gd name="connsiteX186" fmla="*/ 2173357 w 7381461"/>
              <a:gd name="connsiteY186" fmla="*/ 357809 h 5486400"/>
              <a:gd name="connsiteX187" fmla="*/ 2133600 w 7381461"/>
              <a:gd name="connsiteY187" fmla="*/ 437322 h 5486400"/>
              <a:gd name="connsiteX188" fmla="*/ 2120348 w 7381461"/>
              <a:gd name="connsiteY188" fmla="*/ 477078 h 5486400"/>
              <a:gd name="connsiteX189" fmla="*/ 2067339 w 7381461"/>
              <a:gd name="connsiteY189" fmla="*/ 503583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7381461" h="5486400">
                <a:moveTo>
                  <a:pt x="2067339" y="503583"/>
                </a:moveTo>
                <a:lnTo>
                  <a:pt x="2067339" y="503583"/>
                </a:lnTo>
                <a:lnTo>
                  <a:pt x="1895061" y="596348"/>
                </a:lnTo>
                <a:cubicBezTo>
                  <a:pt x="1874184" y="607400"/>
                  <a:pt x="1771767" y="657072"/>
                  <a:pt x="1762539" y="662609"/>
                </a:cubicBezTo>
                <a:cubicBezTo>
                  <a:pt x="1629524" y="742417"/>
                  <a:pt x="1736064" y="676539"/>
                  <a:pt x="1524000" y="821635"/>
                </a:cubicBezTo>
                <a:cubicBezTo>
                  <a:pt x="1496707" y="840309"/>
                  <a:pt x="1370395" y="922231"/>
                  <a:pt x="1351722" y="940904"/>
                </a:cubicBezTo>
                <a:cubicBezTo>
                  <a:pt x="1338470" y="954156"/>
                  <a:pt x="1326272" y="968555"/>
                  <a:pt x="1311965" y="980661"/>
                </a:cubicBezTo>
                <a:cubicBezTo>
                  <a:pt x="1268780" y="1017202"/>
                  <a:pt x="1223618" y="1051339"/>
                  <a:pt x="1179444" y="1086678"/>
                </a:cubicBezTo>
                <a:lnTo>
                  <a:pt x="1113183" y="1139687"/>
                </a:lnTo>
                <a:cubicBezTo>
                  <a:pt x="1091096" y="1157357"/>
                  <a:pt x="1066923" y="1172695"/>
                  <a:pt x="1046922" y="1192696"/>
                </a:cubicBezTo>
                <a:lnTo>
                  <a:pt x="914400" y="1325217"/>
                </a:lnTo>
                <a:cubicBezTo>
                  <a:pt x="901148" y="1338469"/>
                  <a:pt x="890238" y="1354578"/>
                  <a:pt x="874644" y="1364974"/>
                </a:cubicBezTo>
                <a:cubicBezTo>
                  <a:pt x="861392" y="1373809"/>
                  <a:pt x="847324" y="1381528"/>
                  <a:pt x="834887" y="1391478"/>
                </a:cubicBezTo>
                <a:cubicBezTo>
                  <a:pt x="740471" y="1467011"/>
                  <a:pt x="890994" y="1362910"/>
                  <a:pt x="768626" y="1444487"/>
                </a:cubicBezTo>
                <a:cubicBezTo>
                  <a:pt x="759791" y="1457739"/>
                  <a:pt x="752836" y="1472458"/>
                  <a:pt x="742122" y="1484243"/>
                </a:cubicBezTo>
                <a:cubicBezTo>
                  <a:pt x="708504" y="1521223"/>
                  <a:pt x="658455" y="1545560"/>
                  <a:pt x="636104" y="1590261"/>
                </a:cubicBezTo>
                <a:cubicBezTo>
                  <a:pt x="595354" y="1671760"/>
                  <a:pt x="620558" y="1626833"/>
                  <a:pt x="556591" y="1722783"/>
                </a:cubicBezTo>
                <a:lnTo>
                  <a:pt x="503583" y="1802296"/>
                </a:lnTo>
                <a:cubicBezTo>
                  <a:pt x="499165" y="1815548"/>
                  <a:pt x="497261" y="1829924"/>
                  <a:pt x="490330" y="1842052"/>
                </a:cubicBezTo>
                <a:cubicBezTo>
                  <a:pt x="466325" y="1884061"/>
                  <a:pt x="444577" y="1893804"/>
                  <a:pt x="424070" y="1934817"/>
                </a:cubicBezTo>
                <a:cubicBezTo>
                  <a:pt x="417823" y="1947311"/>
                  <a:pt x="417064" y="1962080"/>
                  <a:pt x="410817" y="1974574"/>
                </a:cubicBezTo>
                <a:cubicBezTo>
                  <a:pt x="383627" y="2028954"/>
                  <a:pt x="390676" y="1999751"/>
                  <a:pt x="357809" y="2040835"/>
                </a:cubicBezTo>
                <a:cubicBezTo>
                  <a:pt x="347859" y="2053272"/>
                  <a:pt x="341254" y="2068154"/>
                  <a:pt x="331304" y="2080591"/>
                </a:cubicBezTo>
                <a:cubicBezTo>
                  <a:pt x="323499" y="2090347"/>
                  <a:pt x="312297" y="2097101"/>
                  <a:pt x="304800" y="2107096"/>
                </a:cubicBezTo>
                <a:cubicBezTo>
                  <a:pt x="285687" y="2132580"/>
                  <a:pt x="270904" y="2161126"/>
                  <a:pt x="251791" y="2186609"/>
                </a:cubicBezTo>
                <a:lnTo>
                  <a:pt x="212035" y="2239617"/>
                </a:lnTo>
                <a:cubicBezTo>
                  <a:pt x="182152" y="2329269"/>
                  <a:pt x="221618" y="2220451"/>
                  <a:pt x="159026" y="2345635"/>
                </a:cubicBezTo>
                <a:cubicBezTo>
                  <a:pt x="148388" y="2366912"/>
                  <a:pt x="141357" y="2389809"/>
                  <a:pt x="132522" y="2411896"/>
                </a:cubicBezTo>
                <a:cubicBezTo>
                  <a:pt x="128105" y="2438400"/>
                  <a:pt x="125099" y="2465179"/>
                  <a:pt x="119270" y="2491409"/>
                </a:cubicBezTo>
                <a:cubicBezTo>
                  <a:pt x="116240" y="2505045"/>
                  <a:pt x="109855" y="2517734"/>
                  <a:pt x="106017" y="2531165"/>
                </a:cubicBezTo>
                <a:cubicBezTo>
                  <a:pt x="101013" y="2548678"/>
                  <a:pt x="97769" y="2566661"/>
                  <a:pt x="92765" y="2584174"/>
                </a:cubicBezTo>
                <a:cubicBezTo>
                  <a:pt x="88928" y="2597605"/>
                  <a:pt x="83350" y="2610499"/>
                  <a:pt x="79513" y="2623930"/>
                </a:cubicBezTo>
                <a:cubicBezTo>
                  <a:pt x="74509" y="2641443"/>
                  <a:pt x="71265" y="2659426"/>
                  <a:pt x="66261" y="2676939"/>
                </a:cubicBezTo>
                <a:cubicBezTo>
                  <a:pt x="62423" y="2690371"/>
                  <a:pt x="56150" y="2703085"/>
                  <a:pt x="53009" y="2716696"/>
                </a:cubicBezTo>
                <a:cubicBezTo>
                  <a:pt x="42879" y="2760591"/>
                  <a:pt x="35339" y="2805043"/>
                  <a:pt x="26504" y="2849217"/>
                </a:cubicBezTo>
                <a:cubicBezTo>
                  <a:pt x="22087" y="2871304"/>
                  <a:pt x="18715" y="2893626"/>
                  <a:pt x="13252" y="2915478"/>
                </a:cubicBezTo>
                <a:lnTo>
                  <a:pt x="0" y="2968487"/>
                </a:lnTo>
                <a:cubicBezTo>
                  <a:pt x="4417" y="3083339"/>
                  <a:pt x="5607" y="3198361"/>
                  <a:pt x="13252" y="3313043"/>
                </a:cubicBezTo>
                <a:cubicBezTo>
                  <a:pt x="15506" y="3346852"/>
                  <a:pt x="31778" y="3373894"/>
                  <a:pt x="39757" y="3405809"/>
                </a:cubicBezTo>
                <a:cubicBezTo>
                  <a:pt x="45220" y="3427661"/>
                  <a:pt x="43861" y="3451486"/>
                  <a:pt x="53009" y="3472069"/>
                </a:cubicBezTo>
                <a:cubicBezTo>
                  <a:pt x="61979" y="3492252"/>
                  <a:pt x="82887" y="3505323"/>
                  <a:pt x="92765" y="3525078"/>
                </a:cubicBezTo>
                <a:cubicBezTo>
                  <a:pt x="114042" y="3567632"/>
                  <a:pt x="121296" y="3616803"/>
                  <a:pt x="145774" y="3657600"/>
                </a:cubicBezTo>
                <a:cubicBezTo>
                  <a:pt x="193724" y="3737518"/>
                  <a:pt x="171242" y="3702430"/>
                  <a:pt x="212035" y="3763617"/>
                </a:cubicBezTo>
                <a:cubicBezTo>
                  <a:pt x="235756" y="3834781"/>
                  <a:pt x="213474" y="3783206"/>
                  <a:pt x="278296" y="3869635"/>
                </a:cubicBezTo>
                <a:cubicBezTo>
                  <a:pt x="322693" y="3928831"/>
                  <a:pt x="313578" y="3944674"/>
                  <a:pt x="384313" y="4015409"/>
                </a:cubicBezTo>
                <a:lnTo>
                  <a:pt x="463826" y="4094922"/>
                </a:lnTo>
                <a:cubicBezTo>
                  <a:pt x="481496" y="4112591"/>
                  <a:pt x="496044" y="4134069"/>
                  <a:pt x="516835" y="4147930"/>
                </a:cubicBezTo>
                <a:cubicBezTo>
                  <a:pt x="530087" y="4156765"/>
                  <a:pt x="544687" y="4163854"/>
                  <a:pt x="556591" y="4174435"/>
                </a:cubicBezTo>
                <a:cubicBezTo>
                  <a:pt x="584606" y="4199337"/>
                  <a:pt x="609600" y="4227444"/>
                  <a:pt x="636104" y="4253948"/>
                </a:cubicBezTo>
                <a:lnTo>
                  <a:pt x="675861" y="4293704"/>
                </a:lnTo>
                <a:cubicBezTo>
                  <a:pt x="689113" y="4306956"/>
                  <a:pt x="700624" y="4322216"/>
                  <a:pt x="715617" y="4333461"/>
                </a:cubicBezTo>
                <a:lnTo>
                  <a:pt x="768626" y="4373217"/>
                </a:lnTo>
                <a:cubicBezTo>
                  <a:pt x="777461" y="4386469"/>
                  <a:pt x="785180" y="4400537"/>
                  <a:pt x="795130" y="4412974"/>
                </a:cubicBezTo>
                <a:cubicBezTo>
                  <a:pt x="802935" y="4422730"/>
                  <a:pt x="815207" y="4428764"/>
                  <a:pt x="821635" y="4439478"/>
                </a:cubicBezTo>
                <a:cubicBezTo>
                  <a:pt x="879980" y="4536719"/>
                  <a:pt x="766251" y="4410301"/>
                  <a:pt x="874644" y="4532243"/>
                </a:cubicBezTo>
                <a:cubicBezTo>
                  <a:pt x="874654" y="4532254"/>
                  <a:pt x="985953" y="4643553"/>
                  <a:pt x="993913" y="4651513"/>
                </a:cubicBezTo>
                <a:cubicBezTo>
                  <a:pt x="1016000" y="4673600"/>
                  <a:pt x="1034184" y="4700448"/>
                  <a:pt x="1060174" y="4717774"/>
                </a:cubicBezTo>
                <a:cubicBezTo>
                  <a:pt x="1073426" y="4726609"/>
                  <a:pt x="1087944" y="4733790"/>
                  <a:pt x="1099930" y="4744278"/>
                </a:cubicBezTo>
                <a:cubicBezTo>
                  <a:pt x="1123437" y="4764847"/>
                  <a:pt x="1140201" y="4793213"/>
                  <a:pt x="1166191" y="4810539"/>
                </a:cubicBezTo>
                <a:cubicBezTo>
                  <a:pt x="1179443" y="4819374"/>
                  <a:pt x="1193855" y="4826678"/>
                  <a:pt x="1205948" y="4837043"/>
                </a:cubicBezTo>
                <a:cubicBezTo>
                  <a:pt x="1224921" y="4853305"/>
                  <a:pt x="1238165" y="4876191"/>
                  <a:pt x="1258957" y="4890052"/>
                </a:cubicBezTo>
                <a:cubicBezTo>
                  <a:pt x="1272209" y="4898887"/>
                  <a:pt x="1286620" y="4906191"/>
                  <a:pt x="1298713" y="4916556"/>
                </a:cubicBezTo>
                <a:cubicBezTo>
                  <a:pt x="1317686" y="4932818"/>
                  <a:pt x="1334052" y="4951895"/>
                  <a:pt x="1351722" y="4969565"/>
                </a:cubicBezTo>
                <a:cubicBezTo>
                  <a:pt x="1364974" y="4982817"/>
                  <a:pt x="1376485" y="4998077"/>
                  <a:pt x="1391478" y="5009322"/>
                </a:cubicBezTo>
                <a:cubicBezTo>
                  <a:pt x="1459726" y="5060507"/>
                  <a:pt x="1486128" y="5083149"/>
                  <a:pt x="1577009" y="5128591"/>
                </a:cubicBezTo>
                <a:cubicBezTo>
                  <a:pt x="1594678" y="5137426"/>
                  <a:pt x="1612865" y="5145295"/>
                  <a:pt x="1630017" y="5155096"/>
                </a:cubicBezTo>
                <a:cubicBezTo>
                  <a:pt x="1643846" y="5162998"/>
                  <a:pt x="1655528" y="5174477"/>
                  <a:pt x="1669774" y="5181600"/>
                </a:cubicBezTo>
                <a:cubicBezTo>
                  <a:pt x="1682268" y="5187847"/>
                  <a:pt x="1696691" y="5189349"/>
                  <a:pt x="1709530" y="5194852"/>
                </a:cubicBezTo>
                <a:cubicBezTo>
                  <a:pt x="1727688" y="5202634"/>
                  <a:pt x="1744042" y="5214419"/>
                  <a:pt x="1762539" y="5221356"/>
                </a:cubicBezTo>
                <a:cubicBezTo>
                  <a:pt x="1779593" y="5227751"/>
                  <a:pt x="1798035" y="5229605"/>
                  <a:pt x="1815548" y="5234609"/>
                </a:cubicBezTo>
                <a:cubicBezTo>
                  <a:pt x="1922708" y="5265227"/>
                  <a:pt x="1760903" y="5228505"/>
                  <a:pt x="1934817" y="5261113"/>
                </a:cubicBezTo>
                <a:cubicBezTo>
                  <a:pt x="1979094" y="5269415"/>
                  <a:pt x="2023165" y="5278782"/>
                  <a:pt x="2067339" y="5287617"/>
                </a:cubicBezTo>
                <a:cubicBezTo>
                  <a:pt x="2089426" y="5292034"/>
                  <a:pt x="2111382" y="5297166"/>
                  <a:pt x="2133600" y="5300869"/>
                </a:cubicBezTo>
                <a:cubicBezTo>
                  <a:pt x="2160104" y="5305287"/>
                  <a:pt x="2187045" y="5307605"/>
                  <a:pt x="2213113" y="5314122"/>
                </a:cubicBezTo>
                <a:cubicBezTo>
                  <a:pt x="2240217" y="5320898"/>
                  <a:pt x="2265522" y="5333850"/>
                  <a:pt x="2292626" y="5340626"/>
                </a:cubicBezTo>
                <a:cubicBezTo>
                  <a:pt x="2318694" y="5347143"/>
                  <a:pt x="2345957" y="5347836"/>
                  <a:pt x="2372139" y="5353878"/>
                </a:cubicBezTo>
                <a:cubicBezTo>
                  <a:pt x="2403475" y="5361109"/>
                  <a:pt x="2433568" y="5373152"/>
                  <a:pt x="2464904" y="5380383"/>
                </a:cubicBezTo>
                <a:cubicBezTo>
                  <a:pt x="2491086" y="5386425"/>
                  <a:pt x="2518069" y="5388365"/>
                  <a:pt x="2544417" y="5393635"/>
                </a:cubicBezTo>
                <a:cubicBezTo>
                  <a:pt x="2562277" y="5397207"/>
                  <a:pt x="2579566" y="5403315"/>
                  <a:pt x="2597426" y="5406887"/>
                </a:cubicBezTo>
                <a:cubicBezTo>
                  <a:pt x="2623774" y="5412157"/>
                  <a:pt x="2650435" y="5415722"/>
                  <a:pt x="2676939" y="5420139"/>
                </a:cubicBezTo>
                <a:cubicBezTo>
                  <a:pt x="2699026" y="5428974"/>
                  <a:pt x="2720215" y="5440514"/>
                  <a:pt x="2743200" y="5446643"/>
                </a:cubicBezTo>
                <a:cubicBezTo>
                  <a:pt x="2818507" y="5466725"/>
                  <a:pt x="2892034" y="5475478"/>
                  <a:pt x="2968487" y="5486400"/>
                </a:cubicBezTo>
                <a:cubicBezTo>
                  <a:pt x="3108994" y="5479709"/>
                  <a:pt x="3194592" y="5489510"/>
                  <a:pt x="3313044" y="5459896"/>
                </a:cubicBezTo>
                <a:cubicBezTo>
                  <a:pt x="3343111" y="5452379"/>
                  <a:pt x="3394761" y="5429251"/>
                  <a:pt x="3419061" y="5420139"/>
                </a:cubicBezTo>
                <a:cubicBezTo>
                  <a:pt x="3432140" y="5415234"/>
                  <a:pt x="3446323" y="5413134"/>
                  <a:pt x="3458817" y="5406887"/>
                </a:cubicBezTo>
                <a:cubicBezTo>
                  <a:pt x="3473063" y="5399764"/>
                  <a:pt x="3483786" y="5386298"/>
                  <a:pt x="3498574" y="5380383"/>
                </a:cubicBezTo>
                <a:cubicBezTo>
                  <a:pt x="3528433" y="5368439"/>
                  <a:pt x="3560602" y="5363336"/>
                  <a:pt x="3591339" y="5353878"/>
                </a:cubicBezTo>
                <a:cubicBezTo>
                  <a:pt x="3618042" y="5345662"/>
                  <a:pt x="3644912" y="5337750"/>
                  <a:pt x="3670852" y="5327374"/>
                </a:cubicBezTo>
                <a:cubicBezTo>
                  <a:pt x="3689194" y="5320037"/>
                  <a:pt x="3705119" y="5307116"/>
                  <a:pt x="3723861" y="5300869"/>
                </a:cubicBezTo>
                <a:cubicBezTo>
                  <a:pt x="3745230" y="5293746"/>
                  <a:pt x="3768391" y="5293543"/>
                  <a:pt x="3790122" y="5287617"/>
                </a:cubicBezTo>
                <a:cubicBezTo>
                  <a:pt x="3817076" y="5280266"/>
                  <a:pt x="3842875" y="5269141"/>
                  <a:pt x="3869635" y="5261113"/>
                </a:cubicBezTo>
                <a:cubicBezTo>
                  <a:pt x="3937664" y="5240705"/>
                  <a:pt x="3913233" y="5253527"/>
                  <a:pt x="3988904" y="5234609"/>
                </a:cubicBezTo>
                <a:cubicBezTo>
                  <a:pt x="4002456" y="5231221"/>
                  <a:pt x="4015109" y="5224744"/>
                  <a:pt x="4028661" y="5221356"/>
                </a:cubicBezTo>
                <a:cubicBezTo>
                  <a:pt x="4093115" y="5205242"/>
                  <a:pt x="4161870" y="5198826"/>
                  <a:pt x="4227444" y="5194852"/>
                </a:cubicBezTo>
                <a:cubicBezTo>
                  <a:pt x="4328954" y="5188700"/>
                  <a:pt x="4430696" y="5187089"/>
                  <a:pt x="4532244" y="5181600"/>
                </a:cubicBezTo>
                <a:cubicBezTo>
                  <a:pt x="4630490" y="5176289"/>
                  <a:pt x="4726794" y="5170019"/>
                  <a:pt x="4823791" y="5155096"/>
                </a:cubicBezTo>
                <a:cubicBezTo>
                  <a:pt x="4846054" y="5151671"/>
                  <a:pt x="4867656" y="5144243"/>
                  <a:pt x="4890052" y="5141843"/>
                </a:cubicBezTo>
                <a:cubicBezTo>
                  <a:pt x="5186107" y="5110122"/>
                  <a:pt x="5231850" y="5113916"/>
                  <a:pt x="5539409" y="5102087"/>
                </a:cubicBezTo>
                <a:cubicBezTo>
                  <a:pt x="5705081" y="5060669"/>
                  <a:pt x="5499122" y="5113599"/>
                  <a:pt x="5632174" y="5075583"/>
                </a:cubicBezTo>
                <a:cubicBezTo>
                  <a:pt x="5772366" y="5035527"/>
                  <a:pt x="5575747" y="5098808"/>
                  <a:pt x="5764696" y="5035826"/>
                </a:cubicBezTo>
                <a:cubicBezTo>
                  <a:pt x="5777948" y="5026991"/>
                  <a:pt x="5790207" y="5016445"/>
                  <a:pt x="5804452" y="5009322"/>
                </a:cubicBezTo>
                <a:cubicBezTo>
                  <a:pt x="5816946" y="5003075"/>
                  <a:pt x="5832080" y="5003000"/>
                  <a:pt x="5844209" y="4996069"/>
                </a:cubicBezTo>
                <a:cubicBezTo>
                  <a:pt x="5863386" y="4985111"/>
                  <a:pt x="5879244" y="4969151"/>
                  <a:pt x="5897217" y="4956313"/>
                </a:cubicBezTo>
                <a:cubicBezTo>
                  <a:pt x="5910178" y="4947056"/>
                  <a:pt x="5924537" y="4939759"/>
                  <a:pt x="5936974" y="4929809"/>
                </a:cubicBezTo>
                <a:cubicBezTo>
                  <a:pt x="5946730" y="4922004"/>
                  <a:pt x="5953722" y="4911109"/>
                  <a:pt x="5963478" y="4903304"/>
                </a:cubicBezTo>
                <a:cubicBezTo>
                  <a:pt x="5975915" y="4893354"/>
                  <a:pt x="5991973" y="4888062"/>
                  <a:pt x="6003235" y="4876800"/>
                </a:cubicBezTo>
                <a:cubicBezTo>
                  <a:pt x="6023236" y="4856799"/>
                  <a:pt x="6037452" y="4831680"/>
                  <a:pt x="6056244" y="4810539"/>
                </a:cubicBezTo>
                <a:cubicBezTo>
                  <a:pt x="6102785" y="4758180"/>
                  <a:pt x="6160908" y="4721154"/>
                  <a:pt x="6188765" y="4651513"/>
                </a:cubicBezTo>
                <a:cubicBezTo>
                  <a:pt x="6197600" y="4629426"/>
                  <a:pt x="6204631" y="4606529"/>
                  <a:pt x="6215270" y="4585252"/>
                </a:cubicBezTo>
                <a:cubicBezTo>
                  <a:pt x="6253717" y="4508359"/>
                  <a:pt x="6233430" y="4585417"/>
                  <a:pt x="6268278" y="4492487"/>
                </a:cubicBezTo>
                <a:cubicBezTo>
                  <a:pt x="6274673" y="4475433"/>
                  <a:pt x="6276296" y="4456923"/>
                  <a:pt x="6281530" y="4439478"/>
                </a:cubicBezTo>
                <a:cubicBezTo>
                  <a:pt x="6289558" y="4412718"/>
                  <a:pt x="6285684" y="4376728"/>
                  <a:pt x="6308035" y="4359965"/>
                </a:cubicBezTo>
                <a:cubicBezTo>
                  <a:pt x="6325705" y="4346713"/>
                  <a:pt x="6344536" y="4334883"/>
                  <a:pt x="6361044" y="4320209"/>
                </a:cubicBezTo>
                <a:cubicBezTo>
                  <a:pt x="6384390" y="4299457"/>
                  <a:pt x="6405217" y="4276035"/>
                  <a:pt x="6427304" y="4253948"/>
                </a:cubicBezTo>
                <a:cubicBezTo>
                  <a:pt x="6440556" y="4240696"/>
                  <a:pt x="6452663" y="4226189"/>
                  <a:pt x="6467061" y="4214191"/>
                </a:cubicBezTo>
                <a:cubicBezTo>
                  <a:pt x="6493565" y="4192104"/>
                  <a:pt x="6521292" y="4171406"/>
                  <a:pt x="6546574" y="4147930"/>
                </a:cubicBezTo>
                <a:cubicBezTo>
                  <a:pt x="6583197" y="4113923"/>
                  <a:pt x="6611007" y="4069635"/>
                  <a:pt x="6652591" y="4041913"/>
                </a:cubicBezTo>
                <a:cubicBezTo>
                  <a:pt x="6727687" y="3991850"/>
                  <a:pt x="6775308" y="3963858"/>
                  <a:pt x="6838122" y="3869635"/>
                </a:cubicBezTo>
                <a:cubicBezTo>
                  <a:pt x="6846957" y="3856383"/>
                  <a:pt x="6853364" y="3841140"/>
                  <a:pt x="6864626" y="3829878"/>
                </a:cubicBezTo>
                <a:cubicBezTo>
                  <a:pt x="6880244" y="3814260"/>
                  <a:pt x="6902017" y="3805740"/>
                  <a:pt x="6917635" y="3790122"/>
                </a:cubicBezTo>
                <a:cubicBezTo>
                  <a:pt x="6937636" y="3770121"/>
                  <a:pt x="6952018" y="3745148"/>
                  <a:pt x="6970644" y="3723861"/>
                </a:cubicBezTo>
                <a:cubicBezTo>
                  <a:pt x="6982985" y="3709757"/>
                  <a:pt x="6998203" y="3698334"/>
                  <a:pt x="7010400" y="3684104"/>
                </a:cubicBezTo>
                <a:cubicBezTo>
                  <a:pt x="7024774" y="3667334"/>
                  <a:pt x="7035382" y="3647513"/>
                  <a:pt x="7050157" y="3631096"/>
                </a:cubicBezTo>
                <a:cubicBezTo>
                  <a:pt x="7075232" y="3603235"/>
                  <a:pt x="7107181" y="3581569"/>
                  <a:pt x="7129670" y="3551583"/>
                </a:cubicBezTo>
                <a:cubicBezTo>
                  <a:pt x="7142922" y="3533913"/>
                  <a:pt x="7155286" y="3515542"/>
                  <a:pt x="7169426" y="3498574"/>
                </a:cubicBezTo>
                <a:cubicBezTo>
                  <a:pt x="7177425" y="3488975"/>
                  <a:pt x="7188999" y="3482465"/>
                  <a:pt x="7195930" y="3472069"/>
                </a:cubicBezTo>
                <a:cubicBezTo>
                  <a:pt x="7206888" y="3455632"/>
                  <a:pt x="7211477" y="3435498"/>
                  <a:pt x="7222435" y="3419061"/>
                </a:cubicBezTo>
                <a:cubicBezTo>
                  <a:pt x="7229366" y="3408665"/>
                  <a:pt x="7241134" y="3402312"/>
                  <a:pt x="7248939" y="3392556"/>
                </a:cubicBezTo>
                <a:cubicBezTo>
                  <a:pt x="7258889" y="3380119"/>
                  <a:pt x="7266609" y="3366052"/>
                  <a:pt x="7275444" y="3352800"/>
                </a:cubicBezTo>
                <a:cubicBezTo>
                  <a:pt x="7279861" y="3339548"/>
                  <a:pt x="7284858" y="3326475"/>
                  <a:pt x="7288696" y="3313043"/>
                </a:cubicBezTo>
                <a:cubicBezTo>
                  <a:pt x="7293699" y="3295531"/>
                  <a:pt x="7295553" y="3277089"/>
                  <a:pt x="7301948" y="3260035"/>
                </a:cubicBezTo>
                <a:cubicBezTo>
                  <a:pt x="7308884" y="3241538"/>
                  <a:pt x="7319617" y="3224696"/>
                  <a:pt x="7328452" y="3207026"/>
                </a:cubicBezTo>
                <a:cubicBezTo>
                  <a:pt x="7337287" y="3162852"/>
                  <a:pt x="7349369" y="3119205"/>
                  <a:pt x="7354957" y="3074504"/>
                </a:cubicBezTo>
                <a:lnTo>
                  <a:pt x="7381461" y="2862469"/>
                </a:lnTo>
                <a:cubicBezTo>
                  <a:pt x="7377044" y="2650434"/>
                  <a:pt x="7376058" y="2438300"/>
                  <a:pt x="7368209" y="2226365"/>
                </a:cubicBezTo>
                <a:cubicBezTo>
                  <a:pt x="7367215" y="2199513"/>
                  <a:pt x="7361880" y="2172815"/>
                  <a:pt x="7354957" y="2146852"/>
                </a:cubicBezTo>
                <a:cubicBezTo>
                  <a:pt x="7344159" y="2106360"/>
                  <a:pt x="7328452" y="2067339"/>
                  <a:pt x="7315200" y="2027583"/>
                </a:cubicBezTo>
                <a:cubicBezTo>
                  <a:pt x="7310783" y="2014331"/>
                  <a:pt x="7309697" y="1999449"/>
                  <a:pt x="7301948" y="1987826"/>
                </a:cubicBezTo>
                <a:cubicBezTo>
                  <a:pt x="7293113" y="1974574"/>
                  <a:pt x="7282567" y="1962315"/>
                  <a:pt x="7275444" y="1948069"/>
                </a:cubicBezTo>
                <a:cubicBezTo>
                  <a:pt x="7269197" y="1935575"/>
                  <a:pt x="7268975" y="1920524"/>
                  <a:pt x="7262191" y="1908313"/>
                </a:cubicBezTo>
                <a:cubicBezTo>
                  <a:pt x="7246721" y="1880468"/>
                  <a:pt x="7221014" y="1858376"/>
                  <a:pt x="7209183" y="1828800"/>
                </a:cubicBezTo>
                <a:cubicBezTo>
                  <a:pt x="7200348" y="1806713"/>
                  <a:pt x="7193317" y="1783816"/>
                  <a:pt x="7182678" y="1762539"/>
                </a:cubicBezTo>
                <a:cubicBezTo>
                  <a:pt x="7064660" y="1526503"/>
                  <a:pt x="7200536" y="1814244"/>
                  <a:pt x="7116417" y="1656522"/>
                </a:cubicBezTo>
                <a:cubicBezTo>
                  <a:pt x="7088527" y="1604229"/>
                  <a:pt x="7063408" y="1550505"/>
                  <a:pt x="7036904" y="1497496"/>
                </a:cubicBezTo>
                <a:cubicBezTo>
                  <a:pt x="7028069" y="1479826"/>
                  <a:pt x="7022253" y="1460291"/>
                  <a:pt x="7010400" y="1444487"/>
                </a:cubicBezTo>
                <a:cubicBezTo>
                  <a:pt x="6997148" y="1426817"/>
                  <a:pt x="6982350" y="1410208"/>
                  <a:pt x="6970644" y="1391478"/>
                </a:cubicBezTo>
                <a:cubicBezTo>
                  <a:pt x="6960174" y="1374725"/>
                  <a:pt x="6955622" y="1354545"/>
                  <a:pt x="6944139" y="1338469"/>
                </a:cubicBezTo>
                <a:cubicBezTo>
                  <a:pt x="6933246" y="1323219"/>
                  <a:pt x="6915276" y="1313963"/>
                  <a:pt x="6904383" y="1298713"/>
                </a:cubicBezTo>
                <a:cubicBezTo>
                  <a:pt x="6892900" y="1282637"/>
                  <a:pt x="6889361" y="1261780"/>
                  <a:pt x="6877878" y="1245704"/>
                </a:cubicBezTo>
                <a:cubicBezTo>
                  <a:pt x="6866985" y="1230454"/>
                  <a:pt x="6850319" y="1220177"/>
                  <a:pt x="6838122" y="1205948"/>
                </a:cubicBezTo>
                <a:cubicBezTo>
                  <a:pt x="6823748" y="1189178"/>
                  <a:pt x="6812739" y="1169709"/>
                  <a:pt x="6798365" y="1152939"/>
                </a:cubicBezTo>
                <a:cubicBezTo>
                  <a:pt x="6786168" y="1138710"/>
                  <a:pt x="6770806" y="1127412"/>
                  <a:pt x="6758609" y="1113183"/>
                </a:cubicBezTo>
                <a:cubicBezTo>
                  <a:pt x="6698574" y="1043142"/>
                  <a:pt x="6740449" y="1072444"/>
                  <a:pt x="6665844" y="1007165"/>
                </a:cubicBezTo>
                <a:cubicBezTo>
                  <a:pt x="6649222" y="992621"/>
                  <a:pt x="6628453" y="983027"/>
                  <a:pt x="6612835" y="967409"/>
                </a:cubicBezTo>
                <a:cubicBezTo>
                  <a:pt x="6548760" y="903334"/>
                  <a:pt x="6576144" y="916449"/>
                  <a:pt x="6533322" y="861391"/>
                </a:cubicBezTo>
                <a:cubicBezTo>
                  <a:pt x="6512141" y="834158"/>
                  <a:pt x="6488614" y="808819"/>
                  <a:pt x="6467061" y="781878"/>
                </a:cubicBezTo>
                <a:cubicBezTo>
                  <a:pt x="6453263" y="764631"/>
                  <a:pt x="6440142" y="746842"/>
                  <a:pt x="6427304" y="728869"/>
                </a:cubicBezTo>
                <a:cubicBezTo>
                  <a:pt x="6418047" y="715909"/>
                  <a:pt x="6414052" y="697948"/>
                  <a:pt x="6400800" y="689113"/>
                </a:cubicBezTo>
                <a:cubicBezTo>
                  <a:pt x="6385645" y="679010"/>
                  <a:pt x="6365461" y="680278"/>
                  <a:pt x="6347791" y="675861"/>
                </a:cubicBezTo>
                <a:cubicBezTo>
                  <a:pt x="6260670" y="617778"/>
                  <a:pt x="6354493" y="675292"/>
                  <a:pt x="6268278" y="636104"/>
                </a:cubicBezTo>
                <a:cubicBezTo>
                  <a:pt x="6153370" y="583874"/>
                  <a:pt x="6087253" y="530989"/>
                  <a:pt x="5950226" y="503583"/>
                </a:cubicBezTo>
                <a:cubicBezTo>
                  <a:pt x="5906052" y="494748"/>
                  <a:pt x="5861633" y="487062"/>
                  <a:pt x="5817704" y="477078"/>
                </a:cubicBezTo>
                <a:cubicBezTo>
                  <a:pt x="5764423" y="464969"/>
                  <a:pt x="5712170" y="448466"/>
                  <a:pt x="5658678" y="437322"/>
                </a:cubicBezTo>
                <a:cubicBezTo>
                  <a:pt x="5613042" y="427814"/>
                  <a:pt x="5349406" y="386719"/>
                  <a:pt x="5314122" y="384313"/>
                </a:cubicBezTo>
                <a:cubicBezTo>
                  <a:pt x="5181834" y="375293"/>
                  <a:pt x="5049027" y="376820"/>
                  <a:pt x="4916557" y="371061"/>
                </a:cubicBezTo>
                <a:cubicBezTo>
                  <a:pt x="4845808" y="367985"/>
                  <a:pt x="4775181" y="362520"/>
                  <a:pt x="4704522" y="357809"/>
                </a:cubicBezTo>
                <a:cubicBezTo>
                  <a:pt x="4642658" y="353685"/>
                  <a:pt x="4580928" y="347371"/>
                  <a:pt x="4518991" y="344556"/>
                </a:cubicBezTo>
                <a:cubicBezTo>
                  <a:pt x="4386533" y="338535"/>
                  <a:pt x="4253940" y="335954"/>
                  <a:pt x="4121426" y="331304"/>
                </a:cubicBezTo>
                <a:lnTo>
                  <a:pt x="3763617" y="318052"/>
                </a:lnTo>
                <a:cubicBezTo>
                  <a:pt x="3706191" y="313635"/>
                  <a:pt x="3648582" y="311160"/>
                  <a:pt x="3591339" y="304800"/>
                </a:cubicBezTo>
                <a:cubicBezTo>
                  <a:pt x="3568952" y="302313"/>
                  <a:pt x="3547405" y="294525"/>
                  <a:pt x="3525078" y="291548"/>
                </a:cubicBezTo>
                <a:cubicBezTo>
                  <a:pt x="3481073" y="285681"/>
                  <a:pt x="3436731" y="282713"/>
                  <a:pt x="3392557" y="278296"/>
                </a:cubicBezTo>
                <a:cubicBezTo>
                  <a:pt x="3375782" y="274941"/>
                  <a:pt x="3308480" y="264328"/>
                  <a:pt x="3286539" y="251791"/>
                </a:cubicBezTo>
                <a:cubicBezTo>
                  <a:pt x="3205480" y="205473"/>
                  <a:pt x="3253477" y="210430"/>
                  <a:pt x="3167270" y="145774"/>
                </a:cubicBezTo>
                <a:cubicBezTo>
                  <a:pt x="3149600" y="132522"/>
                  <a:pt x="3132234" y="118855"/>
                  <a:pt x="3114261" y="106017"/>
                </a:cubicBezTo>
                <a:cubicBezTo>
                  <a:pt x="3085932" y="85782"/>
                  <a:pt x="3054187" y="65268"/>
                  <a:pt x="3021496" y="53009"/>
                </a:cubicBezTo>
                <a:cubicBezTo>
                  <a:pt x="3004442" y="46614"/>
                  <a:pt x="2985541" y="46151"/>
                  <a:pt x="2968487" y="39756"/>
                </a:cubicBezTo>
                <a:cubicBezTo>
                  <a:pt x="2845225" y="-6468"/>
                  <a:pt x="2997830" y="26977"/>
                  <a:pt x="2835965" y="0"/>
                </a:cubicBezTo>
                <a:cubicBezTo>
                  <a:pt x="2756452" y="4417"/>
                  <a:pt x="2676703" y="5702"/>
                  <a:pt x="2597426" y="13252"/>
                </a:cubicBezTo>
                <a:cubicBezTo>
                  <a:pt x="2583520" y="14576"/>
                  <a:pt x="2568845" y="18123"/>
                  <a:pt x="2557670" y="26504"/>
                </a:cubicBezTo>
                <a:cubicBezTo>
                  <a:pt x="2532681" y="45245"/>
                  <a:pt x="2517399" y="75439"/>
                  <a:pt x="2491409" y="92765"/>
                </a:cubicBezTo>
                <a:lnTo>
                  <a:pt x="2451652" y="119269"/>
                </a:lnTo>
                <a:cubicBezTo>
                  <a:pt x="2392784" y="197762"/>
                  <a:pt x="2430273" y="160026"/>
                  <a:pt x="2332383" y="225287"/>
                </a:cubicBezTo>
                <a:lnTo>
                  <a:pt x="2332383" y="225287"/>
                </a:lnTo>
                <a:cubicBezTo>
                  <a:pt x="2314713" y="242957"/>
                  <a:pt x="2293235" y="257504"/>
                  <a:pt x="2279374" y="278296"/>
                </a:cubicBezTo>
                <a:cubicBezTo>
                  <a:pt x="2270539" y="291548"/>
                  <a:pt x="2264132" y="306790"/>
                  <a:pt x="2252870" y="318052"/>
                </a:cubicBezTo>
                <a:cubicBezTo>
                  <a:pt x="2227182" y="343740"/>
                  <a:pt x="2205690" y="347031"/>
                  <a:pt x="2173357" y="357809"/>
                </a:cubicBezTo>
                <a:cubicBezTo>
                  <a:pt x="2140043" y="457743"/>
                  <a:pt x="2184983" y="334556"/>
                  <a:pt x="2133600" y="437322"/>
                </a:cubicBezTo>
                <a:cubicBezTo>
                  <a:pt x="2127353" y="449816"/>
                  <a:pt x="2128467" y="465711"/>
                  <a:pt x="2120348" y="477078"/>
                </a:cubicBezTo>
                <a:cubicBezTo>
                  <a:pt x="2087018" y="523740"/>
                  <a:pt x="2079150" y="524181"/>
                  <a:pt x="2067339" y="503583"/>
                </a:cubicBezTo>
                <a:close/>
              </a:path>
            </a:pathLst>
          </a:custGeom>
          <a:noFill/>
          <a:ln w="22225">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6" name="TextBox 5">
            <a:extLst>
              <a:ext uri="{FF2B5EF4-FFF2-40B4-BE49-F238E27FC236}">
                <a16:creationId xmlns:a16="http://schemas.microsoft.com/office/drawing/2014/main" id="{6A6EDF67-19AC-2E42-BA18-DDE123D40BC7}"/>
              </a:ext>
            </a:extLst>
          </p:cNvPr>
          <p:cNvSpPr txBox="1"/>
          <p:nvPr/>
        </p:nvSpPr>
        <p:spPr>
          <a:xfrm>
            <a:off x="1545979" y="2772826"/>
            <a:ext cx="2650084" cy="338554"/>
          </a:xfrm>
          <a:prstGeom prst="rect">
            <a:avLst/>
          </a:prstGeom>
          <a:noFill/>
        </p:spPr>
        <p:txBody>
          <a:bodyPr wrap="none" rtlCol="0">
            <a:spAutoFit/>
          </a:bodyPr>
          <a:lstStyle/>
          <a:p>
            <a:r>
              <a:rPr lang="en-US" sz="1600" dirty="0"/>
              <a:t>Order subdomain (support)</a:t>
            </a:r>
          </a:p>
        </p:txBody>
      </p:sp>
      <p:sp>
        <p:nvSpPr>
          <p:cNvPr id="8" name="Freeform 7">
            <a:extLst>
              <a:ext uri="{FF2B5EF4-FFF2-40B4-BE49-F238E27FC236}">
                <a16:creationId xmlns:a16="http://schemas.microsoft.com/office/drawing/2014/main" id="{79BF872E-2EA1-8048-9920-2945243AC870}"/>
              </a:ext>
            </a:extLst>
          </p:cNvPr>
          <p:cNvSpPr/>
          <p:nvPr/>
        </p:nvSpPr>
        <p:spPr>
          <a:xfrm>
            <a:off x="4765143" y="1440609"/>
            <a:ext cx="2803964" cy="1160497"/>
          </a:xfrm>
          <a:custGeom>
            <a:avLst/>
            <a:gdLst>
              <a:gd name="connsiteX0" fmla="*/ 1400783 w 3949522"/>
              <a:gd name="connsiteY0" fmla="*/ 97277 h 3540869"/>
              <a:gd name="connsiteX1" fmla="*/ 1400783 w 3949522"/>
              <a:gd name="connsiteY1" fmla="*/ 97277 h 3540869"/>
              <a:gd name="connsiteX2" fmla="*/ 1245141 w 3949522"/>
              <a:gd name="connsiteY2" fmla="*/ 233464 h 3540869"/>
              <a:gd name="connsiteX3" fmla="*/ 1167319 w 3949522"/>
              <a:gd name="connsiteY3" fmla="*/ 291830 h 3540869"/>
              <a:gd name="connsiteX4" fmla="*/ 1050588 w 3949522"/>
              <a:gd name="connsiteY4" fmla="*/ 428018 h 3540869"/>
              <a:gd name="connsiteX5" fmla="*/ 972766 w 3949522"/>
              <a:gd name="connsiteY5" fmla="*/ 486383 h 3540869"/>
              <a:gd name="connsiteX6" fmla="*/ 875490 w 3949522"/>
              <a:gd name="connsiteY6" fmla="*/ 622571 h 3540869"/>
              <a:gd name="connsiteX7" fmla="*/ 817124 w 3949522"/>
              <a:gd name="connsiteY7" fmla="*/ 680937 h 3540869"/>
              <a:gd name="connsiteX8" fmla="*/ 778213 w 3949522"/>
              <a:gd name="connsiteY8" fmla="*/ 739303 h 3540869"/>
              <a:gd name="connsiteX9" fmla="*/ 719847 w 3949522"/>
              <a:gd name="connsiteY9" fmla="*/ 797669 h 3540869"/>
              <a:gd name="connsiteX10" fmla="*/ 642026 w 3949522"/>
              <a:gd name="connsiteY10" fmla="*/ 894945 h 3540869"/>
              <a:gd name="connsiteX11" fmla="*/ 466928 w 3949522"/>
              <a:gd name="connsiteY11" fmla="*/ 1070043 h 3540869"/>
              <a:gd name="connsiteX12" fmla="*/ 408562 w 3949522"/>
              <a:gd name="connsiteY12" fmla="*/ 1128409 h 3540869"/>
              <a:gd name="connsiteX13" fmla="*/ 369651 w 3949522"/>
              <a:gd name="connsiteY13" fmla="*/ 1186775 h 3540869"/>
              <a:gd name="connsiteX14" fmla="*/ 291830 w 3949522"/>
              <a:gd name="connsiteY14" fmla="*/ 1420239 h 3540869"/>
              <a:gd name="connsiteX15" fmla="*/ 252919 w 3949522"/>
              <a:gd name="connsiteY15" fmla="*/ 1536971 h 3540869"/>
              <a:gd name="connsiteX16" fmla="*/ 175098 w 3949522"/>
              <a:gd name="connsiteY16" fmla="*/ 1712069 h 3540869"/>
              <a:gd name="connsiteX17" fmla="*/ 136188 w 3949522"/>
              <a:gd name="connsiteY17" fmla="*/ 1906622 h 3540869"/>
              <a:gd name="connsiteX18" fmla="*/ 97277 w 3949522"/>
              <a:gd name="connsiteY18" fmla="*/ 2023354 h 3540869"/>
              <a:gd name="connsiteX19" fmla="*/ 77822 w 3949522"/>
              <a:gd name="connsiteY19" fmla="*/ 2081720 h 3540869"/>
              <a:gd name="connsiteX20" fmla="*/ 58366 w 3949522"/>
              <a:gd name="connsiteY20" fmla="*/ 2140086 h 3540869"/>
              <a:gd name="connsiteX21" fmla="*/ 19456 w 3949522"/>
              <a:gd name="connsiteY21" fmla="*/ 2315183 h 3540869"/>
              <a:gd name="connsiteX22" fmla="*/ 0 w 3949522"/>
              <a:gd name="connsiteY22" fmla="*/ 2373549 h 3540869"/>
              <a:gd name="connsiteX23" fmla="*/ 19456 w 3949522"/>
              <a:gd name="connsiteY23" fmla="*/ 2723745 h 3540869"/>
              <a:gd name="connsiteX24" fmla="*/ 38911 w 3949522"/>
              <a:gd name="connsiteY24" fmla="*/ 2782111 h 3540869"/>
              <a:gd name="connsiteX25" fmla="*/ 97277 w 3949522"/>
              <a:gd name="connsiteY25" fmla="*/ 2937754 h 3540869"/>
              <a:gd name="connsiteX26" fmla="*/ 116732 w 3949522"/>
              <a:gd name="connsiteY26" fmla="*/ 2996120 h 3540869"/>
              <a:gd name="connsiteX27" fmla="*/ 252919 w 3949522"/>
              <a:gd name="connsiteY27" fmla="*/ 3171218 h 3540869"/>
              <a:gd name="connsiteX28" fmla="*/ 291830 w 3949522"/>
              <a:gd name="connsiteY28" fmla="*/ 3229583 h 3540869"/>
              <a:gd name="connsiteX29" fmla="*/ 525294 w 3949522"/>
              <a:gd name="connsiteY29" fmla="*/ 3346315 h 3540869"/>
              <a:gd name="connsiteX30" fmla="*/ 642026 w 3949522"/>
              <a:gd name="connsiteY30" fmla="*/ 3385226 h 3540869"/>
              <a:gd name="connsiteX31" fmla="*/ 719847 w 3949522"/>
              <a:gd name="connsiteY31" fmla="*/ 3404681 h 3540869"/>
              <a:gd name="connsiteX32" fmla="*/ 856034 w 3949522"/>
              <a:gd name="connsiteY32" fmla="*/ 3443592 h 3540869"/>
              <a:gd name="connsiteX33" fmla="*/ 972766 w 3949522"/>
              <a:gd name="connsiteY33" fmla="*/ 3501958 h 3540869"/>
              <a:gd name="connsiteX34" fmla="*/ 1031132 w 3949522"/>
              <a:gd name="connsiteY34" fmla="*/ 3540869 h 3540869"/>
              <a:gd name="connsiteX35" fmla="*/ 1498060 w 3949522"/>
              <a:gd name="connsiteY35" fmla="*/ 3521413 h 3540869"/>
              <a:gd name="connsiteX36" fmla="*/ 1653702 w 3949522"/>
              <a:gd name="connsiteY36" fmla="*/ 3463047 h 3540869"/>
              <a:gd name="connsiteX37" fmla="*/ 1731524 w 3949522"/>
              <a:gd name="connsiteY37" fmla="*/ 3443592 h 3540869"/>
              <a:gd name="connsiteX38" fmla="*/ 1848256 w 3949522"/>
              <a:gd name="connsiteY38" fmla="*/ 3365771 h 3540869"/>
              <a:gd name="connsiteX39" fmla="*/ 1984443 w 3949522"/>
              <a:gd name="connsiteY39" fmla="*/ 3307405 h 3540869"/>
              <a:gd name="connsiteX40" fmla="*/ 2101175 w 3949522"/>
              <a:gd name="connsiteY40" fmla="*/ 3229583 h 3540869"/>
              <a:gd name="connsiteX41" fmla="*/ 2198451 w 3949522"/>
              <a:gd name="connsiteY41" fmla="*/ 3190673 h 3540869"/>
              <a:gd name="connsiteX42" fmla="*/ 2295728 w 3949522"/>
              <a:gd name="connsiteY42" fmla="*/ 3132307 h 3540869"/>
              <a:gd name="connsiteX43" fmla="*/ 2412460 w 3949522"/>
              <a:gd name="connsiteY43" fmla="*/ 3093396 h 3540869"/>
              <a:gd name="connsiteX44" fmla="*/ 2470826 w 3949522"/>
              <a:gd name="connsiteY44" fmla="*/ 3073941 h 3540869"/>
              <a:gd name="connsiteX45" fmla="*/ 2548647 w 3949522"/>
              <a:gd name="connsiteY45" fmla="*/ 3035030 h 3540869"/>
              <a:gd name="connsiteX46" fmla="*/ 2645924 w 3949522"/>
              <a:gd name="connsiteY46" fmla="*/ 2976664 h 3540869"/>
              <a:gd name="connsiteX47" fmla="*/ 2859932 w 3949522"/>
              <a:gd name="connsiteY47" fmla="*/ 2879388 h 3540869"/>
              <a:gd name="connsiteX48" fmla="*/ 3015575 w 3949522"/>
              <a:gd name="connsiteY48" fmla="*/ 2762656 h 3540869"/>
              <a:gd name="connsiteX49" fmla="*/ 3151762 w 3949522"/>
              <a:gd name="connsiteY49" fmla="*/ 2607013 h 3540869"/>
              <a:gd name="connsiteX50" fmla="*/ 3229583 w 3949522"/>
              <a:gd name="connsiteY50" fmla="*/ 2529192 h 3540869"/>
              <a:gd name="connsiteX51" fmla="*/ 3268494 w 3949522"/>
              <a:gd name="connsiteY51" fmla="*/ 2470826 h 3540869"/>
              <a:gd name="connsiteX52" fmla="*/ 3385226 w 3949522"/>
              <a:gd name="connsiteY52" fmla="*/ 2354094 h 3540869"/>
              <a:gd name="connsiteX53" fmla="*/ 3443592 w 3949522"/>
              <a:gd name="connsiteY53" fmla="*/ 2276273 h 3540869"/>
              <a:gd name="connsiteX54" fmla="*/ 3599234 w 3949522"/>
              <a:gd name="connsiteY54" fmla="*/ 2140086 h 3540869"/>
              <a:gd name="connsiteX55" fmla="*/ 3638145 w 3949522"/>
              <a:gd name="connsiteY55" fmla="*/ 2081720 h 3540869"/>
              <a:gd name="connsiteX56" fmla="*/ 3696511 w 3949522"/>
              <a:gd name="connsiteY56" fmla="*/ 2023354 h 3540869"/>
              <a:gd name="connsiteX57" fmla="*/ 3735422 w 3949522"/>
              <a:gd name="connsiteY57" fmla="*/ 1964988 h 3540869"/>
              <a:gd name="connsiteX58" fmla="*/ 3852153 w 3949522"/>
              <a:gd name="connsiteY58" fmla="*/ 1887166 h 3540869"/>
              <a:gd name="connsiteX59" fmla="*/ 3910519 w 3949522"/>
              <a:gd name="connsiteY59" fmla="*/ 1848256 h 3540869"/>
              <a:gd name="connsiteX60" fmla="*/ 3949430 w 3949522"/>
              <a:gd name="connsiteY60" fmla="*/ 1789890 h 3540869"/>
              <a:gd name="connsiteX61" fmla="*/ 3910519 w 3949522"/>
              <a:gd name="connsiteY61" fmla="*/ 1459149 h 3540869"/>
              <a:gd name="connsiteX62" fmla="*/ 3871609 w 3949522"/>
              <a:gd name="connsiteY62" fmla="*/ 1400783 h 3540869"/>
              <a:gd name="connsiteX63" fmla="*/ 3832698 w 3949522"/>
              <a:gd name="connsiteY63" fmla="*/ 1284052 h 3540869"/>
              <a:gd name="connsiteX64" fmla="*/ 3793788 w 3949522"/>
              <a:gd name="connsiteY64" fmla="*/ 1167320 h 3540869"/>
              <a:gd name="connsiteX65" fmla="*/ 3774332 w 3949522"/>
              <a:gd name="connsiteY65" fmla="*/ 1108954 h 3540869"/>
              <a:gd name="connsiteX66" fmla="*/ 3735422 w 3949522"/>
              <a:gd name="connsiteY66" fmla="*/ 953311 h 3540869"/>
              <a:gd name="connsiteX67" fmla="*/ 3677056 w 3949522"/>
              <a:gd name="connsiteY67" fmla="*/ 758758 h 3540869"/>
              <a:gd name="connsiteX68" fmla="*/ 3657600 w 3949522"/>
              <a:gd name="connsiteY68" fmla="*/ 700392 h 3540869"/>
              <a:gd name="connsiteX69" fmla="*/ 3560324 w 3949522"/>
              <a:gd name="connsiteY69" fmla="*/ 583660 h 3540869"/>
              <a:gd name="connsiteX70" fmla="*/ 3424136 w 3949522"/>
              <a:gd name="connsiteY70" fmla="*/ 428018 h 3540869"/>
              <a:gd name="connsiteX71" fmla="*/ 3268494 w 3949522"/>
              <a:gd name="connsiteY71" fmla="*/ 291830 h 3540869"/>
              <a:gd name="connsiteX72" fmla="*/ 3210128 w 3949522"/>
              <a:gd name="connsiteY72" fmla="*/ 252920 h 3540869"/>
              <a:gd name="connsiteX73" fmla="*/ 3151762 w 3949522"/>
              <a:gd name="connsiteY73" fmla="*/ 214009 h 3540869"/>
              <a:gd name="connsiteX74" fmla="*/ 3093396 w 3949522"/>
              <a:gd name="connsiteY74" fmla="*/ 194554 h 3540869"/>
              <a:gd name="connsiteX75" fmla="*/ 2937753 w 3949522"/>
              <a:gd name="connsiteY75" fmla="*/ 116732 h 3540869"/>
              <a:gd name="connsiteX76" fmla="*/ 2879388 w 3949522"/>
              <a:gd name="connsiteY76" fmla="*/ 77822 h 3540869"/>
              <a:gd name="connsiteX77" fmla="*/ 2782111 w 3949522"/>
              <a:gd name="connsiteY77" fmla="*/ 58366 h 3540869"/>
              <a:gd name="connsiteX78" fmla="*/ 2568102 w 3949522"/>
              <a:gd name="connsiteY78" fmla="*/ 0 h 3540869"/>
              <a:gd name="connsiteX79" fmla="*/ 1517515 w 3949522"/>
              <a:gd name="connsiteY79" fmla="*/ 38911 h 3540869"/>
              <a:gd name="connsiteX80" fmla="*/ 1459149 w 3949522"/>
              <a:gd name="connsiteY80" fmla="*/ 58366 h 3540869"/>
              <a:gd name="connsiteX81" fmla="*/ 1400783 w 3949522"/>
              <a:gd name="connsiteY81" fmla="*/ 97277 h 3540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949522" h="3540869">
                <a:moveTo>
                  <a:pt x="1400783" y="97277"/>
                </a:moveTo>
                <a:lnTo>
                  <a:pt x="1400783" y="97277"/>
                </a:lnTo>
                <a:cubicBezTo>
                  <a:pt x="1348902" y="142673"/>
                  <a:pt x="1298100" y="189331"/>
                  <a:pt x="1245141" y="233464"/>
                </a:cubicBezTo>
                <a:cubicBezTo>
                  <a:pt x="1220231" y="254222"/>
                  <a:pt x="1191939" y="270728"/>
                  <a:pt x="1167319" y="291830"/>
                </a:cubicBezTo>
                <a:cubicBezTo>
                  <a:pt x="1019067" y="418903"/>
                  <a:pt x="1204372" y="274234"/>
                  <a:pt x="1050588" y="428018"/>
                </a:cubicBezTo>
                <a:cubicBezTo>
                  <a:pt x="1027660" y="450946"/>
                  <a:pt x="995694" y="463455"/>
                  <a:pt x="972766" y="486383"/>
                </a:cubicBezTo>
                <a:cubicBezTo>
                  <a:pt x="902676" y="556472"/>
                  <a:pt x="930724" y="556290"/>
                  <a:pt x="875490" y="622571"/>
                </a:cubicBezTo>
                <a:cubicBezTo>
                  <a:pt x="857876" y="643708"/>
                  <a:pt x="834738" y="659800"/>
                  <a:pt x="817124" y="680937"/>
                </a:cubicBezTo>
                <a:cubicBezTo>
                  <a:pt x="802155" y="698900"/>
                  <a:pt x="793182" y="721340"/>
                  <a:pt x="778213" y="739303"/>
                </a:cubicBezTo>
                <a:cubicBezTo>
                  <a:pt x="760599" y="760440"/>
                  <a:pt x="737965" y="776963"/>
                  <a:pt x="719847" y="797669"/>
                </a:cubicBezTo>
                <a:cubicBezTo>
                  <a:pt x="692503" y="828920"/>
                  <a:pt x="669959" y="864219"/>
                  <a:pt x="642026" y="894945"/>
                </a:cubicBezTo>
                <a:lnTo>
                  <a:pt x="466928" y="1070043"/>
                </a:lnTo>
                <a:cubicBezTo>
                  <a:pt x="447473" y="1089498"/>
                  <a:pt x="423824" y="1105516"/>
                  <a:pt x="408562" y="1128409"/>
                </a:cubicBezTo>
                <a:lnTo>
                  <a:pt x="369651" y="1186775"/>
                </a:lnTo>
                <a:lnTo>
                  <a:pt x="291830" y="1420239"/>
                </a:lnTo>
                <a:cubicBezTo>
                  <a:pt x="291828" y="1420244"/>
                  <a:pt x="252922" y="1536967"/>
                  <a:pt x="252919" y="1536971"/>
                </a:cubicBezTo>
                <a:cubicBezTo>
                  <a:pt x="208857" y="1603065"/>
                  <a:pt x="190532" y="1619462"/>
                  <a:pt x="175098" y="1712069"/>
                </a:cubicBezTo>
                <a:cubicBezTo>
                  <a:pt x="161952" y="1790944"/>
                  <a:pt x="157954" y="1834069"/>
                  <a:pt x="136188" y="1906622"/>
                </a:cubicBezTo>
                <a:cubicBezTo>
                  <a:pt x="124402" y="1945908"/>
                  <a:pt x="110247" y="1984443"/>
                  <a:pt x="97277" y="2023354"/>
                </a:cubicBezTo>
                <a:lnTo>
                  <a:pt x="77822" y="2081720"/>
                </a:lnTo>
                <a:cubicBezTo>
                  <a:pt x="71337" y="2101175"/>
                  <a:pt x="62388" y="2119976"/>
                  <a:pt x="58366" y="2140086"/>
                </a:cubicBezTo>
                <a:cubicBezTo>
                  <a:pt x="44995" y="2206944"/>
                  <a:pt x="37772" y="2251079"/>
                  <a:pt x="19456" y="2315183"/>
                </a:cubicBezTo>
                <a:cubicBezTo>
                  <a:pt x="13822" y="2334902"/>
                  <a:pt x="6485" y="2354094"/>
                  <a:pt x="0" y="2373549"/>
                </a:cubicBezTo>
                <a:cubicBezTo>
                  <a:pt x="6485" y="2490281"/>
                  <a:pt x="8372" y="2607360"/>
                  <a:pt x="19456" y="2723745"/>
                </a:cubicBezTo>
                <a:cubicBezTo>
                  <a:pt x="21400" y="2744160"/>
                  <a:pt x="33277" y="2762392"/>
                  <a:pt x="38911" y="2782111"/>
                </a:cubicBezTo>
                <a:cubicBezTo>
                  <a:pt x="90152" y="2961456"/>
                  <a:pt x="19561" y="2756416"/>
                  <a:pt x="97277" y="2937754"/>
                </a:cubicBezTo>
                <a:cubicBezTo>
                  <a:pt x="105355" y="2956604"/>
                  <a:pt x="106773" y="2978193"/>
                  <a:pt x="116732" y="2996120"/>
                </a:cubicBezTo>
                <a:cubicBezTo>
                  <a:pt x="215071" y="3173131"/>
                  <a:pt x="158393" y="3057788"/>
                  <a:pt x="252919" y="3171218"/>
                </a:cubicBezTo>
                <a:cubicBezTo>
                  <a:pt x="267888" y="3189181"/>
                  <a:pt x="274233" y="3214186"/>
                  <a:pt x="291830" y="3229583"/>
                </a:cubicBezTo>
                <a:cubicBezTo>
                  <a:pt x="384670" y="3310818"/>
                  <a:pt x="415082" y="3309578"/>
                  <a:pt x="525294" y="3346315"/>
                </a:cubicBezTo>
                <a:lnTo>
                  <a:pt x="642026" y="3385226"/>
                </a:lnTo>
                <a:cubicBezTo>
                  <a:pt x="667966" y="3391711"/>
                  <a:pt x="694137" y="3397335"/>
                  <a:pt x="719847" y="3404681"/>
                </a:cubicBezTo>
                <a:cubicBezTo>
                  <a:pt x="915222" y="3460503"/>
                  <a:pt x="612754" y="3382773"/>
                  <a:pt x="856034" y="3443592"/>
                </a:cubicBezTo>
                <a:cubicBezTo>
                  <a:pt x="1023303" y="3555106"/>
                  <a:pt x="811669" y="3421409"/>
                  <a:pt x="972766" y="3501958"/>
                </a:cubicBezTo>
                <a:cubicBezTo>
                  <a:pt x="993680" y="3512415"/>
                  <a:pt x="1011677" y="3527899"/>
                  <a:pt x="1031132" y="3540869"/>
                </a:cubicBezTo>
                <a:cubicBezTo>
                  <a:pt x="1186775" y="3534384"/>
                  <a:pt x="1342678" y="3532512"/>
                  <a:pt x="1498060" y="3521413"/>
                </a:cubicBezTo>
                <a:cubicBezTo>
                  <a:pt x="1580315" y="3515538"/>
                  <a:pt x="1577674" y="3491557"/>
                  <a:pt x="1653702" y="3463047"/>
                </a:cubicBezTo>
                <a:cubicBezTo>
                  <a:pt x="1678739" y="3453658"/>
                  <a:pt x="1705583" y="3450077"/>
                  <a:pt x="1731524" y="3443592"/>
                </a:cubicBezTo>
                <a:cubicBezTo>
                  <a:pt x="1770435" y="3417652"/>
                  <a:pt x="1803891" y="3380560"/>
                  <a:pt x="1848256" y="3365771"/>
                </a:cubicBezTo>
                <a:cubicBezTo>
                  <a:pt x="1908633" y="3345645"/>
                  <a:pt x="1924345" y="3343464"/>
                  <a:pt x="1984443" y="3307405"/>
                </a:cubicBezTo>
                <a:cubicBezTo>
                  <a:pt x="2024544" y="3283345"/>
                  <a:pt x="2057755" y="3246951"/>
                  <a:pt x="2101175" y="3229583"/>
                </a:cubicBezTo>
                <a:cubicBezTo>
                  <a:pt x="2133600" y="3216613"/>
                  <a:pt x="2167215" y="3206291"/>
                  <a:pt x="2198451" y="3190673"/>
                </a:cubicBezTo>
                <a:cubicBezTo>
                  <a:pt x="2232273" y="3173762"/>
                  <a:pt x="2261303" y="3147955"/>
                  <a:pt x="2295728" y="3132307"/>
                </a:cubicBezTo>
                <a:cubicBezTo>
                  <a:pt x="2333067" y="3115335"/>
                  <a:pt x="2373549" y="3106366"/>
                  <a:pt x="2412460" y="3093396"/>
                </a:cubicBezTo>
                <a:cubicBezTo>
                  <a:pt x="2431915" y="3086911"/>
                  <a:pt x="2452483" y="3083112"/>
                  <a:pt x="2470826" y="3073941"/>
                </a:cubicBezTo>
                <a:cubicBezTo>
                  <a:pt x="2496766" y="3060971"/>
                  <a:pt x="2523294" y="3049115"/>
                  <a:pt x="2548647" y="3035030"/>
                </a:cubicBezTo>
                <a:cubicBezTo>
                  <a:pt x="2581703" y="3016666"/>
                  <a:pt x="2612102" y="2993575"/>
                  <a:pt x="2645924" y="2976664"/>
                </a:cubicBezTo>
                <a:cubicBezTo>
                  <a:pt x="2773402" y="2912925"/>
                  <a:pt x="2646111" y="3039753"/>
                  <a:pt x="2859932" y="2879388"/>
                </a:cubicBezTo>
                <a:cubicBezTo>
                  <a:pt x="2911813" y="2840477"/>
                  <a:pt x="2969718" y="2808513"/>
                  <a:pt x="3015575" y="2762656"/>
                </a:cubicBezTo>
                <a:cubicBezTo>
                  <a:pt x="3237571" y="2540660"/>
                  <a:pt x="2964216" y="2821352"/>
                  <a:pt x="3151762" y="2607013"/>
                </a:cubicBezTo>
                <a:cubicBezTo>
                  <a:pt x="3175919" y="2579405"/>
                  <a:pt x="3205709" y="2557045"/>
                  <a:pt x="3229583" y="2529192"/>
                </a:cubicBezTo>
                <a:cubicBezTo>
                  <a:pt x="3244800" y="2511439"/>
                  <a:pt x="3252960" y="2488302"/>
                  <a:pt x="3268494" y="2470826"/>
                </a:cubicBezTo>
                <a:cubicBezTo>
                  <a:pt x="3305053" y="2429698"/>
                  <a:pt x="3352209" y="2398116"/>
                  <a:pt x="3385226" y="2354094"/>
                </a:cubicBezTo>
                <a:cubicBezTo>
                  <a:pt x="3404681" y="2328154"/>
                  <a:pt x="3422240" y="2300676"/>
                  <a:pt x="3443592" y="2276273"/>
                </a:cubicBezTo>
                <a:cubicBezTo>
                  <a:pt x="3655776" y="2033777"/>
                  <a:pt x="3393569" y="2345751"/>
                  <a:pt x="3599234" y="2140086"/>
                </a:cubicBezTo>
                <a:cubicBezTo>
                  <a:pt x="3615768" y="2123552"/>
                  <a:pt x="3623176" y="2099683"/>
                  <a:pt x="3638145" y="2081720"/>
                </a:cubicBezTo>
                <a:cubicBezTo>
                  <a:pt x="3655759" y="2060583"/>
                  <a:pt x="3678897" y="2044491"/>
                  <a:pt x="3696511" y="2023354"/>
                </a:cubicBezTo>
                <a:cubicBezTo>
                  <a:pt x="3711480" y="2005391"/>
                  <a:pt x="3717825" y="1980386"/>
                  <a:pt x="3735422" y="1964988"/>
                </a:cubicBezTo>
                <a:cubicBezTo>
                  <a:pt x="3770616" y="1934193"/>
                  <a:pt x="3813243" y="1913106"/>
                  <a:pt x="3852153" y="1887166"/>
                </a:cubicBezTo>
                <a:lnTo>
                  <a:pt x="3910519" y="1848256"/>
                </a:lnTo>
                <a:cubicBezTo>
                  <a:pt x="3923489" y="1828801"/>
                  <a:pt x="3947971" y="1813227"/>
                  <a:pt x="3949430" y="1789890"/>
                </a:cubicBezTo>
                <a:cubicBezTo>
                  <a:pt x="3950455" y="1773495"/>
                  <a:pt x="3943358" y="1535775"/>
                  <a:pt x="3910519" y="1459149"/>
                </a:cubicBezTo>
                <a:cubicBezTo>
                  <a:pt x="3901308" y="1437657"/>
                  <a:pt x="3881105" y="1422150"/>
                  <a:pt x="3871609" y="1400783"/>
                </a:cubicBezTo>
                <a:cubicBezTo>
                  <a:pt x="3854951" y="1363303"/>
                  <a:pt x="3845668" y="1322962"/>
                  <a:pt x="3832698" y="1284052"/>
                </a:cubicBezTo>
                <a:lnTo>
                  <a:pt x="3793788" y="1167320"/>
                </a:lnTo>
                <a:cubicBezTo>
                  <a:pt x="3787303" y="1147865"/>
                  <a:pt x="3778354" y="1129064"/>
                  <a:pt x="3774332" y="1108954"/>
                </a:cubicBezTo>
                <a:cubicBezTo>
                  <a:pt x="3734782" y="911202"/>
                  <a:pt x="3775302" y="1092888"/>
                  <a:pt x="3735422" y="953311"/>
                </a:cubicBezTo>
                <a:cubicBezTo>
                  <a:pt x="3676622" y="747512"/>
                  <a:pt x="3769513" y="1036130"/>
                  <a:pt x="3677056" y="758758"/>
                </a:cubicBezTo>
                <a:cubicBezTo>
                  <a:pt x="3670571" y="739303"/>
                  <a:pt x="3668976" y="717456"/>
                  <a:pt x="3657600" y="700392"/>
                </a:cubicBezTo>
                <a:cubicBezTo>
                  <a:pt x="3518573" y="491848"/>
                  <a:pt x="3735073" y="808336"/>
                  <a:pt x="3560324" y="583660"/>
                </a:cubicBezTo>
                <a:cubicBezTo>
                  <a:pt x="3438105" y="426522"/>
                  <a:pt x="3537126" y="503344"/>
                  <a:pt x="3424136" y="428018"/>
                </a:cubicBezTo>
                <a:cubicBezTo>
                  <a:pt x="3359286" y="330742"/>
                  <a:pt x="3404680" y="382621"/>
                  <a:pt x="3268494" y="291830"/>
                </a:cubicBezTo>
                <a:lnTo>
                  <a:pt x="3210128" y="252920"/>
                </a:lnTo>
                <a:cubicBezTo>
                  <a:pt x="3190673" y="239950"/>
                  <a:pt x="3173945" y="221403"/>
                  <a:pt x="3151762" y="214009"/>
                </a:cubicBezTo>
                <a:lnTo>
                  <a:pt x="3093396" y="194554"/>
                </a:lnTo>
                <a:cubicBezTo>
                  <a:pt x="2920565" y="64930"/>
                  <a:pt x="3107741" y="189584"/>
                  <a:pt x="2937753" y="116732"/>
                </a:cubicBezTo>
                <a:cubicBezTo>
                  <a:pt x="2916262" y="107521"/>
                  <a:pt x="2901281" y="86032"/>
                  <a:pt x="2879388" y="77822"/>
                </a:cubicBezTo>
                <a:cubicBezTo>
                  <a:pt x="2848426" y="66211"/>
                  <a:pt x="2814332" y="65802"/>
                  <a:pt x="2782111" y="58366"/>
                </a:cubicBezTo>
                <a:cubicBezTo>
                  <a:pt x="2639475" y="25450"/>
                  <a:pt x="2664584" y="32162"/>
                  <a:pt x="2568102" y="0"/>
                </a:cubicBezTo>
                <a:cubicBezTo>
                  <a:pt x="2464671" y="2523"/>
                  <a:pt x="1788037" y="5096"/>
                  <a:pt x="1517515" y="38911"/>
                </a:cubicBezTo>
                <a:cubicBezTo>
                  <a:pt x="1497166" y="41455"/>
                  <a:pt x="1478604" y="51881"/>
                  <a:pt x="1459149" y="58366"/>
                </a:cubicBezTo>
                <a:cubicBezTo>
                  <a:pt x="1415152" y="124363"/>
                  <a:pt x="1410511" y="90792"/>
                  <a:pt x="1400783" y="97277"/>
                </a:cubicBezTo>
                <a:close/>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 name="TextBox 8">
            <a:extLst>
              <a:ext uri="{FF2B5EF4-FFF2-40B4-BE49-F238E27FC236}">
                <a16:creationId xmlns:a16="http://schemas.microsoft.com/office/drawing/2014/main" id="{82D96588-7100-3F4E-8E14-19142BD39C3C}"/>
              </a:ext>
            </a:extLst>
          </p:cNvPr>
          <p:cNvSpPr txBox="1"/>
          <p:nvPr/>
        </p:nvSpPr>
        <p:spPr>
          <a:xfrm>
            <a:off x="5207529" y="1780738"/>
            <a:ext cx="1838965" cy="584775"/>
          </a:xfrm>
          <a:prstGeom prst="rect">
            <a:avLst/>
          </a:prstGeom>
          <a:noFill/>
        </p:spPr>
        <p:txBody>
          <a:bodyPr wrap="none" rtlCol="0">
            <a:spAutoFit/>
          </a:bodyPr>
          <a:lstStyle/>
          <a:p>
            <a:r>
              <a:rPr lang="en-US" sz="1600" dirty="0"/>
              <a:t>Reefer Container </a:t>
            </a:r>
          </a:p>
          <a:p>
            <a:r>
              <a:rPr lang="en-US" sz="1600" dirty="0"/>
              <a:t> subdomain (core)</a:t>
            </a:r>
          </a:p>
        </p:txBody>
      </p:sp>
      <p:sp>
        <p:nvSpPr>
          <p:cNvPr id="12" name="Freeform 11">
            <a:extLst>
              <a:ext uri="{FF2B5EF4-FFF2-40B4-BE49-F238E27FC236}">
                <a16:creationId xmlns:a16="http://schemas.microsoft.com/office/drawing/2014/main" id="{AE9BBE00-EBB9-2F4F-8D55-F0F2278BFC34}"/>
              </a:ext>
            </a:extLst>
          </p:cNvPr>
          <p:cNvSpPr/>
          <p:nvPr/>
        </p:nvSpPr>
        <p:spPr>
          <a:xfrm>
            <a:off x="5035827" y="4187687"/>
            <a:ext cx="3304208" cy="1219200"/>
          </a:xfrm>
          <a:custGeom>
            <a:avLst/>
            <a:gdLst>
              <a:gd name="connsiteX0" fmla="*/ 304800 w 2478156"/>
              <a:gd name="connsiteY0" fmla="*/ 66261 h 914400"/>
              <a:gd name="connsiteX1" fmla="*/ 304800 w 2478156"/>
              <a:gd name="connsiteY1" fmla="*/ 66261 h 914400"/>
              <a:gd name="connsiteX2" fmla="*/ 198782 w 2478156"/>
              <a:gd name="connsiteY2" fmla="*/ 145774 h 914400"/>
              <a:gd name="connsiteX3" fmla="*/ 145773 w 2478156"/>
              <a:gd name="connsiteY3" fmla="*/ 198783 h 914400"/>
              <a:gd name="connsiteX4" fmla="*/ 79513 w 2478156"/>
              <a:gd name="connsiteY4" fmla="*/ 251792 h 914400"/>
              <a:gd name="connsiteX5" fmla="*/ 66260 w 2478156"/>
              <a:gd name="connsiteY5" fmla="*/ 318052 h 914400"/>
              <a:gd name="connsiteX6" fmla="*/ 0 w 2478156"/>
              <a:gd name="connsiteY6" fmla="*/ 649357 h 914400"/>
              <a:gd name="connsiteX7" fmla="*/ 212034 w 2478156"/>
              <a:gd name="connsiteY7" fmla="*/ 874644 h 914400"/>
              <a:gd name="connsiteX8" fmla="*/ 662608 w 2478156"/>
              <a:gd name="connsiteY8" fmla="*/ 914400 h 914400"/>
              <a:gd name="connsiteX9" fmla="*/ 1815547 w 2478156"/>
              <a:gd name="connsiteY9" fmla="*/ 834887 h 914400"/>
              <a:gd name="connsiteX10" fmla="*/ 2345634 w 2478156"/>
              <a:gd name="connsiteY10" fmla="*/ 781878 h 914400"/>
              <a:gd name="connsiteX11" fmla="*/ 2478156 w 2478156"/>
              <a:gd name="connsiteY11" fmla="*/ 556592 h 914400"/>
              <a:gd name="connsiteX12" fmla="*/ 2305878 w 2478156"/>
              <a:gd name="connsiteY12" fmla="*/ 304800 h 914400"/>
              <a:gd name="connsiteX13" fmla="*/ 1987826 w 2478156"/>
              <a:gd name="connsiteY13" fmla="*/ 159026 h 914400"/>
              <a:gd name="connsiteX14" fmla="*/ 1643269 w 2478156"/>
              <a:gd name="connsiteY14" fmla="*/ 53009 h 914400"/>
              <a:gd name="connsiteX15" fmla="*/ 1245704 w 2478156"/>
              <a:gd name="connsiteY15" fmla="*/ 39757 h 914400"/>
              <a:gd name="connsiteX16" fmla="*/ 914400 w 2478156"/>
              <a:gd name="connsiteY16" fmla="*/ 0 h 914400"/>
              <a:gd name="connsiteX17" fmla="*/ 649356 w 2478156"/>
              <a:gd name="connsiteY17" fmla="*/ 26505 h 914400"/>
              <a:gd name="connsiteX18" fmla="*/ 304800 w 2478156"/>
              <a:gd name="connsiteY18" fmla="*/ 66261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8156" h="914400">
                <a:moveTo>
                  <a:pt x="304800" y="66261"/>
                </a:moveTo>
                <a:lnTo>
                  <a:pt x="304800" y="66261"/>
                </a:lnTo>
                <a:cubicBezTo>
                  <a:pt x="269461" y="92765"/>
                  <a:pt x="232718" y="117495"/>
                  <a:pt x="198782" y="145774"/>
                </a:cubicBezTo>
                <a:cubicBezTo>
                  <a:pt x="179585" y="161771"/>
                  <a:pt x="164746" y="182521"/>
                  <a:pt x="145773" y="198783"/>
                </a:cubicBezTo>
                <a:cubicBezTo>
                  <a:pt x="28768" y="299073"/>
                  <a:pt x="169723" y="161578"/>
                  <a:pt x="79513" y="251792"/>
                </a:cubicBezTo>
                <a:cubicBezTo>
                  <a:pt x="63466" y="299929"/>
                  <a:pt x="66260" y="277579"/>
                  <a:pt x="66260" y="318052"/>
                </a:cubicBezTo>
                <a:lnTo>
                  <a:pt x="0" y="649357"/>
                </a:lnTo>
                <a:lnTo>
                  <a:pt x="212034" y="874644"/>
                </a:lnTo>
                <a:lnTo>
                  <a:pt x="662608" y="914400"/>
                </a:lnTo>
                <a:lnTo>
                  <a:pt x="1815547" y="834887"/>
                </a:lnTo>
                <a:lnTo>
                  <a:pt x="2345634" y="781878"/>
                </a:lnTo>
                <a:lnTo>
                  <a:pt x="2478156" y="556592"/>
                </a:lnTo>
                <a:lnTo>
                  <a:pt x="2305878" y="304800"/>
                </a:lnTo>
                <a:lnTo>
                  <a:pt x="1987826" y="159026"/>
                </a:lnTo>
                <a:lnTo>
                  <a:pt x="1643269" y="53009"/>
                </a:lnTo>
                <a:lnTo>
                  <a:pt x="1245704" y="39757"/>
                </a:lnTo>
                <a:lnTo>
                  <a:pt x="914400" y="0"/>
                </a:lnTo>
                <a:lnTo>
                  <a:pt x="649356" y="26505"/>
                </a:lnTo>
                <a:lnTo>
                  <a:pt x="304800" y="66261"/>
                </a:lnTo>
                <a:close/>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a:endParaRPr lang="en-US" sz="1333" dirty="0">
              <a:solidFill>
                <a:prstClr val="white"/>
              </a:solidFill>
              <a:latin typeface="Arial"/>
            </a:endParaRPr>
          </a:p>
        </p:txBody>
      </p:sp>
      <p:sp>
        <p:nvSpPr>
          <p:cNvPr id="13" name="TextBox 12">
            <a:extLst>
              <a:ext uri="{FF2B5EF4-FFF2-40B4-BE49-F238E27FC236}">
                <a16:creationId xmlns:a16="http://schemas.microsoft.com/office/drawing/2014/main" id="{9785D5B5-1070-BA43-ADB5-7A3AC028C7AC}"/>
              </a:ext>
            </a:extLst>
          </p:cNvPr>
          <p:cNvSpPr txBox="1"/>
          <p:nvPr/>
        </p:nvSpPr>
        <p:spPr>
          <a:xfrm>
            <a:off x="5366010" y="4585619"/>
            <a:ext cx="2969083" cy="338554"/>
          </a:xfrm>
          <a:prstGeom prst="rect">
            <a:avLst/>
          </a:prstGeom>
          <a:noFill/>
        </p:spPr>
        <p:txBody>
          <a:bodyPr wrap="none" rtlCol="0">
            <a:spAutoFit/>
          </a:bodyPr>
          <a:lstStyle/>
          <a:p>
            <a:r>
              <a:rPr lang="en-US" sz="1600" dirty="0"/>
              <a:t>Inventory subdomain (support)</a:t>
            </a:r>
          </a:p>
        </p:txBody>
      </p:sp>
      <p:sp>
        <p:nvSpPr>
          <p:cNvPr id="15" name="Freeform 14">
            <a:extLst>
              <a:ext uri="{FF2B5EF4-FFF2-40B4-BE49-F238E27FC236}">
                <a16:creationId xmlns:a16="http://schemas.microsoft.com/office/drawing/2014/main" id="{D7B9623A-A792-DF46-B717-437C52E7542C}"/>
              </a:ext>
            </a:extLst>
          </p:cNvPr>
          <p:cNvSpPr/>
          <p:nvPr/>
        </p:nvSpPr>
        <p:spPr>
          <a:xfrm>
            <a:off x="7872851" y="1718251"/>
            <a:ext cx="2773172" cy="1067495"/>
          </a:xfrm>
          <a:custGeom>
            <a:avLst/>
            <a:gdLst>
              <a:gd name="connsiteX0" fmla="*/ 132521 w 2346014"/>
              <a:gd name="connsiteY0" fmla="*/ 331304 h 1113406"/>
              <a:gd name="connsiteX1" fmla="*/ 0 w 2346014"/>
              <a:gd name="connsiteY1" fmla="*/ 675861 h 1113406"/>
              <a:gd name="connsiteX2" fmla="*/ 92765 w 2346014"/>
              <a:gd name="connsiteY2" fmla="*/ 755374 h 1113406"/>
              <a:gd name="connsiteX3" fmla="*/ 132521 w 2346014"/>
              <a:gd name="connsiteY3" fmla="*/ 795130 h 1113406"/>
              <a:gd name="connsiteX4" fmla="*/ 357808 w 2346014"/>
              <a:gd name="connsiteY4" fmla="*/ 980661 h 1113406"/>
              <a:gd name="connsiteX5" fmla="*/ 715617 w 2346014"/>
              <a:gd name="connsiteY5" fmla="*/ 1099930 h 1113406"/>
              <a:gd name="connsiteX6" fmla="*/ 1444487 w 2346014"/>
              <a:gd name="connsiteY6" fmla="*/ 1099930 h 1113406"/>
              <a:gd name="connsiteX7" fmla="*/ 1524000 w 2346014"/>
              <a:gd name="connsiteY7" fmla="*/ 1073426 h 1113406"/>
              <a:gd name="connsiteX8" fmla="*/ 1577008 w 2346014"/>
              <a:gd name="connsiteY8" fmla="*/ 1060174 h 1113406"/>
              <a:gd name="connsiteX9" fmla="*/ 1616765 w 2346014"/>
              <a:gd name="connsiteY9" fmla="*/ 1046921 h 1113406"/>
              <a:gd name="connsiteX10" fmla="*/ 1722782 w 2346014"/>
              <a:gd name="connsiteY10" fmla="*/ 1020417 h 1113406"/>
              <a:gd name="connsiteX11" fmla="*/ 1775791 w 2346014"/>
              <a:gd name="connsiteY11" fmla="*/ 1007165 h 1113406"/>
              <a:gd name="connsiteX12" fmla="*/ 1934817 w 2346014"/>
              <a:gd name="connsiteY12" fmla="*/ 954156 h 1113406"/>
              <a:gd name="connsiteX13" fmla="*/ 2027582 w 2346014"/>
              <a:gd name="connsiteY13" fmla="*/ 940904 h 1113406"/>
              <a:gd name="connsiteX14" fmla="*/ 2040834 w 2346014"/>
              <a:gd name="connsiteY14" fmla="*/ 887895 h 1113406"/>
              <a:gd name="connsiteX15" fmla="*/ 2067339 w 2346014"/>
              <a:gd name="connsiteY15" fmla="*/ 861391 h 1113406"/>
              <a:gd name="connsiteX16" fmla="*/ 2093843 w 2346014"/>
              <a:gd name="connsiteY16" fmla="*/ 821634 h 1113406"/>
              <a:gd name="connsiteX17" fmla="*/ 2173356 w 2346014"/>
              <a:gd name="connsiteY17" fmla="*/ 742121 h 1113406"/>
              <a:gd name="connsiteX18" fmla="*/ 2199860 w 2346014"/>
              <a:gd name="connsiteY18" fmla="*/ 702365 h 1113406"/>
              <a:gd name="connsiteX19" fmla="*/ 2239617 w 2346014"/>
              <a:gd name="connsiteY19" fmla="*/ 675861 h 1113406"/>
              <a:gd name="connsiteX20" fmla="*/ 2292626 w 2346014"/>
              <a:gd name="connsiteY20" fmla="*/ 622852 h 1113406"/>
              <a:gd name="connsiteX21" fmla="*/ 2305878 w 2346014"/>
              <a:gd name="connsiteY21" fmla="*/ 583095 h 1113406"/>
              <a:gd name="connsiteX22" fmla="*/ 2345634 w 2346014"/>
              <a:gd name="connsiteY22" fmla="*/ 556591 h 1113406"/>
              <a:gd name="connsiteX23" fmla="*/ 2319130 w 2346014"/>
              <a:gd name="connsiteY23" fmla="*/ 477078 h 1113406"/>
              <a:gd name="connsiteX24" fmla="*/ 2305878 w 2346014"/>
              <a:gd name="connsiteY24" fmla="*/ 437321 h 1113406"/>
              <a:gd name="connsiteX25" fmla="*/ 2239617 w 2346014"/>
              <a:gd name="connsiteY25" fmla="*/ 318052 h 1113406"/>
              <a:gd name="connsiteX26" fmla="*/ 2186608 w 2346014"/>
              <a:gd name="connsiteY26" fmla="*/ 265043 h 1113406"/>
              <a:gd name="connsiteX27" fmla="*/ 2160104 w 2346014"/>
              <a:gd name="connsiteY27" fmla="*/ 225287 h 1113406"/>
              <a:gd name="connsiteX28" fmla="*/ 2107095 w 2346014"/>
              <a:gd name="connsiteY28" fmla="*/ 212034 h 1113406"/>
              <a:gd name="connsiteX29" fmla="*/ 1961321 w 2346014"/>
              <a:gd name="connsiteY29" fmla="*/ 132521 h 1113406"/>
              <a:gd name="connsiteX30" fmla="*/ 1921565 w 2346014"/>
              <a:gd name="connsiteY30" fmla="*/ 119269 h 1113406"/>
              <a:gd name="connsiteX31" fmla="*/ 1881808 w 2346014"/>
              <a:gd name="connsiteY31" fmla="*/ 79513 h 1113406"/>
              <a:gd name="connsiteX32" fmla="*/ 1590260 w 2346014"/>
              <a:gd name="connsiteY32" fmla="*/ 39756 h 1113406"/>
              <a:gd name="connsiteX33" fmla="*/ 1550504 w 2346014"/>
              <a:gd name="connsiteY33" fmla="*/ 26504 h 1113406"/>
              <a:gd name="connsiteX34" fmla="*/ 1444487 w 2346014"/>
              <a:gd name="connsiteY34" fmla="*/ 0 h 1113406"/>
              <a:gd name="connsiteX35" fmla="*/ 742121 w 2346014"/>
              <a:gd name="connsiteY35" fmla="*/ 26504 h 1113406"/>
              <a:gd name="connsiteX36" fmla="*/ 702365 w 2346014"/>
              <a:gd name="connsiteY36" fmla="*/ 39756 h 1113406"/>
              <a:gd name="connsiteX37" fmla="*/ 649356 w 2346014"/>
              <a:gd name="connsiteY37" fmla="*/ 53008 h 1113406"/>
              <a:gd name="connsiteX38" fmla="*/ 583095 w 2346014"/>
              <a:gd name="connsiteY38" fmla="*/ 66261 h 1113406"/>
              <a:gd name="connsiteX39" fmla="*/ 543339 w 2346014"/>
              <a:gd name="connsiteY39" fmla="*/ 79513 h 1113406"/>
              <a:gd name="connsiteX40" fmla="*/ 477078 w 2346014"/>
              <a:gd name="connsiteY40" fmla="*/ 92765 h 1113406"/>
              <a:gd name="connsiteX41" fmla="*/ 397565 w 2346014"/>
              <a:gd name="connsiteY41" fmla="*/ 119269 h 1113406"/>
              <a:gd name="connsiteX42" fmla="*/ 357808 w 2346014"/>
              <a:gd name="connsiteY42" fmla="*/ 132521 h 1113406"/>
              <a:gd name="connsiteX43" fmla="*/ 318052 w 2346014"/>
              <a:gd name="connsiteY43" fmla="*/ 159026 h 1113406"/>
              <a:gd name="connsiteX44" fmla="*/ 278295 w 2346014"/>
              <a:gd name="connsiteY44" fmla="*/ 172278 h 1113406"/>
              <a:gd name="connsiteX45" fmla="*/ 212034 w 2346014"/>
              <a:gd name="connsiteY45" fmla="*/ 238539 h 1113406"/>
              <a:gd name="connsiteX46" fmla="*/ 172278 w 2346014"/>
              <a:gd name="connsiteY46" fmla="*/ 278295 h 1113406"/>
              <a:gd name="connsiteX47" fmla="*/ 145774 w 2346014"/>
              <a:gd name="connsiteY47" fmla="*/ 304800 h 1113406"/>
              <a:gd name="connsiteX48" fmla="*/ 132521 w 2346014"/>
              <a:gd name="connsiteY48" fmla="*/ 331304 h 111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46014" h="1113406">
                <a:moveTo>
                  <a:pt x="132521" y="331304"/>
                </a:moveTo>
                <a:lnTo>
                  <a:pt x="0" y="675861"/>
                </a:lnTo>
                <a:cubicBezTo>
                  <a:pt x="30922" y="702365"/>
                  <a:pt x="60963" y="729932"/>
                  <a:pt x="92765" y="755374"/>
                </a:cubicBezTo>
                <a:cubicBezTo>
                  <a:pt x="136196" y="790119"/>
                  <a:pt x="132521" y="764345"/>
                  <a:pt x="132521" y="795130"/>
                </a:cubicBezTo>
                <a:lnTo>
                  <a:pt x="357808" y="980661"/>
                </a:lnTo>
                <a:lnTo>
                  <a:pt x="715617" y="1099930"/>
                </a:lnTo>
                <a:cubicBezTo>
                  <a:pt x="980844" y="1108771"/>
                  <a:pt x="1183076" y="1125228"/>
                  <a:pt x="1444487" y="1099930"/>
                </a:cubicBezTo>
                <a:cubicBezTo>
                  <a:pt x="1472295" y="1097239"/>
                  <a:pt x="1497240" y="1081454"/>
                  <a:pt x="1524000" y="1073426"/>
                </a:cubicBezTo>
                <a:cubicBezTo>
                  <a:pt x="1541445" y="1068193"/>
                  <a:pt x="1559496" y="1065178"/>
                  <a:pt x="1577008" y="1060174"/>
                </a:cubicBezTo>
                <a:cubicBezTo>
                  <a:pt x="1590440" y="1056336"/>
                  <a:pt x="1603288" y="1050597"/>
                  <a:pt x="1616765" y="1046921"/>
                </a:cubicBezTo>
                <a:cubicBezTo>
                  <a:pt x="1651908" y="1037336"/>
                  <a:pt x="1687443" y="1029252"/>
                  <a:pt x="1722782" y="1020417"/>
                </a:cubicBezTo>
                <a:cubicBezTo>
                  <a:pt x="1740452" y="1016000"/>
                  <a:pt x="1758880" y="1013929"/>
                  <a:pt x="1775791" y="1007165"/>
                </a:cubicBezTo>
                <a:cubicBezTo>
                  <a:pt x="1827865" y="986336"/>
                  <a:pt x="1879264" y="964256"/>
                  <a:pt x="1934817" y="954156"/>
                </a:cubicBezTo>
                <a:cubicBezTo>
                  <a:pt x="1965549" y="948568"/>
                  <a:pt x="1996660" y="945321"/>
                  <a:pt x="2027582" y="940904"/>
                </a:cubicBezTo>
                <a:cubicBezTo>
                  <a:pt x="2031999" y="923234"/>
                  <a:pt x="2032689" y="904186"/>
                  <a:pt x="2040834" y="887895"/>
                </a:cubicBezTo>
                <a:cubicBezTo>
                  <a:pt x="2046422" y="876720"/>
                  <a:pt x="2059534" y="871147"/>
                  <a:pt x="2067339" y="861391"/>
                </a:cubicBezTo>
                <a:cubicBezTo>
                  <a:pt x="2077289" y="848954"/>
                  <a:pt x="2083262" y="833538"/>
                  <a:pt x="2093843" y="821634"/>
                </a:cubicBezTo>
                <a:cubicBezTo>
                  <a:pt x="2118745" y="793619"/>
                  <a:pt x="2152564" y="773309"/>
                  <a:pt x="2173356" y="742121"/>
                </a:cubicBezTo>
                <a:cubicBezTo>
                  <a:pt x="2182191" y="728869"/>
                  <a:pt x="2188598" y="713627"/>
                  <a:pt x="2199860" y="702365"/>
                </a:cubicBezTo>
                <a:cubicBezTo>
                  <a:pt x="2211122" y="691103"/>
                  <a:pt x="2227524" y="686226"/>
                  <a:pt x="2239617" y="675861"/>
                </a:cubicBezTo>
                <a:cubicBezTo>
                  <a:pt x="2258590" y="659599"/>
                  <a:pt x="2292626" y="622852"/>
                  <a:pt x="2292626" y="622852"/>
                </a:cubicBezTo>
                <a:cubicBezTo>
                  <a:pt x="2297043" y="609600"/>
                  <a:pt x="2297152" y="594003"/>
                  <a:pt x="2305878" y="583095"/>
                </a:cubicBezTo>
                <a:cubicBezTo>
                  <a:pt x="2315827" y="570658"/>
                  <a:pt x="2343659" y="572395"/>
                  <a:pt x="2345634" y="556591"/>
                </a:cubicBezTo>
                <a:cubicBezTo>
                  <a:pt x="2349099" y="528869"/>
                  <a:pt x="2327965" y="503582"/>
                  <a:pt x="2319130" y="477078"/>
                </a:cubicBezTo>
                <a:lnTo>
                  <a:pt x="2305878" y="437321"/>
                </a:lnTo>
                <a:cubicBezTo>
                  <a:pt x="2289214" y="387328"/>
                  <a:pt x="2285185" y="363620"/>
                  <a:pt x="2239617" y="318052"/>
                </a:cubicBezTo>
                <a:cubicBezTo>
                  <a:pt x="2221947" y="300382"/>
                  <a:pt x="2200469" y="285835"/>
                  <a:pt x="2186608" y="265043"/>
                </a:cubicBezTo>
                <a:cubicBezTo>
                  <a:pt x="2177773" y="251791"/>
                  <a:pt x="2173356" y="234122"/>
                  <a:pt x="2160104" y="225287"/>
                </a:cubicBezTo>
                <a:cubicBezTo>
                  <a:pt x="2144949" y="215184"/>
                  <a:pt x="2124765" y="216452"/>
                  <a:pt x="2107095" y="212034"/>
                </a:cubicBezTo>
                <a:cubicBezTo>
                  <a:pt x="2058704" y="179773"/>
                  <a:pt x="2021453" y="152565"/>
                  <a:pt x="1961321" y="132521"/>
                </a:cubicBezTo>
                <a:lnTo>
                  <a:pt x="1921565" y="119269"/>
                </a:lnTo>
                <a:cubicBezTo>
                  <a:pt x="1908313" y="106017"/>
                  <a:pt x="1898191" y="88615"/>
                  <a:pt x="1881808" y="79513"/>
                </a:cubicBezTo>
                <a:cubicBezTo>
                  <a:pt x="1801226" y="34745"/>
                  <a:pt x="1662598" y="44277"/>
                  <a:pt x="1590260" y="39756"/>
                </a:cubicBezTo>
                <a:cubicBezTo>
                  <a:pt x="1577008" y="35339"/>
                  <a:pt x="1563981" y="30179"/>
                  <a:pt x="1550504" y="26504"/>
                </a:cubicBezTo>
                <a:cubicBezTo>
                  <a:pt x="1515361" y="16920"/>
                  <a:pt x="1444487" y="0"/>
                  <a:pt x="1444487" y="0"/>
                </a:cubicBezTo>
                <a:cubicBezTo>
                  <a:pt x="1357053" y="2572"/>
                  <a:pt x="893845" y="12711"/>
                  <a:pt x="742121" y="26504"/>
                </a:cubicBezTo>
                <a:cubicBezTo>
                  <a:pt x="728210" y="27769"/>
                  <a:pt x="715796" y="35919"/>
                  <a:pt x="702365" y="39756"/>
                </a:cubicBezTo>
                <a:cubicBezTo>
                  <a:pt x="684852" y="44760"/>
                  <a:pt x="667136" y="49057"/>
                  <a:pt x="649356" y="53008"/>
                </a:cubicBezTo>
                <a:cubicBezTo>
                  <a:pt x="627368" y="57894"/>
                  <a:pt x="604947" y="60798"/>
                  <a:pt x="583095" y="66261"/>
                </a:cubicBezTo>
                <a:cubicBezTo>
                  <a:pt x="569543" y="69649"/>
                  <a:pt x="556891" y="76125"/>
                  <a:pt x="543339" y="79513"/>
                </a:cubicBezTo>
                <a:cubicBezTo>
                  <a:pt x="521487" y="84976"/>
                  <a:pt x="498809" y="86839"/>
                  <a:pt x="477078" y="92765"/>
                </a:cubicBezTo>
                <a:cubicBezTo>
                  <a:pt x="450124" y="100116"/>
                  <a:pt x="424069" y="110434"/>
                  <a:pt x="397565" y="119269"/>
                </a:cubicBezTo>
                <a:lnTo>
                  <a:pt x="357808" y="132521"/>
                </a:lnTo>
                <a:cubicBezTo>
                  <a:pt x="344556" y="141356"/>
                  <a:pt x="332298" y="151903"/>
                  <a:pt x="318052" y="159026"/>
                </a:cubicBezTo>
                <a:cubicBezTo>
                  <a:pt x="305558" y="165273"/>
                  <a:pt x="289470" y="163897"/>
                  <a:pt x="278295" y="172278"/>
                </a:cubicBezTo>
                <a:cubicBezTo>
                  <a:pt x="253306" y="191019"/>
                  <a:pt x="234121" y="216452"/>
                  <a:pt x="212034" y="238539"/>
                </a:cubicBezTo>
                <a:lnTo>
                  <a:pt x="172278" y="278295"/>
                </a:lnTo>
                <a:cubicBezTo>
                  <a:pt x="163443" y="287130"/>
                  <a:pt x="145774" y="292306"/>
                  <a:pt x="145774" y="304800"/>
                </a:cubicBezTo>
                <a:lnTo>
                  <a:pt x="132521" y="331304"/>
                </a:lnTo>
                <a:close/>
              </a:path>
            </a:pathLst>
          </a:cu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a:endParaRPr lang="en-US" sz="1333" dirty="0">
              <a:solidFill>
                <a:prstClr val="white"/>
              </a:solidFill>
              <a:latin typeface="Arial"/>
            </a:endParaRPr>
          </a:p>
        </p:txBody>
      </p:sp>
      <p:sp>
        <p:nvSpPr>
          <p:cNvPr id="16" name="TextBox 15">
            <a:extLst>
              <a:ext uri="{FF2B5EF4-FFF2-40B4-BE49-F238E27FC236}">
                <a16:creationId xmlns:a16="http://schemas.microsoft.com/office/drawing/2014/main" id="{2412141F-F726-9645-A175-89D2A1A32DB8}"/>
              </a:ext>
            </a:extLst>
          </p:cNvPr>
          <p:cNvSpPr txBox="1"/>
          <p:nvPr/>
        </p:nvSpPr>
        <p:spPr>
          <a:xfrm>
            <a:off x="8170292" y="1995010"/>
            <a:ext cx="2634054" cy="338554"/>
          </a:xfrm>
          <a:prstGeom prst="rect">
            <a:avLst/>
          </a:prstGeom>
          <a:noFill/>
        </p:spPr>
        <p:txBody>
          <a:bodyPr wrap="none" rtlCol="0">
            <a:spAutoFit/>
          </a:bodyPr>
          <a:lstStyle/>
          <a:p>
            <a:r>
              <a:rPr lang="en-US" sz="1600" dirty="0"/>
              <a:t>Shipping subdomain (core)</a:t>
            </a:r>
          </a:p>
        </p:txBody>
      </p:sp>
      <p:sp>
        <p:nvSpPr>
          <p:cNvPr id="19" name="Oval 18">
            <a:extLst>
              <a:ext uri="{FF2B5EF4-FFF2-40B4-BE49-F238E27FC236}">
                <a16:creationId xmlns:a16="http://schemas.microsoft.com/office/drawing/2014/main" id="{A23696DA-782F-EF4B-9D00-76E942ED6D6A}"/>
              </a:ext>
            </a:extLst>
          </p:cNvPr>
          <p:cNvSpPr/>
          <p:nvPr/>
        </p:nvSpPr>
        <p:spPr>
          <a:xfrm>
            <a:off x="10368117" y="473523"/>
            <a:ext cx="1651819" cy="91539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54"/>
            <a:r>
              <a:rPr lang="en-US" sz="1333" dirty="0">
                <a:solidFill>
                  <a:schemeClr val="tx1">
                    <a:lumMod val="95000"/>
                    <a:lumOff val="5000"/>
                  </a:schemeClr>
                </a:solidFill>
                <a:latin typeface="Arial"/>
              </a:rPr>
              <a:t>Weather</a:t>
            </a:r>
          </a:p>
          <a:p>
            <a:pPr algn="ctr" defTabSz="914354"/>
            <a:r>
              <a:rPr lang="en-US" sz="1333" dirty="0">
                <a:solidFill>
                  <a:schemeClr val="tx1">
                    <a:lumMod val="95000"/>
                    <a:lumOff val="5000"/>
                  </a:schemeClr>
                </a:solidFill>
                <a:latin typeface="Arial"/>
              </a:rPr>
              <a:t>forecast system</a:t>
            </a:r>
          </a:p>
        </p:txBody>
      </p:sp>
      <p:cxnSp>
        <p:nvCxnSpPr>
          <p:cNvPr id="21" name="Straight Connector 20">
            <a:extLst>
              <a:ext uri="{FF2B5EF4-FFF2-40B4-BE49-F238E27FC236}">
                <a16:creationId xmlns:a16="http://schemas.microsoft.com/office/drawing/2014/main" id="{ED5E4529-B477-C548-AE30-A265EDDE37B4}"/>
              </a:ext>
            </a:extLst>
          </p:cNvPr>
          <p:cNvCxnSpPr>
            <a:cxnSpLocks/>
            <a:stCxn id="5" idx="140"/>
            <a:endCxn id="8" idx="23"/>
          </p:cNvCxnSpPr>
          <p:nvPr/>
        </p:nvCxnSpPr>
        <p:spPr>
          <a:xfrm flipV="1">
            <a:off x="4343158" y="2333297"/>
            <a:ext cx="435799" cy="396283"/>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599EA378-0BD2-6641-9A77-D76241DB412B}"/>
              </a:ext>
            </a:extLst>
          </p:cNvPr>
          <p:cNvCxnSpPr>
            <a:cxnSpLocks/>
            <a:stCxn id="5" idx="98"/>
            <a:endCxn id="17" idx="14"/>
          </p:cNvCxnSpPr>
          <p:nvPr/>
        </p:nvCxnSpPr>
        <p:spPr>
          <a:xfrm>
            <a:off x="3649047" y="3432655"/>
            <a:ext cx="60413" cy="88178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B2B91E93-6F7B-7A43-B711-71EBF0C48DA3}"/>
              </a:ext>
            </a:extLst>
          </p:cNvPr>
          <p:cNvCxnSpPr>
            <a:cxnSpLocks/>
            <a:stCxn id="12" idx="16"/>
            <a:endCxn id="8" idx="34"/>
          </p:cNvCxnSpPr>
          <p:nvPr/>
        </p:nvCxnSpPr>
        <p:spPr>
          <a:xfrm flipH="1" flipV="1">
            <a:off x="5497196" y="2601106"/>
            <a:ext cx="757833" cy="1586583"/>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B595EE99-1679-A94F-B512-8EFEAD7C036C}"/>
              </a:ext>
            </a:extLst>
          </p:cNvPr>
          <p:cNvCxnSpPr>
            <a:cxnSpLocks/>
            <a:stCxn id="5" idx="109"/>
            <a:endCxn id="15" idx="1"/>
          </p:cNvCxnSpPr>
          <p:nvPr/>
        </p:nvCxnSpPr>
        <p:spPr>
          <a:xfrm flipV="1">
            <a:off x="3929024" y="2366244"/>
            <a:ext cx="3943827" cy="940145"/>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192B2169-E6F1-8E44-9CCE-04FF05CDC50D}"/>
              </a:ext>
            </a:extLst>
          </p:cNvPr>
          <p:cNvCxnSpPr>
            <a:cxnSpLocks/>
            <a:stCxn id="15" idx="0"/>
            <a:endCxn id="8" idx="60"/>
          </p:cNvCxnSpPr>
          <p:nvPr/>
        </p:nvCxnSpPr>
        <p:spPr>
          <a:xfrm flipH="1" flipV="1">
            <a:off x="7569041" y="2027234"/>
            <a:ext cx="460459" cy="866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AFD1FC88-CB62-8440-9899-86C4750E148D}"/>
              </a:ext>
            </a:extLst>
          </p:cNvPr>
          <p:cNvCxnSpPr>
            <a:cxnSpLocks/>
            <a:stCxn id="19" idx="4"/>
            <a:endCxn id="15" idx="31"/>
          </p:cNvCxnSpPr>
          <p:nvPr/>
        </p:nvCxnSpPr>
        <p:spPr>
          <a:xfrm flipH="1">
            <a:off x="10097295" y="1388918"/>
            <a:ext cx="1096732" cy="405567"/>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3EB35474-0194-964C-999F-B13247ED590E}"/>
              </a:ext>
            </a:extLst>
          </p:cNvPr>
          <p:cNvSpPr/>
          <p:nvPr/>
        </p:nvSpPr>
        <p:spPr>
          <a:xfrm>
            <a:off x="9682922" y="4754895"/>
            <a:ext cx="2191031" cy="7700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54"/>
            <a:r>
              <a:rPr lang="en-US" sz="1333" dirty="0">
                <a:solidFill>
                  <a:schemeClr val="tx1">
                    <a:lumMod val="95000"/>
                    <a:lumOff val="5000"/>
                  </a:schemeClr>
                </a:solidFill>
                <a:latin typeface="Arial"/>
              </a:rPr>
              <a:t>Fleet monitoring</a:t>
            </a:r>
          </a:p>
          <a:p>
            <a:pPr algn="ctr" defTabSz="914354"/>
            <a:r>
              <a:rPr lang="en-US" sz="1333" dirty="0">
                <a:solidFill>
                  <a:schemeClr val="tx1">
                    <a:lumMod val="95000"/>
                    <a:lumOff val="5000"/>
                  </a:schemeClr>
                </a:solidFill>
                <a:latin typeface="Arial"/>
              </a:rPr>
              <a:t> system</a:t>
            </a:r>
          </a:p>
        </p:txBody>
      </p:sp>
      <p:cxnSp>
        <p:nvCxnSpPr>
          <p:cNvPr id="24" name="Straight Connector 23">
            <a:extLst>
              <a:ext uri="{FF2B5EF4-FFF2-40B4-BE49-F238E27FC236}">
                <a16:creationId xmlns:a16="http://schemas.microsoft.com/office/drawing/2014/main" id="{D4A5F297-FB4E-C046-B65F-9DDB560C55AD}"/>
              </a:ext>
            </a:extLst>
          </p:cNvPr>
          <p:cNvCxnSpPr>
            <a:cxnSpLocks/>
            <a:stCxn id="23" idx="0"/>
            <a:endCxn id="15" idx="13"/>
          </p:cNvCxnSpPr>
          <p:nvPr/>
        </p:nvCxnSpPr>
        <p:spPr>
          <a:xfrm flipH="1" flipV="1">
            <a:off x="10269611" y="2620357"/>
            <a:ext cx="508827" cy="2134539"/>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53" name="Freeform 52">
            <a:extLst>
              <a:ext uri="{FF2B5EF4-FFF2-40B4-BE49-F238E27FC236}">
                <a16:creationId xmlns:a16="http://schemas.microsoft.com/office/drawing/2014/main" id="{A206BC11-434F-9B40-8A81-2443166EC4FB}"/>
              </a:ext>
            </a:extLst>
          </p:cNvPr>
          <p:cNvSpPr/>
          <p:nvPr/>
        </p:nvSpPr>
        <p:spPr>
          <a:xfrm>
            <a:off x="8029500" y="3200477"/>
            <a:ext cx="1893755" cy="1067495"/>
          </a:xfrm>
          <a:custGeom>
            <a:avLst/>
            <a:gdLst>
              <a:gd name="connsiteX0" fmla="*/ 132521 w 2346014"/>
              <a:gd name="connsiteY0" fmla="*/ 331304 h 1113406"/>
              <a:gd name="connsiteX1" fmla="*/ 0 w 2346014"/>
              <a:gd name="connsiteY1" fmla="*/ 675861 h 1113406"/>
              <a:gd name="connsiteX2" fmla="*/ 92765 w 2346014"/>
              <a:gd name="connsiteY2" fmla="*/ 755374 h 1113406"/>
              <a:gd name="connsiteX3" fmla="*/ 132521 w 2346014"/>
              <a:gd name="connsiteY3" fmla="*/ 795130 h 1113406"/>
              <a:gd name="connsiteX4" fmla="*/ 357808 w 2346014"/>
              <a:gd name="connsiteY4" fmla="*/ 980661 h 1113406"/>
              <a:gd name="connsiteX5" fmla="*/ 715617 w 2346014"/>
              <a:gd name="connsiteY5" fmla="*/ 1099930 h 1113406"/>
              <a:gd name="connsiteX6" fmla="*/ 1444487 w 2346014"/>
              <a:gd name="connsiteY6" fmla="*/ 1099930 h 1113406"/>
              <a:gd name="connsiteX7" fmla="*/ 1524000 w 2346014"/>
              <a:gd name="connsiteY7" fmla="*/ 1073426 h 1113406"/>
              <a:gd name="connsiteX8" fmla="*/ 1577008 w 2346014"/>
              <a:gd name="connsiteY8" fmla="*/ 1060174 h 1113406"/>
              <a:gd name="connsiteX9" fmla="*/ 1616765 w 2346014"/>
              <a:gd name="connsiteY9" fmla="*/ 1046921 h 1113406"/>
              <a:gd name="connsiteX10" fmla="*/ 1722782 w 2346014"/>
              <a:gd name="connsiteY10" fmla="*/ 1020417 h 1113406"/>
              <a:gd name="connsiteX11" fmla="*/ 1775791 w 2346014"/>
              <a:gd name="connsiteY11" fmla="*/ 1007165 h 1113406"/>
              <a:gd name="connsiteX12" fmla="*/ 1934817 w 2346014"/>
              <a:gd name="connsiteY12" fmla="*/ 954156 h 1113406"/>
              <a:gd name="connsiteX13" fmla="*/ 2027582 w 2346014"/>
              <a:gd name="connsiteY13" fmla="*/ 940904 h 1113406"/>
              <a:gd name="connsiteX14" fmla="*/ 2040834 w 2346014"/>
              <a:gd name="connsiteY14" fmla="*/ 887895 h 1113406"/>
              <a:gd name="connsiteX15" fmla="*/ 2067339 w 2346014"/>
              <a:gd name="connsiteY15" fmla="*/ 861391 h 1113406"/>
              <a:gd name="connsiteX16" fmla="*/ 2093843 w 2346014"/>
              <a:gd name="connsiteY16" fmla="*/ 821634 h 1113406"/>
              <a:gd name="connsiteX17" fmla="*/ 2173356 w 2346014"/>
              <a:gd name="connsiteY17" fmla="*/ 742121 h 1113406"/>
              <a:gd name="connsiteX18" fmla="*/ 2199860 w 2346014"/>
              <a:gd name="connsiteY18" fmla="*/ 702365 h 1113406"/>
              <a:gd name="connsiteX19" fmla="*/ 2239617 w 2346014"/>
              <a:gd name="connsiteY19" fmla="*/ 675861 h 1113406"/>
              <a:gd name="connsiteX20" fmla="*/ 2292626 w 2346014"/>
              <a:gd name="connsiteY20" fmla="*/ 622852 h 1113406"/>
              <a:gd name="connsiteX21" fmla="*/ 2305878 w 2346014"/>
              <a:gd name="connsiteY21" fmla="*/ 583095 h 1113406"/>
              <a:gd name="connsiteX22" fmla="*/ 2345634 w 2346014"/>
              <a:gd name="connsiteY22" fmla="*/ 556591 h 1113406"/>
              <a:gd name="connsiteX23" fmla="*/ 2319130 w 2346014"/>
              <a:gd name="connsiteY23" fmla="*/ 477078 h 1113406"/>
              <a:gd name="connsiteX24" fmla="*/ 2305878 w 2346014"/>
              <a:gd name="connsiteY24" fmla="*/ 437321 h 1113406"/>
              <a:gd name="connsiteX25" fmla="*/ 2239617 w 2346014"/>
              <a:gd name="connsiteY25" fmla="*/ 318052 h 1113406"/>
              <a:gd name="connsiteX26" fmla="*/ 2186608 w 2346014"/>
              <a:gd name="connsiteY26" fmla="*/ 265043 h 1113406"/>
              <a:gd name="connsiteX27" fmla="*/ 2160104 w 2346014"/>
              <a:gd name="connsiteY27" fmla="*/ 225287 h 1113406"/>
              <a:gd name="connsiteX28" fmla="*/ 2107095 w 2346014"/>
              <a:gd name="connsiteY28" fmla="*/ 212034 h 1113406"/>
              <a:gd name="connsiteX29" fmla="*/ 1961321 w 2346014"/>
              <a:gd name="connsiteY29" fmla="*/ 132521 h 1113406"/>
              <a:gd name="connsiteX30" fmla="*/ 1921565 w 2346014"/>
              <a:gd name="connsiteY30" fmla="*/ 119269 h 1113406"/>
              <a:gd name="connsiteX31" fmla="*/ 1881808 w 2346014"/>
              <a:gd name="connsiteY31" fmla="*/ 79513 h 1113406"/>
              <a:gd name="connsiteX32" fmla="*/ 1590260 w 2346014"/>
              <a:gd name="connsiteY32" fmla="*/ 39756 h 1113406"/>
              <a:gd name="connsiteX33" fmla="*/ 1550504 w 2346014"/>
              <a:gd name="connsiteY33" fmla="*/ 26504 h 1113406"/>
              <a:gd name="connsiteX34" fmla="*/ 1444487 w 2346014"/>
              <a:gd name="connsiteY34" fmla="*/ 0 h 1113406"/>
              <a:gd name="connsiteX35" fmla="*/ 742121 w 2346014"/>
              <a:gd name="connsiteY35" fmla="*/ 26504 h 1113406"/>
              <a:gd name="connsiteX36" fmla="*/ 702365 w 2346014"/>
              <a:gd name="connsiteY36" fmla="*/ 39756 h 1113406"/>
              <a:gd name="connsiteX37" fmla="*/ 649356 w 2346014"/>
              <a:gd name="connsiteY37" fmla="*/ 53008 h 1113406"/>
              <a:gd name="connsiteX38" fmla="*/ 583095 w 2346014"/>
              <a:gd name="connsiteY38" fmla="*/ 66261 h 1113406"/>
              <a:gd name="connsiteX39" fmla="*/ 543339 w 2346014"/>
              <a:gd name="connsiteY39" fmla="*/ 79513 h 1113406"/>
              <a:gd name="connsiteX40" fmla="*/ 477078 w 2346014"/>
              <a:gd name="connsiteY40" fmla="*/ 92765 h 1113406"/>
              <a:gd name="connsiteX41" fmla="*/ 397565 w 2346014"/>
              <a:gd name="connsiteY41" fmla="*/ 119269 h 1113406"/>
              <a:gd name="connsiteX42" fmla="*/ 357808 w 2346014"/>
              <a:gd name="connsiteY42" fmla="*/ 132521 h 1113406"/>
              <a:gd name="connsiteX43" fmla="*/ 318052 w 2346014"/>
              <a:gd name="connsiteY43" fmla="*/ 159026 h 1113406"/>
              <a:gd name="connsiteX44" fmla="*/ 278295 w 2346014"/>
              <a:gd name="connsiteY44" fmla="*/ 172278 h 1113406"/>
              <a:gd name="connsiteX45" fmla="*/ 212034 w 2346014"/>
              <a:gd name="connsiteY45" fmla="*/ 238539 h 1113406"/>
              <a:gd name="connsiteX46" fmla="*/ 172278 w 2346014"/>
              <a:gd name="connsiteY46" fmla="*/ 278295 h 1113406"/>
              <a:gd name="connsiteX47" fmla="*/ 145774 w 2346014"/>
              <a:gd name="connsiteY47" fmla="*/ 304800 h 1113406"/>
              <a:gd name="connsiteX48" fmla="*/ 132521 w 2346014"/>
              <a:gd name="connsiteY48" fmla="*/ 331304 h 111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46014" h="1113406">
                <a:moveTo>
                  <a:pt x="132521" y="331304"/>
                </a:moveTo>
                <a:lnTo>
                  <a:pt x="0" y="675861"/>
                </a:lnTo>
                <a:cubicBezTo>
                  <a:pt x="30922" y="702365"/>
                  <a:pt x="60963" y="729932"/>
                  <a:pt x="92765" y="755374"/>
                </a:cubicBezTo>
                <a:cubicBezTo>
                  <a:pt x="136196" y="790119"/>
                  <a:pt x="132521" y="764345"/>
                  <a:pt x="132521" y="795130"/>
                </a:cubicBezTo>
                <a:lnTo>
                  <a:pt x="357808" y="980661"/>
                </a:lnTo>
                <a:lnTo>
                  <a:pt x="715617" y="1099930"/>
                </a:lnTo>
                <a:cubicBezTo>
                  <a:pt x="980844" y="1108771"/>
                  <a:pt x="1183076" y="1125228"/>
                  <a:pt x="1444487" y="1099930"/>
                </a:cubicBezTo>
                <a:cubicBezTo>
                  <a:pt x="1472295" y="1097239"/>
                  <a:pt x="1497240" y="1081454"/>
                  <a:pt x="1524000" y="1073426"/>
                </a:cubicBezTo>
                <a:cubicBezTo>
                  <a:pt x="1541445" y="1068193"/>
                  <a:pt x="1559496" y="1065178"/>
                  <a:pt x="1577008" y="1060174"/>
                </a:cubicBezTo>
                <a:cubicBezTo>
                  <a:pt x="1590440" y="1056336"/>
                  <a:pt x="1603288" y="1050597"/>
                  <a:pt x="1616765" y="1046921"/>
                </a:cubicBezTo>
                <a:cubicBezTo>
                  <a:pt x="1651908" y="1037336"/>
                  <a:pt x="1687443" y="1029252"/>
                  <a:pt x="1722782" y="1020417"/>
                </a:cubicBezTo>
                <a:cubicBezTo>
                  <a:pt x="1740452" y="1016000"/>
                  <a:pt x="1758880" y="1013929"/>
                  <a:pt x="1775791" y="1007165"/>
                </a:cubicBezTo>
                <a:cubicBezTo>
                  <a:pt x="1827865" y="986336"/>
                  <a:pt x="1879264" y="964256"/>
                  <a:pt x="1934817" y="954156"/>
                </a:cubicBezTo>
                <a:cubicBezTo>
                  <a:pt x="1965549" y="948568"/>
                  <a:pt x="1996660" y="945321"/>
                  <a:pt x="2027582" y="940904"/>
                </a:cubicBezTo>
                <a:cubicBezTo>
                  <a:pt x="2031999" y="923234"/>
                  <a:pt x="2032689" y="904186"/>
                  <a:pt x="2040834" y="887895"/>
                </a:cubicBezTo>
                <a:cubicBezTo>
                  <a:pt x="2046422" y="876720"/>
                  <a:pt x="2059534" y="871147"/>
                  <a:pt x="2067339" y="861391"/>
                </a:cubicBezTo>
                <a:cubicBezTo>
                  <a:pt x="2077289" y="848954"/>
                  <a:pt x="2083262" y="833538"/>
                  <a:pt x="2093843" y="821634"/>
                </a:cubicBezTo>
                <a:cubicBezTo>
                  <a:pt x="2118745" y="793619"/>
                  <a:pt x="2152564" y="773309"/>
                  <a:pt x="2173356" y="742121"/>
                </a:cubicBezTo>
                <a:cubicBezTo>
                  <a:pt x="2182191" y="728869"/>
                  <a:pt x="2188598" y="713627"/>
                  <a:pt x="2199860" y="702365"/>
                </a:cubicBezTo>
                <a:cubicBezTo>
                  <a:pt x="2211122" y="691103"/>
                  <a:pt x="2227524" y="686226"/>
                  <a:pt x="2239617" y="675861"/>
                </a:cubicBezTo>
                <a:cubicBezTo>
                  <a:pt x="2258590" y="659599"/>
                  <a:pt x="2292626" y="622852"/>
                  <a:pt x="2292626" y="622852"/>
                </a:cubicBezTo>
                <a:cubicBezTo>
                  <a:pt x="2297043" y="609600"/>
                  <a:pt x="2297152" y="594003"/>
                  <a:pt x="2305878" y="583095"/>
                </a:cubicBezTo>
                <a:cubicBezTo>
                  <a:pt x="2315827" y="570658"/>
                  <a:pt x="2343659" y="572395"/>
                  <a:pt x="2345634" y="556591"/>
                </a:cubicBezTo>
                <a:cubicBezTo>
                  <a:pt x="2349099" y="528869"/>
                  <a:pt x="2327965" y="503582"/>
                  <a:pt x="2319130" y="477078"/>
                </a:cubicBezTo>
                <a:lnTo>
                  <a:pt x="2305878" y="437321"/>
                </a:lnTo>
                <a:cubicBezTo>
                  <a:pt x="2289214" y="387328"/>
                  <a:pt x="2285185" y="363620"/>
                  <a:pt x="2239617" y="318052"/>
                </a:cubicBezTo>
                <a:cubicBezTo>
                  <a:pt x="2221947" y="300382"/>
                  <a:pt x="2200469" y="285835"/>
                  <a:pt x="2186608" y="265043"/>
                </a:cubicBezTo>
                <a:cubicBezTo>
                  <a:pt x="2177773" y="251791"/>
                  <a:pt x="2173356" y="234122"/>
                  <a:pt x="2160104" y="225287"/>
                </a:cubicBezTo>
                <a:cubicBezTo>
                  <a:pt x="2144949" y="215184"/>
                  <a:pt x="2124765" y="216452"/>
                  <a:pt x="2107095" y="212034"/>
                </a:cubicBezTo>
                <a:cubicBezTo>
                  <a:pt x="2058704" y="179773"/>
                  <a:pt x="2021453" y="152565"/>
                  <a:pt x="1961321" y="132521"/>
                </a:cubicBezTo>
                <a:lnTo>
                  <a:pt x="1921565" y="119269"/>
                </a:lnTo>
                <a:cubicBezTo>
                  <a:pt x="1908313" y="106017"/>
                  <a:pt x="1898191" y="88615"/>
                  <a:pt x="1881808" y="79513"/>
                </a:cubicBezTo>
                <a:cubicBezTo>
                  <a:pt x="1801226" y="34745"/>
                  <a:pt x="1662598" y="44277"/>
                  <a:pt x="1590260" y="39756"/>
                </a:cubicBezTo>
                <a:cubicBezTo>
                  <a:pt x="1577008" y="35339"/>
                  <a:pt x="1563981" y="30179"/>
                  <a:pt x="1550504" y="26504"/>
                </a:cubicBezTo>
                <a:cubicBezTo>
                  <a:pt x="1515361" y="16920"/>
                  <a:pt x="1444487" y="0"/>
                  <a:pt x="1444487" y="0"/>
                </a:cubicBezTo>
                <a:cubicBezTo>
                  <a:pt x="1357053" y="2572"/>
                  <a:pt x="893845" y="12711"/>
                  <a:pt x="742121" y="26504"/>
                </a:cubicBezTo>
                <a:cubicBezTo>
                  <a:pt x="728210" y="27769"/>
                  <a:pt x="715796" y="35919"/>
                  <a:pt x="702365" y="39756"/>
                </a:cubicBezTo>
                <a:cubicBezTo>
                  <a:pt x="684852" y="44760"/>
                  <a:pt x="667136" y="49057"/>
                  <a:pt x="649356" y="53008"/>
                </a:cubicBezTo>
                <a:cubicBezTo>
                  <a:pt x="627368" y="57894"/>
                  <a:pt x="604947" y="60798"/>
                  <a:pt x="583095" y="66261"/>
                </a:cubicBezTo>
                <a:cubicBezTo>
                  <a:pt x="569543" y="69649"/>
                  <a:pt x="556891" y="76125"/>
                  <a:pt x="543339" y="79513"/>
                </a:cubicBezTo>
                <a:cubicBezTo>
                  <a:pt x="521487" y="84976"/>
                  <a:pt x="498809" y="86839"/>
                  <a:pt x="477078" y="92765"/>
                </a:cubicBezTo>
                <a:cubicBezTo>
                  <a:pt x="450124" y="100116"/>
                  <a:pt x="424069" y="110434"/>
                  <a:pt x="397565" y="119269"/>
                </a:cubicBezTo>
                <a:lnTo>
                  <a:pt x="357808" y="132521"/>
                </a:lnTo>
                <a:cubicBezTo>
                  <a:pt x="344556" y="141356"/>
                  <a:pt x="332298" y="151903"/>
                  <a:pt x="318052" y="159026"/>
                </a:cubicBezTo>
                <a:cubicBezTo>
                  <a:pt x="305558" y="165273"/>
                  <a:pt x="289470" y="163897"/>
                  <a:pt x="278295" y="172278"/>
                </a:cubicBezTo>
                <a:cubicBezTo>
                  <a:pt x="253306" y="191019"/>
                  <a:pt x="234121" y="216452"/>
                  <a:pt x="212034" y="238539"/>
                </a:cubicBezTo>
                <a:lnTo>
                  <a:pt x="172278" y="278295"/>
                </a:lnTo>
                <a:cubicBezTo>
                  <a:pt x="163443" y="287130"/>
                  <a:pt x="145774" y="292306"/>
                  <a:pt x="145774" y="304800"/>
                </a:cubicBezTo>
                <a:lnTo>
                  <a:pt x="132521" y="331304"/>
                </a:lnTo>
                <a:close/>
              </a:path>
            </a:pathLst>
          </a:cu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r>
              <a:rPr lang="en-US" sz="1333" dirty="0">
                <a:solidFill>
                  <a:schemeClr val="tx1"/>
                </a:solidFill>
                <a:latin typeface="Arial"/>
              </a:rPr>
              <a:t>Voyage subdomain (core)</a:t>
            </a:r>
          </a:p>
        </p:txBody>
      </p:sp>
      <p:cxnSp>
        <p:nvCxnSpPr>
          <p:cNvPr id="54" name="Straight Connector 53">
            <a:extLst>
              <a:ext uri="{FF2B5EF4-FFF2-40B4-BE49-F238E27FC236}">
                <a16:creationId xmlns:a16="http://schemas.microsoft.com/office/drawing/2014/main" id="{37ED6C66-C223-0C4B-8737-0565F8967140}"/>
              </a:ext>
            </a:extLst>
          </p:cNvPr>
          <p:cNvCxnSpPr>
            <a:cxnSpLocks/>
            <a:stCxn id="53" idx="35"/>
            <a:endCxn id="15" idx="5"/>
          </p:cNvCxnSpPr>
          <p:nvPr/>
        </p:nvCxnSpPr>
        <p:spPr>
          <a:xfrm flipV="1">
            <a:off x="8628557" y="2772826"/>
            <a:ext cx="90209" cy="453061"/>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63" name="Oval 62">
            <a:extLst>
              <a:ext uri="{FF2B5EF4-FFF2-40B4-BE49-F238E27FC236}">
                <a16:creationId xmlns:a16="http://schemas.microsoft.com/office/drawing/2014/main" id="{DE96E5D9-2A66-FE48-9CBC-9333E12124B8}"/>
              </a:ext>
            </a:extLst>
          </p:cNvPr>
          <p:cNvSpPr/>
          <p:nvPr/>
        </p:nvSpPr>
        <p:spPr>
          <a:xfrm>
            <a:off x="322782" y="5388553"/>
            <a:ext cx="2191031" cy="7700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54"/>
            <a:r>
              <a:rPr lang="en-US" sz="1333" dirty="0">
                <a:solidFill>
                  <a:schemeClr val="tx1">
                    <a:lumMod val="95000"/>
                    <a:lumOff val="5000"/>
                  </a:schemeClr>
                </a:solidFill>
                <a:latin typeface="Arial"/>
              </a:rPr>
              <a:t>Invoice</a:t>
            </a:r>
          </a:p>
          <a:p>
            <a:pPr algn="ctr" defTabSz="914354"/>
            <a:r>
              <a:rPr lang="en-US" sz="1333" dirty="0">
                <a:solidFill>
                  <a:schemeClr val="tx1">
                    <a:lumMod val="95000"/>
                    <a:lumOff val="5000"/>
                  </a:schemeClr>
                </a:solidFill>
                <a:latin typeface="Arial"/>
              </a:rPr>
              <a:t> system</a:t>
            </a:r>
          </a:p>
        </p:txBody>
      </p:sp>
      <p:sp>
        <p:nvSpPr>
          <p:cNvPr id="64" name="Oval 63">
            <a:extLst>
              <a:ext uri="{FF2B5EF4-FFF2-40B4-BE49-F238E27FC236}">
                <a16:creationId xmlns:a16="http://schemas.microsoft.com/office/drawing/2014/main" id="{A7647587-0BF5-9B48-98A6-E92B2957B514}"/>
              </a:ext>
            </a:extLst>
          </p:cNvPr>
          <p:cNvSpPr/>
          <p:nvPr/>
        </p:nvSpPr>
        <p:spPr>
          <a:xfrm>
            <a:off x="318050" y="630068"/>
            <a:ext cx="2191031" cy="7700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54"/>
            <a:r>
              <a:rPr lang="en-US" sz="1333" dirty="0">
                <a:solidFill>
                  <a:schemeClr val="tx1">
                    <a:lumMod val="95000"/>
                    <a:lumOff val="5000"/>
                  </a:schemeClr>
                </a:solidFill>
                <a:latin typeface="Arial"/>
              </a:rPr>
              <a:t>Customer Relationship</a:t>
            </a:r>
          </a:p>
          <a:p>
            <a:pPr algn="ctr" defTabSz="914354"/>
            <a:r>
              <a:rPr lang="en-US" sz="1333" dirty="0">
                <a:solidFill>
                  <a:schemeClr val="tx1">
                    <a:lumMod val="95000"/>
                    <a:lumOff val="5000"/>
                  </a:schemeClr>
                </a:solidFill>
                <a:latin typeface="Arial"/>
              </a:rPr>
              <a:t> system</a:t>
            </a:r>
          </a:p>
        </p:txBody>
      </p:sp>
      <p:cxnSp>
        <p:nvCxnSpPr>
          <p:cNvPr id="65" name="Straight Connector 64">
            <a:extLst>
              <a:ext uri="{FF2B5EF4-FFF2-40B4-BE49-F238E27FC236}">
                <a16:creationId xmlns:a16="http://schemas.microsoft.com/office/drawing/2014/main" id="{B3FCAB45-55F3-AB41-9A7F-994AFCF71335}"/>
              </a:ext>
            </a:extLst>
          </p:cNvPr>
          <p:cNvCxnSpPr>
            <a:cxnSpLocks/>
            <a:stCxn id="63" idx="0"/>
            <a:endCxn id="5" idx="52"/>
          </p:cNvCxnSpPr>
          <p:nvPr/>
        </p:nvCxnSpPr>
        <p:spPr>
          <a:xfrm flipV="1">
            <a:off x="1418298" y="3289169"/>
            <a:ext cx="101756" cy="2099384"/>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22A436A7-FECB-EB4D-BFAB-89ABEB82B050}"/>
              </a:ext>
            </a:extLst>
          </p:cNvPr>
          <p:cNvCxnSpPr>
            <a:cxnSpLocks/>
            <a:stCxn id="64" idx="4"/>
            <a:endCxn id="5" idx="178"/>
          </p:cNvCxnSpPr>
          <p:nvPr/>
        </p:nvCxnSpPr>
        <p:spPr>
          <a:xfrm>
            <a:off x="1413565" y="1400095"/>
            <a:ext cx="899759" cy="936339"/>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7" name="Freeform 16">
            <a:extLst>
              <a:ext uri="{FF2B5EF4-FFF2-40B4-BE49-F238E27FC236}">
                <a16:creationId xmlns:a16="http://schemas.microsoft.com/office/drawing/2014/main" id="{D64D3032-F279-7541-91D8-A84A2649B9E3}"/>
              </a:ext>
            </a:extLst>
          </p:cNvPr>
          <p:cNvSpPr/>
          <p:nvPr/>
        </p:nvSpPr>
        <p:spPr>
          <a:xfrm>
            <a:off x="1676208" y="4276035"/>
            <a:ext cx="3066275" cy="662379"/>
          </a:xfrm>
          <a:custGeom>
            <a:avLst/>
            <a:gdLst>
              <a:gd name="connsiteX0" fmla="*/ 304800 w 2478156"/>
              <a:gd name="connsiteY0" fmla="*/ 66261 h 914400"/>
              <a:gd name="connsiteX1" fmla="*/ 304800 w 2478156"/>
              <a:gd name="connsiteY1" fmla="*/ 66261 h 914400"/>
              <a:gd name="connsiteX2" fmla="*/ 198782 w 2478156"/>
              <a:gd name="connsiteY2" fmla="*/ 145774 h 914400"/>
              <a:gd name="connsiteX3" fmla="*/ 145773 w 2478156"/>
              <a:gd name="connsiteY3" fmla="*/ 198783 h 914400"/>
              <a:gd name="connsiteX4" fmla="*/ 79513 w 2478156"/>
              <a:gd name="connsiteY4" fmla="*/ 251792 h 914400"/>
              <a:gd name="connsiteX5" fmla="*/ 66260 w 2478156"/>
              <a:gd name="connsiteY5" fmla="*/ 318052 h 914400"/>
              <a:gd name="connsiteX6" fmla="*/ 0 w 2478156"/>
              <a:gd name="connsiteY6" fmla="*/ 649357 h 914400"/>
              <a:gd name="connsiteX7" fmla="*/ 212034 w 2478156"/>
              <a:gd name="connsiteY7" fmla="*/ 874644 h 914400"/>
              <a:gd name="connsiteX8" fmla="*/ 662608 w 2478156"/>
              <a:gd name="connsiteY8" fmla="*/ 914400 h 914400"/>
              <a:gd name="connsiteX9" fmla="*/ 1815547 w 2478156"/>
              <a:gd name="connsiteY9" fmla="*/ 834887 h 914400"/>
              <a:gd name="connsiteX10" fmla="*/ 2345634 w 2478156"/>
              <a:gd name="connsiteY10" fmla="*/ 781878 h 914400"/>
              <a:gd name="connsiteX11" fmla="*/ 2478156 w 2478156"/>
              <a:gd name="connsiteY11" fmla="*/ 556592 h 914400"/>
              <a:gd name="connsiteX12" fmla="*/ 2305878 w 2478156"/>
              <a:gd name="connsiteY12" fmla="*/ 304800 h 914400"/>
              <a:gd name="connsiteX13" fmla="*/ 1987826 w 2478156"/>
              <a:gd name="connsiteY13" fmla="*/ 159026 h 914400"/>
              <a:gd name="connsiteX14" fmla="*/ 1643269 w 2478156"/>
              <a:gd name="connsiteY14" fmla="*/ 53009 h 914400"/>
              <a:gd name="connsiteX15" fmla="*/ 1245704 w 2478156"/>
              <a:gd name="connsiteY15" fmla="*/ 39757 h 914400"/>
              <a:gd name="connsiteX16" fmla="*/ 914400 w 2478156"/>
              <a:gd name="connsiteY16" fmla="*/ 0 h 914400"/>
              <a:gd name="connsiteX17" fmla="*/ 649356 w 2478156"/>
              <a:gd name="connsiteY17" fmla="*/ 26505 h 914400"/>
              <a:gd name="connsiteX18" fmla="*/ 304800 w 2478156"/>
              <a:gd name="connsiteY18" fmla="*/ 66261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8156" h="914400">
                <a:moveTo>
                  <a:pt x="304800" y="66261"/>
                </a:moveTo>
                <a:lnTo>
                  <a:pt x="304800" y="66261"/>
                </a:lnTo>
                <a:cubicBezTo>
                  <a:pt x="269461" y="92765"/>
                  <a:pt x="232718" y="117495"/>
                  <a:pt x="198782" y="145774"/>
                </a:cubicBezTo>
                <a:cubicBezTo>
                  <a:pt x="179585" y="161771"/>
                  <a:pt x="164746" y="182521"/>
                  <a:pt x="145773" y="198783"/>
                </a:cubicBezTo>
                <a:cubicBezTo>
                  <a:pt x="28768" y="299073"/>
                  <a:pt x="169723" y="161578"/>
                  <a:pt x="79513" y="251792"/>
                </a:cubicBezTo>
                <a:cubicBezTo>
                  <a:pt x="63466" y="299929"/>
                  <a:pt x="66260" y="277579"/>
                  <a:pt x="66260" y="318052"/>
                </a:cubicBezTo>
                <a:lnTo>
                  <a:pt x="0" y="649357"/>
                </a:lnTo>
                <a:lnTo>
                  <a:pt x="212034" y="874644"/>
                </a:lnTo>
                <a:lnTo>
                  <a:pt x="662608" y="914400"/>
                </a:lnTo>
                <a:lnTo>
                  <a:pt x="1815547" y="834887"/>
                </a:lnTo>
                <a:lnTo>
                  <a:pt x="2345634" y="781878"/>
                </a:lnTo>
                <a:lnTo>
                  <a:pt x="2478156" y="556592"/>
                </a:lnTo>
                <a:lnTo>
                  <a:pt x="2305878" y="304800"/>
                </a:lnTo>
                <a:lnTo>
                  <a:pt x="1987826" y="159026"/>
                </a:lnTo>
                <a:lnTo>
                  <a:pt x="1643269" y="53009"/>
                </a:lnTo>
                <a:lnTo>
                  <a:pt x="1245704" y="39757"/>
                </a:lnTo>
                <a:lnTo>
                  <a:pt x="914400" y="0"/>
                </a:lnTo>
                <a:lnTo>
                  <a:pt x="649356" y="26505"/>
                </a:lnTo>
                <a:lnTo>
                  <a:pt x="304800" y="66261"/>
                </a:lnTo>
                <a:close/>
              </a:path>
            </a:pathLst>
          </a:cu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Contract subdomain (support)</a:t>
            </a:r>
          </a:p>
        </p:txBody>
      </p:sp>
    </p:spTree>
    <p:extLst>
      <p:ext uri="{BB962C8B-B14F-4D97-AF65-F5344CB8AC3E}">
        <p14:creationId xmlns:p14="http://schemas.microsoft.com/office/powerpoint/2010/main" val="24288541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38B019-00EE-A649-AC0A-3E8CD5A46B05}"/>
              </a:ext>
            </a:extLst>
          </p:cNvPr>
          <p:cNvSpPr>
            <a:spLocks noGrp="1"/>
          </p:cNvSpPr>
          <p:nvPr>
            <p:ph type="sldNum" sz="quarter" idx="12"/>
          </p:nvPr>
        </p:nvSpPr>
        <p:spPr>
          <a:xfrm>
            <a:off x="11480800" y="8475133"/>
            <a:ext cx="3657600" cy="486833"/>
          </a:xfrm>
          <a:prstGeom prst="rect">
            <a:avLst/>
          </a:prstGeom>
        </p:spPr>
        <p:txBody>
          <a:bodyPr vert="horz" lIns="121920" tIns="60960" rIns="121920" bIns="60960" rtlCol="0" anchor="ctr"/>
          <a:lstStyle>
            <a:defPPr>
              <a:defRPr lang="en-US"/>
            </a:defPPr>
            <a:lvl1pPr marL="0" algn="r" defTabSz="1219170" rtl="0" eaLnBrk="1" latinLnBrk="0" hangingPunct="1">
              <a:defRPr sz="1600" kern="1200">
                <a:solidFill>
                  <a:schemeClr val="tx1">
                    <a:tint val="75000"/>
                  </a:schemeClr>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C565C23E-6D76-459C-BC14-A9049E4EE889}" type="slidenum">
              <a:rPr lang="en-US" smtClean="0"/>
              <a:pPr/>
              <a:t>49</a:t>
            </a:fld>
            <a:endParaRPr lang="en-US"/>
          </a:p>
        </p:txBody>
      </p:sp>
      <p:sp>
        <p:nvSpPr>
          <p:cNvPr id="3" name="Freeform 2">
            <a:extLst>
              <a:ext uri="{FF2B5EF4-FFF2-40B4-BE49-F238E27FC236}">
                <a16:creationId xmlns:a16="http://schemas.microsoft.com/office/drawing/2014/main" id="{49AB875C-10FC-2641-ABC4-51383D9792B5}"/>
              </a:ext>
            </a:extLst>
          </p:cNvPr>
          <p:cNvSpPr/>
          <p:nvPr/>
        </p:nvSpPr>
        <p:spPr>
          <a:xfrm>
            <a:off x="318050" y="282828"/>
            <a:ext cx="11274183" cy="5498541"/>
          </a:xfrm>
          <a:custGeom>
            <a:avLst/>
            <a:gdLst>
              <a:gd name="connsiteX0" fmla="*/ 2067339 w 7381461"/>
              <a:gd name="connsiteY0" fmla="*/ 503583 h 5486400"/>
              <a:gd name="connsiteX1" fmla="*/ 2067339 w 7381461"/>
              <a:gd name="connsiteY1" fmla="*/ 503583 h 5486400"/>
              <a:gd name="connsiteX2" fmla="*/ 1895061 w 7381461"/>
              <a:gd name="connsiteY2" fmla="*/ 596348 h 5486400"/>
              <a:gd name="connsiteX3" fmla="*/ 1762539 w 7381461"/>
              <a:gd name="connsiteY3" fmla="*/ 662609 h 5486400"/>
              <a:gd name="connsiteX4" fmla="*/ 1524000 w 7381461"/>
              <a:gd name="connsiteY4" fmla="*/ 821635 h 5486400"/>
              <a:gd name="connsiteX5" fmla="*/ 1351722 w 7381461"/>
              <a:gd name="connsiteY5" fmla="*/ 940904 h 5486400"/>
              <a:gd name="connsiteX6" fmla="*/ 1311965 w 7381461"/>
              <a:gd name="connsiteY6" fmla="*/ 980661 h 5486400"/>
              <a:gd name="connsiteX7" fmla="*/ 1179444 w 7381461"/>
              <a:gd name="connsiteY7" fmla="*/ 1086678 h 5486400"/>
              <a:gd name="connsiteX8" fmla="*/ 1113183 w 7381461"/>
              <a:gd name="connsiteY8" fmla="*/ 1139687 h 5486400"/>
              <a:gd name="connsiteX9" fmla="*/ 1046922 w 7381461"/>
              <a:gd name="connsiteY9" fmla="*/ 1192696 h 5486400"/>
              <a:gd name="connsiteX10" fmla="*/ 914400 w 7381461"/>
              <a:gd name="connsiteY10" fmla="*/ 1325217 h 5486400"/>
              <a:gd name="connsiteX11" fmla="*/ 874644 w 7381461"/>
              <a:gd name="connsiteY11" fmla="*/ 1364974 h 5486400"/>
              <a:gd name="connsiteX12" fmla="*/ 834887 w 7381461"/>
              <a:gd name="connsiteY12" fmla="*/ 1391478 h 5486400"/>
              <a:gd name="connsiteX13" fmla="*/ 768626 w 7381461"/>
              <a:gd name="connsiteY13" fmla="*/ 1444487 h 5486400"/>
              <a:gd name="connsiteX14" fmla="*/ 742122 w 7381461"/>
              <a:gd name="connsiteY14" fmla="*/ 1484243 h 5486400"/>
              <a:gd name="connsiteX15" fmla="*/ 636104 w 7381461"/>
              <a:gd name="connsiteY15" fmla="*/ 1590261 h 5486400"/>
              <a:gd name="connsiteX16" fmla="*/ 556591 w 7381461"/>
              <a:gd name="connsiteY16" fmla="*/ 1722783 h 5486400"/>
              <a:gd name="connsiteX17" fmla="*/ 503583 w 7381461"/>
              <a:gd name="connsiteY17" fmla="*/ 1802296 h 5486400"/>
              <a:gd name="connsiteX18" fmla="*/ 490330 w 7381461"/>
              <a:gd name="connsiteY18" fmla="*/ 1842052 h 5486400"/>
              <a:gd name="connsiteX19" fmla="*/ 424070 w 7381461"/>
              <a:gd name="connsiteY19" fmla="*/ 1934817 h 5486400"/>
              <a:gd name="connsiteX20" fmla="*/ 410817 w 7381461"/>
              <a:gd name="connsiteY20" fmla="*/ 1974574 h 5486400"/>
              <a:gd name="connsiteX21" fmla="*/ 357809 w 7381461"/>
              <a:gd name="connsiteY21" fmla="*/ 2040835 h 5486400"/>
              <a:gd name="connsiteX22" fmla="*/ 331304 w 7381461"/>
              <a:gd name="connsiteY22" fmla="*/ 2080591 h 5486400"/>
              <a:gd name="connsiteX23" fmla="*/ 304800 w 7381461"/>
              <a:gd name="connsiteY23" fmla="*/ 2107096 h 5486400"/>
              <a:gd name="connsiteX24" fmla="*/ 251791 w 7381461"/>
              <a:gd name="connsiteY24" fmla="*/ 2186609 h 5486400"/>
              <a:gd name="connsiteX25" fmla="*/ 212035 w 7381461"/>
              <a:gd name="connsiteY25" fmla="*/ 2239617 h 5486400"/>
              <a:gd name="connsiteX26" fmla="*/ 159026 w 7381461"/>
              <a:gd name="connsiteY26" fmla="*/ 2345635 h 5486400"/>
              <a:gd name="connsiteX27" fmla="*/ 132522 w 7381461"/>
              <a:gd name="connsiteY27" fmla="*/ 2411896 h 5486400"/>
              <a:gd name="connsiteX28" fmla="*/ 119270 w 7381461"/>
              <a:gd name="connsiteY28" fmla="*/ 2491409 h 5486400"/>
              <a:gd name="connsiteX29" fmla="*/ 106017 w 7381461"/>
              <a:gd name="connsiteY29" fmla="*/ 2531165 h 5486400"/>
              <a:gd name="connsiteX30" fmla="*/ 92765 w 7381461"/>
              <a:gd name="connsiteY30" fmla="*/ 2584174 h 5486400"/>
              <a:gd name="connsiteX31" fmla="*/ 79513 w 7381461"/>
              <a:gd name="connsiteY31" fmla="*/ 2623930 h 5486400"/>
              <a:gd name="connsiteX32" fmla="*/ 66261 w 7381461"/>
              <a:gd name="connsiteY32" fmla="*/ 2676939 h 5486400"/>
              <a:gd name="connsiteX33" fmla="*/ 53009 w 7381461"/>
              <a:gd name="connsiteY33" fmla="*/ 2716696 h 5486400"/>
              <a:gd name="connsiteX34" fmla="*/ 26504 w 7381461"/>
              <a:gd name="connsiteY34" fmla="*/ 2849217 h 5486400"/>
              <a:gd name="connsiteX35" fmla="*/ 13252 w 7381461"/>
              <a:gd name="connsiteY35" fmla="*/ 2915478 h 5486400"/>
              <a:gd name="connsiteX36" fmla="*/ 0 w 7381461"/>
              <a:gd name="connsiteY36" fmla="*/ 2968487 h 5486400"/>
              <a:gd name="connsiteX37" fmla="*/ 13252 w 7381461"/>
              <a:gd name="connsiteY37" fmla="*/ 3313043 h 5486400"/>
              <a:gd name="connsiteX38" fmla="*/ 39757 w 7381461"/>
              <a:gd name="connsiteY38" fmla="*/ 3405809 h 5486400"/>
              <a:gd name="connsiteX39" fmla="*/ 53009 w 7381461"/>
              <a:gd name="connsiteY39" fmla="*/ 3472069 h 5486400"/>
              <a:gd name="connsiteX40" fmla="*/ 92765 w 7381461"/>
              <a:gd name="connsiteY40" fmla="*/ 3525078 h 5486400"/>
              <a:gd name="connsiteX41" fmla="*/ 145774 w 7381461"/>
              <a:gd name="connsiteY41" fmla="*/ 3657600 h 5486400"/>
              <a:gd name="connsiteX42" fmla="*/ 212035 w 7381461"/>
              <a:gd name="connsiteY42" fmla="*/ 3763617 h 5486400"/>
              <a:gd name="connsiteX43" fmla="*/ 278296 w 7381461"/>
              <a:gd name="connsiteY43" fmla="*/ 3869635 h 5486400"/>
              <a:gd name="connsiteX44" fmla="*/ 384313 w 7381461"/>
              <a:gd name="connsiteY44" fmla="*/ 4015409 h 5486400"/>
              <a:gd name="connsiteX45" fmla="*/ 463826 w 7381461"/>
              <a:gd name="connsiteY45" fmla="*/ 4094922 h 5486400"/>
              <a:gd name="connsiteX46" fmla="*/ 516835 w 7381461"/>
              <a:gd name="connsiteY46" fmla="*/ 4147930 h 5486400"/>
              <a:gd name="connsiteX47" fmla="*/ 556591 w 7381461"/>
              <a:gd name="connsiteY47" fmla="*/ 4174435 h 5486400"/>
              <a:gd name="connsiteX48" fmla="*/ 636104 w 7381461"/>
              <a:gd name="connsiteY48" fmla="*/ 4253948 h 5486400"/>
              <a:gd name="connsiteX49" fmla="*/ 675861 w 7381461"/>
              <a:gd name="connsiteY49" fmla="*/ 4293704 h 5486400"/>
              <a:gd name="connsiteX50" fmla="*/ 715617 w 7381461"/>
              <a:gd name="connsiteY50" fmla="*/ 4333461 h 5486400"/>
              <a:gd name="connsiteX51" fmla="*/ 768626 w 7381461"/>
              <a:gd name="connsiteY51" fmla="*/ 4373217 h 5486400"/>
              <a:gd name="connsiteX52" fmla="*/ 795130 w 7381461"/>
              <a:gd name="connsiteY52" fmla="*/ 4412974 h 5486400"/>
              <a:gd name="connsiteX53" fmla="*/ 821635 w 7381461"/>
              <a:gd name="connsiteY53" fmla="*/ 4439478 h 5486400"/>
              <a:gd name="connsiteX54" fmla="*/ 874644 w 7381461"/>
              <a:gd name="connsiteY54" fmla="*/ 4532243 h 5486400"/>
              <a:gd name="connsiteX55" fmla="*/ 993913 w 7381461"/>
              <a:gd name="connsiteY55" fmla="*/ 4651513 h 5486400"/>
              <a:gd name="connsiteX56" fmla="*/ 1060174 w 7381461"/>
              <a:gd name="connsiteY56" fmla="*/ 4717774 h 5486400"/>
              <a:gd name="connsiteX57" fmla="*/ 1099930 w 7381461"/>
              <a:gd name="connsiteY57" fmla="*/ 4744278 h 5486400"/>
              <a:gd name="connsiteX58" fmla="*/ 1166191 w 7381461"/>
              <a:gd name="connsiteY58" fmla="*/ 4810539 h 5486400"/>
              <a:gd name="connsiteX59" fmla="*/ 1205948 w 7381461"/>
              <a:gd name="connsiteY59" fmla="*/ 4837043 h 5486400"/>
              <a:gd name="connsiteX60" fmla="*/ 1258957 w 7381461"/>
              <a:gd name="connsiteY60" fmla="*/ 4890052 h 5486400"/>
              <a:gd name="connsiteX61" fmla="*/ 1298713 w 7381461"/>
              <a:gd name="connsiteY61" fmla="*/ 4916556 h 5486400"/>
              <a:gd name="connsiteX62" fmla="*/ 1351722 w 7381461"/>
              <a:gd name="connsiteY62" fmla="*/ 4969565 h 5486400"/>
              <a:gd name="connsiteX63" fmla="*/ 1391478 w 7381461"/>
              <a:gd name="connsiteY63" fmla="*/ 5009322 h 5486400"/>
              <a:gd name="connsiteX64" fmla="*/ 1577009 w 7381461"/>
              <a:gd name="connsiteY64" fmla="*/ 5128591 h 5486400"/>
              <a:gd name="connsiteX65" fmla="*/ 1630017 w 7381461"/>
              <a:gd name="connsiteY65" fmla="*/ 5155096 h 5486400"/>
              <a:gd name="connsiteX66" fmla="*/ 1669774 w 7381461"/>
              <a:gd name="connsiteY66" fmla="*/ 5181600 h 5486400"/>
              <a:gd name="connsiteX67" fmla="*/ 1709530 w 7381461"/>
              <a:gd name="connsiteY67" fmla="*/ 5194852 h 5486400"/>
              <a:gd name="connsiteX68" fmla="*/ 1762539 w 7381461"/>
              <a:gd name="connsiteY68" fmla="*/ 5221356 h 5486400"/>
              <a:gd name="connsiteX69" fmla="*/ 1815548 w 7381461"/>
              <a:gd name="connsiteY69" fmla="*/ 5234609 h 5486400"/>
              <a:gd name="connsiteX70" fmla="*/ 1934817 w 7381461"/>
              <a:gd name="connsiteY70" fmla="*/ 5261113 h 5486400"/>
              <a:gd name="connsiteX71" fmla="*/ 2067339 w 7381461"/>
              <a:gd name="connsiteY71" fmla="*/ 5287617 h 5486400"/>
              <a:gd name="connsiteX72" fmla="*/ 2133600 w 7381461"/>
              <a:gd name="connsiteY72" fmla="*/ 5300869 h 5486400"/>
              <a:gd name="connsiteX73" fmla="*/ 2213113 w 7381461"/>
              <a:gd name="connsiteY73" fmla="*/ 5314122 h 5486400"/>
              <a:gd name="connsiteX74" fmla="*/ 2292626 w 7381461"/>
              <a:gd name="connsiteY74" fmla="*/ 5340626 h 5486400"/>
              <a:gd name="connsiteX75" fmla="*/ 2372139 w 7381461"/>
              <a:gd name="connsiteY75" fmla="*/ 5353878 h 5486400"/>
              <a:gd name="connsiteX76" fmla="*/ 2464904 w 7381461"/>
              <a:gd name="connsiteY76" fmla="*/ 5380383 h 5486400"/>
              <a:gd name="connsiteX77" fmla="*/ 2544417 w 7381461"/>
              <a:gd name="connsiteY77" fmla="*/ 5393635 h 5486400"/>
              <a:gd name="connsiteX78" fmla="*/ 2597426 w 7381461"/>
              <a:gd name="connsiteY78" fmla="*/ 5406887 h 5486400"/>
              <a:gd name="connsiteX79" fmla="*/ 2676939 w 7381461"/>
              <a:gd name="connsiteY79" fmla="*/ 5420139 h 5486400"/>
              <a:gd name="connsiteX80" fmla="*/ 2743200 w 7381461"/>
              <a:gd name="connsiteY80" fmla="*/ 5446643 h 5486400"/>
              <a:gd name="connsiteX81" fmla="*/ 2968487 w 7381461"/>
              <a:gd name="connsiteY81" fmla="*/ 5486400 h 5486400"/>
              <a:gd name="connsiteX82" fmla="*/ 3313044 w 7381461"/>
              <a:gd name="connsiteY82" fmla="*/ 5459896 h 5486400"/>
              <a:gd name="connsiteX83" fmla="*/ 3419061 w 7381461"/>
              <a:gd name="connsiteY83" fmla="*/ 5420139 h 5486400"/>
              <a:gd name="connsiteX84" fmla="*/ 3458817 w 7381461"/>
              <a:gd name="connsiteY84" fmla="*/ 5406887 h 5486400"/>
              <a:gd name="connsiteX85" fmla="*/ 3498574 w 7381461"/>
              <a:gd name="connsiteY85" fmla="*/ 5380383 h 5486400"/>
              <a:gd name="connsiteX86" fmla="*/ 3591339 w 7381461"/>
              <a:gd name="connsiteY86" fmla="*/ 5353878 h 5486400"/>
              <a:gd name="connsiteX87" fmla="*/ 3670852 w 7381461"/>
              <a:gd name="connsiteY87" fmla="*/ 5327374 h 5486400"/>
              <a:gd name="connsiteX88" fmla="*/ 3723861 w 7381461"/>
              <a:gd name="connsiteY88" fmla="*/ 5300869 h 5486400"/>
              <a:gd name="connsiteX89" fmla="*/ 3790122 w 7381461"/>
              <a:gd name="connsiteY89" fmla="*/ 5287617 h 5486400"/>
              <a:gd name="connsiteX90" fmla="*/ 3869635 w 7381461"/>
              <a:gd name="connsiteY90" fmla="*/ 5261113 h 5486400"/>
              <a:gd name="connsiteX91" fmla="*/ 3988904 w 7381461"/>
              <a:gd name="connsiteY91" fmla="*/ 5234609 h 5486400"/>
              <a:gd name="connsiteX92" fmla="*/ 4028661 w 7381461"/>
              <a:gd name="connsiteY92" fmla="*/ 5221356 h 5486400"/>
              <a:gd name="connsiteX93" fmla="*/ 4227444 w 7381461"/>
              <a:gd name="connsiteY93" fmla="*/ 5194852 h 5486400"/>
              <a:gd name="connsiteX94" fmla="*/ 4532244 w 7381461"/>
              <a:gd name="connsiteY94" fmla="*/ 5181600 h 5486400"/>
              <a:gd name="connsiteX95" fmla="*/ 4823791 w 7381461"/>
              <a:gd name="connsiteY95" fmla="*/ 5155096 h 5486400"/>
              <a:gd name="connsiteX96" fmla="*/ 4890052 w 7381461"/>
              <a:gd name="connsiteY96" fmla="*/ 5141843 h 5486400"/>
              <a:gd name="connsiteX97" fmla="*/ 5539409 w 7381461"/>
              <a:gd name="connsiteY97" fmla="*/ 5102087 h 5486400"/>
              <a:gd name="connsiteX98" fmla="*/ 5632174 w 7381461"/>
              <a:gd name="connsiteY98" fmla="*/ 5075583 h 5486400"/>
              <a:gd name="connsiteX99" fmla="*/ 5764696 w 7381461"/>
              <a:gd name="connsiteY99" fmla="*/ 5035826 h 5486400"/>
              <a:gd name="connsiteX100" fmla="*/ 5804452 w 7381461"/>
              <a:gd name="connsiteY100" fmla="*/ 5009322 h 5486400"/>
              <a:gd name="connsiteX101" fmla="*/ 5844209 w 7381461"/>
              <a:gd name="connsiteY101" fmla="*/ 4996069 h 5486400"/>
              <a:gd name="connsiteX102" fmla="*/ 5897217 w 7381461"/>
              <a:gd name="connsiteY102" fmla="*/ 4956313 h 5486400"/>
              <a:gd name="connsiteX103" fmla="*/ 5936974 w 7381461"/>
              <a:gd name="connsiteY103" fmla="*/ 4929809 h 5486400"/>
              <a:gd name="connsiteX104" fmla="*/ 5963478 w 7381461"/>
              <a:gd name="connsiteY104" fmla="*/ 4903304 h 5486400"/>
              <a:gd name="connsiteX105" fmla="*/ 6003235 w 7381461"/>
              <a:gd name="connsiteY105" fmla="*/ 4876800 h 5486400"/>
              <a:gd name="connsiteX106" fmla="*/ 6056244 w 7381461"/>
              <a:gd name="connsiteY106" fmla="*/ 4810539 h 5486400"/>
              <a:gd name="connsiteX107" fmla="*/ 6188765 w 7381461"/>
              <a:gd name="connsiteY107" fmla="*/ 4651513 h 5486400"/>
              <a:gd name="connsiteX108" fmla="*/ 6215270 w 7381461"/>
              <a:gd name="connsiteY108" fmla="*/ 4585252 h 5486400"/>
              <a:gd name="connsiteX109" fmla="*/ 6268278 w 7381461"/>
              <a:gd name="connsiteY109" fmla="*/ 4492487 h 5486400"/>
              <a:gd name="connsiteX110" fmla="*/ 6281530 w 7381461"/>
              <a:gd name="connsiteY110" fmla="*/ 4439478 h 5486400"/>
              <a:gd name="connsiteX111" fmla="*/ 6308035 w 7381461"/>
              <a:gd name="connsiteY111" fmla="*/ 4359965 h 5486400"/>
              <a:gd name="connsiteX112" fmla="*/ 6361044 w 7381461"/>
              <a:gd name="connsiteY112" fmla="*/ 4320209 h 5486400"/>
              <a:gd name="connsiteX113" fmla="*/ 6427304 w 7381461"/>
              <a:gd name="connsiteY113" fmla="*/ 4253948 h 5486400"/>
              <a:gd name="connsiteX114" fmla="*/ 6467061 w 7381461"/>
              <a:gd name="connsiteY114" fmla="*/ 4214191 h 5486400"/>
              <a:gd name="connsiteX115" fmla="*/ 6546574 w 7381461"/>
              <a:gd name="connsiteY115" fmla="*/ 4147930 h 5486400"/>
              <a:gd name="connsiteX116" fmla="*/ 6652591 w 7381461"/>
              <a:gd name="connsiteY116" fmla="*/ 4041913 h 5486400"/>
              <a:gd name="connsiteX117" fmla="*/ 6838122 w 7381461"/>
              <a:gd name="connsiteY117" fmla="*/ 3869635 h 5486400"/>
              <a:gd name="connsiteX118" fmla="*/ 6864626 w 7381461"/>
              <a:gd name="connsiteY118" fmla="*/ 3829878 h 5486400"/>
              <a:gd name="connsiteX119" fmla="*/ 6917635 w 7381461"/>
              <a:gd name="connsiteY119" fmla="*/ 3790122 h 5486400"/>
              <a:gd name="connsiteX120" fmla="*/ 6970644 w 7381461"/>
              <a:gd name="connsiteY120" fmla="*/ 3723861 h 5486400"/>
              <a:gd name="connsiteX121" fmla="*/ 7010400 w 7381461"/>
              <a:gd name="connsiteY121" fmla="*/ 3684104 h 5486400"/>
              <a:gd name="connsiteX122" fmla="*/ 7050157 w 7381461"/>
              <a:gd name="connsiteY122" fmla="*/ 3631096 h 5486400"/>
              <a:gd name="connsiteX123" fmla="*/ 7129670 w 7381461"/>
              <a:gd name="connsiteY123" fmla="*/ 3551583 h 5486400"/>
              <a:gd name="connsiteX124" fmla="*/ 7169426 w 7381461"/>
              <a:gd name="connsiteY124" fmla="*/ 3498574 h 5486400"/>
              <a:gd name="connsiteX125" fmla="*/ 7195930 w 7381461"/>
              <a:gd name="connsiteY125" fmla="*/ 3472069 h 5486400"/>
              <a:gd name="connsiteX126" fmla="*/ 7222435 w 7381461"/>
              <a:gd name="connsiteY126" fmla="*/ 3419061 h 5486400"/>
              <a:gd name="connsiteX127" fmla="*/ 7248939 w 7381461"/>
              <a:gd name="connsiteY127" fmla="*/ 3392556 h 5486400"/>
              <a:gd name="connsiteX128" fmla="*/ 7275444 w 7381461"/>
              <a:gd name="connsiteY128" fmla="*/ 3352800 h 5486400"/>
              <a:gd name="connsiteX129" fmla="*/ 7288696 w 7381461"/>
              <a:gd name="connsiteY129" fmla="*/ 3313043 h 5486400"/>
              <a:gd name="connsiteX130" fmla="*/ 7301948 w 7381461"/>
              <a:gd name="connsiteY130" fmla="*/ 3260035 h 5486400"/>
              <a:gd name="connsiteX131" fmla="*/ 7328452 w 7381461"/>
              <a:gd name="connsiteY131" fmla="*/ 3207026 h 5486400"/>
              <a:gd name="connsiteX132" fmla="*/ 7354957 w 7381461"/>
              <a:gd name="connsiteY132" fmla="*/ 3074504 h 5486400"/>
              <a:gd name="connsiteX133" fmla="*/ 7381461 w 7381461"/>
              <a:gd name="connsiteY133" fmla="*/ 2862469 h 5486400"/>
              <a:gd name="connsiteX134" fmla="*/ 7368209 w 7381461"/>
              <a:gd name="connsiteY134" fmla="*/ 2226365 h 5486400"/>
              <a:gd name="connsiteX135" fmla="*/ 7354957 w 7381461"/>
              <a:gd name="connsiteY135" fmla="*/ 2146852 h 5486400"/>
              <a:gd name="connsiteX136" fmla="*/ 7315200 w 7381461"/>
              <a:gd name="connsiteY136" fmla="*/ 2027583 h 5486400"/>
              <a:gd name="connsiteX137" fmla="*/ 7301948 w 7381461"/>
              <a:gd name="connsiteY137" fmla="*/ 1987826 h 5486400"/>
              <a:gd name="connsiteX138" fmla="*/ 7275444 w 7381461"/>
              <a:gd name="connsiteY138" fmla="*/ 1948069 h 5486400"/>
              <a:gd name="connsiteX139" fmla="*/ 7262191 w 7381461"/>
              <a:gd name="connsiteY139" fmla="*/ 1908313 h 5486400"/>
              <a:gd name="connsiteX140" fmla="*/ 7209183 w 7381461"/>
              <a:gd name="connsiteY140" fmla="*/ 1828800 h 5486400"/>
              <a:gd name="connsiteX141" fmla="*/ 7182678 w 7381461"/>
              <a:gd name="connsiteY141" fmla="*/ 1762539 h 5486400"/>
              <a:gd name="connsiteX142" fmla="*/ 7116417 w 7381461"/>
              <a:gd name="connsiteY142" fmla="*/ 1656522 h 5486400"/>
              <a:gd name="connsiteX143" fmla="*/ 7036904 w 7381461"/>
              <a:gd name="connsiteY143" fmla="*/ 1497496 h 5486400"/>
              <a:gd name="connsiteX144" fmla="*/ 7010400 w 7381461"/>
              <a:gd name="connsiteY144" fmla="*/ 1444487 h 5486400"/>
              <a:gd name="connsiteX145" fmla="*/ 6970644 w 7381461"/>
              <a:gd name="connsiteY145" fmla="*/ 1391478 h 5486400"/>
              <a:gd name="connsiteX146" fmla="*/ 6944139 w 7381461"/>
              <a:gd name="connsiteY146" fmla="*/ 1338469 h 5486400"/>
              <a:gd name="connsiteX147" fmla="*/ 6904383 w 7381461"/>
              <a:gd name="connsiteY147" fmla="*/ 1298713 h 5486400"/>
              <a:gd name="connsiteX148" fmla="*/ 6877878 w 7381461"/>
              <a:gd name="connsiteY148" fmla="*/ 1245704 h 5486400"/>
              <a:gd name="connsiteX149" fmla="*/ 6838122 w 7381461"/>
              <a:gd name="connsiteY149" fmla="*/ 1205948 h 5486400"/>
              <a:gd name="connsiteX150" fmla="*/ 6798365 w 7381461"/>
              <a:gd name="connsiteY150" fmla="*/ 1152939 h 5486400"/>
              <a:gd name="connsiteX151" fmla="*/ 6758609 w 7381461"/>
              <a:gd name="connsiteY151" fmla="*/ 1113183 h 5486400"/>
              <a:gd name="connsiteX152" fmla="*/ 6665844 w 7381461"/>
              <a:gd name="connsiteY152" fmla="*/ 1007165 h 5486400"/>
              <a:gd name="connsiteX153" fmla="*/ 6612835 w 7381461"/>
              <a:gd name="connsiteY153" fmla="*/ 967409 h 5486400"/>
              <a:gd name="connsiteX154" fmla="*/ 6533322 w 7381461"/>
              <a:gd name="connsiteY154" fmla="*/ 861391 h 5486400"/>
              <a:gd name="connsiteX155" fmla="*/ 6467061 w 7381461"/>
              <a:gd name="connsiteY155" fmla="*/ 781878 h 5486400"/>
              <a:gd name="connsiteX156" fmla="*/ 6427304 w 7381461"/>
              <a:gd name="connsiteY156" fmla="*/ 728869 h 5486400"/>
              <a:gd name="connsiteX157" fmla="*/ 6400800 w 7381461"/>
              <a:gd name="connsiteY157" fmla="*/ 689113 h 5486400"/>
              <a:gd name="connsiteX158" fmla="*/ 6347791 w 7381461"/>
              <a:gd name="connsiteY158" fmla="*/ 675861 h 5486400"/>
              <a:gd name="connsiteX159" fmla="*/ 6268278 w 7381461"/>
              <a:gd name="connsiteY159" fmla="*/ 636104 h 5486400"/>
              <a:gd name="connsiteX160" fmla="*/ 5950226 w 7381461"/>
              <a:gd name="connsiteY160" fmla="*/ 503583 h 5486400"/>
              <a:gd name="connsiteX161" fmla="*/ 5817704 w 7381461"/>
              <a:gd name="connsiteY161" fmla="*/ 477078 h 5486400"/>
              <a:gd name="connsiteX162" fmla="*/ 5658678 w 7381461"/>
              <a:gd name="connsiteY162" fmla="*/ 437322 h 5486400"/>
              <a:gd name="connsiteX163" fmla="*/ 5314122 w 7381461"/>
              <a:gd name="connsiteY163" fmla="*/ 384313 h 5486400"/>
              <a:gd name="connsiteX164" fmla="*/ 4916557 w 7381461"/>
              <a:gd name="connsiteY164" fmla="*/ 371061 h 5486400"/>
              <a:gd name="connsiteX165" fmla="*/ 4704522 w 7381461"/>
              <a:gd name="connsiteY165" fmla="*/ 357809 h 5486400"/>
              <a:gd name="connsiteX166" fmla="*/ 4518991 w 7381461"/>
              <a:gd name="connsiteY166" fmla="*/ 344556 h 5486400"/>
              <a:gd name="connsiteX167" fmla="*/ 4121426 w 7381461"/>
              <a:gd name="connsiteY167" fmla="*/ 331304 h 5486400"/>
              <a:gd name="connsiteX168" fmla="*/ 3763617 w 7381461"/>
              <a:gd name="connsiteY168" fmla="*/ 318052 h 5486400"/>
              <a:gd name="connsiteX169" fmla="*/ 3591339 w 7381461"/>
              <a:gd name="connsiteY169" fmla="*/ 304800 h 5486400"/>
              <a:gd name="connsiteX170" fmla="*/ 3525078 w 7381461"/>
              <a:gd name="connsiteY170" fmla="*/ 291548 h 5486400"/>
              <a:gd name="connsiteX171" fmla="*/ 3392557 w 7381461"/>
              <a:gd name="connsiteY171" fmla="*/ 278296 h 5486400"/>
              <a:gd name="connsiteX172" fmla="*/ 3286539 w 7381461"/>
              <a:gd name="connsiteY172" fmla="*/ 251791 h 5486400"/>
              <a:gd name="connsiteX173" fmla="*/ 3167270 w 7381461"/>
              <a:gd name="connsiteY173" fmla="*/ 145774 h 5486400"/>
              <a:gd name="connsiteX174" fmla="*/ 3114261 w 7381461"/>
              <a:gd name="connsiteY174" fmla="*/ 106017 h 5486400"/>
              <a:gd name="connsiteX175" fmla="*/ 3021496 w 7381461"/>
              <a:gd name="connsiteY175" fmla="*/ 53009 h 5486400"/>
              <a:gd name="connsiteX176" fmla="*/ 2968487 w 7381461"/>
              <a:gd name="connsiteY176" fmla="*/ 39756 h 5486400"/>
              <a:gd name="connsiteX177" fmla="*/ 2835965 w 7381461"/>
              <a:gd name="connsiteY177" fmla="*/ 0 h 5486400"/>
              <a:gd name="connsiteX178" fmla="*/ 2597426 w 7381461"/>
              <a:gd name="connsiteY178" fmla="*/ 13252 h 5486400"/>
              <a:gd name="connsiteX179" fmla="*/ 2557670 w 7381461"/>
              <a:gd name="connsiteY179" fmla="*/ 26504 h 5486400"/>
              <a:gd name="connsiteX180" fmla="*/ 2491409 w 7381461"/>
              <a:gd name="connsiteY180" fmla="*/ 92765 h 5486400"/>
              <a:gd name="connsiteX181" fmla="*/ 2451652 w 7381461"/>
              <a:gd name="connsiteY181" fmla="*/ 119269 h 5486400"/>
              <a:gd name="connsiteX182" fmla="*/ 2332383 w 7381461"/>
              <a:gd name="connsiteY182" fmla="*/ 225287 h 5486400"/>
              <a:gd name="connsiteX183" fmla="*/ 2332383 w 7381461"/>
              <a:gd name="connsiteY183" fmla="*/ 225287 h 5486400"/>
              <a:gd name="connsiteX184" fmla="*/ 2279374 w 7381461"/>
              <a:gd name="connsiteY184" fmla="*/ 278296 h 5486400"/>
              <a:gd name="connsiteX185" fmla="*/ 2252870 w 7381461"/>
              <a:gd name="connsiteY185" fmla="*/ 318052 h 5486400"/>
              <a:gd name="connsiteX186" fmla="*/ 2173357 w 7381461"/>
              <a:gd name="connsiteY186" fmla="*/ 357809 h 5486400"/>
              <a:gd name="connsiteX187" fmla="*/ 2133600 w 7381461"/>
              <a:gd name="connsiteY187" fmla="*/ 437322 h 5486400"/>
              <a:gd name="connsiteX188" fmla="*/ 2120348 w 7381461"/>
              <a:gd name="connsiteY188" fmla="*/ 477078 h 5486400"/>
              <a:gd name="connsiteX189" fmla="*/ 2067339 w 7381461"/>
              <a:gd name="connsiteY189" fmla="*/ 503583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7381461" h="5486400">
                <a:moveTo>
                  <a:pt x="2067339" y="503583"/>
                </a:moveTo>
                <a:lnTo>
                  <a:pt x="2067339" y="503583"/>
                </a:lnTo>
                <a:lnTo>
                  <a:pt x="1895061" y="596348"/>
                </a:lnTo>
                <a:cubicBezTo>
                  <a:pt x="1874184" y="607400"/>
                  <a:pt x="1771767" y="657072"/>
                  <a:pt x="1762539" y="662609"/>
                </a:cubicBezTo>
                <a:cubicBezTo>
                  <a:pt x="1629524" y="742417"/>
                  <a:pt x="1736064" y="676539"/>
                  <a:pt x="1524000" y="821635"/>
                </a:cubicBezTo>
                <a:cubicBezTo>
                  <a:pt x="1496707" y="840309"/>
                  <a:pt x="1370395" y="922231"/>
                  <a:pt x="1351722" y="940904"/>
                </a:cubicBezTo>
                <a:cubicBezTo>
                  <a:pt x="1338470" y="954156"/>
                  <a:pt x="1326272" y="968555"/>
                  <a:pt x="1311965" y="980661"/>
                </a:cubicBezTo>
                <a:cubicBezTo>
                  <a:pt x="1268780" y="1017202"/>
                  <a:pt x="1223618" y="1051339"/>
                  <a:pt x="1179444" y="1086678"/>
                </a:cubicBezTo>
                <a:lnTo>
                  <a:pt x="1113183" y="1139687"/>
                </a:lnTo>
                <a:cubicBezTo>
                  <a:pt x="1091096" y="1157357"/>
                  <a:pt x="1066923" y="1172695"/>
                  <a:pt x="1046922" y="1192696"/>
                </a:cubicBezTo>
                <a:lnTo>
                  <a:pt x="914400" y="1325217"/>
                </a:lnTo>
                <a:cubicBezTo>
                  <a:pt x="901148" y="1338469"/>
                  <a:pt x="890238" y="1354578"/>
                  <a:pt x="874644" y="1364974"/>
                </a:cubicBezTo>
                <a:cubicBezTo>
                  <a:pt x="861392" y="1373809"/>
                  <a:pt x="847324" y="1381528"/>
                  <a:pt x="834887" y="1391478"/>
                </a:cubicBezTo>
                <a:cubicBezTo>
                  <a:pt x="740471" y="1467011"/>
                  <a:pt x="890994" y="1362910"/>
                  <a:pt x="768626" y="1444487"/>
                </a:cubicBezTo>
                <a:cubicBezTo>
                  <a:pt x="759791" y="1457739"/>
                  <a:pt x="752836" y="1472458"/>
                  <a:pt x="742122" y="1484243"/>
                </a:cubicBezTo>
                <a:cubicBezTo>
                  <a:pt x="708504" y="1521223"/>
                  <a:pt x="658455" y="1545560"/>
                  <a:pt x="636104" y="1590261"/>
                </a:cubicBezTo>
                <a:cubicBezTo>
                  <a:pt x="595354" y="1671760"/>
                  <a:pt x="620558" y="1626833"/>
                  <a:pt x="556591" y="1722783"/>
                </a:cubicBezTo>
                <a:lnTo>
                  <a:pt x="503583" y="1802296"/>
                </a:lnTo>
                <a:cubicBezTo>
                  <a:pt x="499165" y="1815548"/>
                  <a:pt x="497261" y="1829924"/>
                  <a:pt x="490330" y="1842052"/>
                </a:cubicBezTo>
                <a:cubicBezTo>
                  <a:pt x="466325" y="1884061"/>
                  <a:pt x="444577" y="1893804"/>
                  <a:pt x="424070" y="1934817"/>
                </a:cubicBezTo>
                <a:cubicBezTo>
                  <a:pt x="417823" y="1947311"/>
                  <a:pt x="417064" y="1962080"/>
                  <a:pt x="410817" y="1974574"/>
                </a:cubicBezTo>
                <a:cubicBezTo>
                  <a:pt x="383627" y="2028954"/>
                  <a:pt x="390676" y="1999751"/>
                  <a:pt x="357809" y="2040835"/>
                </a:cubicBezTo>
                <a:cubicBezTo>
                  <a:pt x="347859" y="2053272"/>
                  <a:pt x="341254" y="2068154"/>
                  <a:pt x="331304" y="2080591"/>
                </a:cubicBezTo>
                <a:cubicBezTo>
                  <a:pt x="323499" y="2090347"/>
                  <a:pt x="312297" y="2097101"/>
                  <a:pt x="304800" y="2107096"/>
                </a:cubicBezTo>
                <a:cubicBezTo>
                  <a:pt x="285687" y="2132580"/>
                  <a:pt x="270904" y="2161126"/>
                  <a:pt x="251791" y="2186609"/>
                </a:cubicBezTo>
                <a:lnTo>
                  <a:pt x="212035" y="2239617"/>
                </a:lnTo>
                <a:cubicBezTo>
                  <a:pt x="182152" y="2329269"/>
                  <a:pt x="221618" y="2220451"/>
                  <a:pt x="159026" y="2345635"/>
                </a:cubicBezTo>
                <a:cubicBezTo>
                  <a:pt x="148388" y="2366912"/>
                  <a:pt x="141357" y="2389809"/>
                  <a:pt x="132522" y="2411896"/>
                </a:cubicBezTo>
                <a:cubicBezTo>
                  <a:pt x="128105" y="2438400"/>
                  <a:pt x="125099" y="2465179"/>
                  <a:pt x="119270" y="2491409"/>
                </a:cubicBezTo>
                <a:cubicBezTo>
                  <a:pt x="116240" y="2505045"/>
                  <a:pt x="109855" y="2517734"/>
                  <a:pt x="106017" y="2531165"/>
                </a:cubicBezTo>
                <a:cubicBezTo>
                  <a:pt x="101013" y="2548678"/>
                  <a:pt x="97769" y="2566661"/>
                  <a:pt x="92765" y="2584174"/>
                </a:cubicBezTo>
                <a:cubicBezTo>
                  <a:pt x="88928" y="2597605"/>
                  <a:pt x="83350" y="2610499"/>
                  <a:pt x="79513" y="2623930"/>
                </a:cubicBezTo>
                <a:cubicBezTo>
                  <a:pt x="74509" y="2641443"/>
                  <a:pt x="71265" y="2659426"/>
                  <a:pt x="66261" y="2676939"/>
                </a:cubicBezTo>
                <a:cubicBezTo>
                  <a:pt x="62423" y="2690371"/>
                  <a:pt x="56150" y="2703085"/>
                  <a:pt x="53009" y="2716696"/>
                </a:cubicBezTo>
                <a:cubicBezTo>
                  <a:pt x="42879" y="2760591"/>
                  <a:pt x="35339" y="2805043"/>
                  <a:pt x="26504" y="2849217"/>
                </a:cubicBezTo>
                <a:cubicBezTo>
                  <a:pt x="22087" y="2871304"/>
                  <a:pt x="18715" y="2893626"/>
                  <a:pt x="13252" y="2915478"/>
                </a:cubicBezTo>
                <a:lnTo>
                  <a:pt x="0" y="2968487"/>
                </a:lnTo>
                <a:cubicBezTo>
                  <a:pt x="4417" y="3083339"/>
                  <a:pt x="5607" y="3198361"/>
                  <a:pt x="13252" y="3313043"/>
                </a:cubicBezTo>
                <a:cubicBezTo>
                  <a:pt x="15506" y="3346852"/>
                  <a:pt x="31778" y="3373894"/>
                  <a:pt x="39757" y="3405809"/>
                </a:cubicBezTo>
                <a:cubicBezTo>
                  <a:pt x="45220" y="3427661"/>
                  <a:pt x="43861" y="3451486"/>
                  <a:pt x="53009" y="3472069"/>
                </a:cubicBezTo>
                <a:cubicBezTo>
                  <a:pt x="61979" y="3492252"/>
                  <a:pt x="82887" y="3505323"/>
                  <a:pt x="92765" y="3525078"/>
                </a:cubicBezTo>
                <a:cubicBezTo>
                  <a:pt x="114042" y="3567632"/>
                  <a:pt x="121296" y="3616803"/>
                  <a:pt x="145774" y="3657600"/>
                </a:cubicBezTo>
                <a:cubicBezTo>
                  <a:pt x="193724" y="3737518"/>
                  <a:pt x="171242" y="3702430"/>
                  <a:pt x="212035" y="3763617"/>
                </a:cubicBezTo>
                <a:cubicBezTo>
                  <a:pt x="235756" y="3834781"/>
                  <a:pt x="213474" y="3783206"/>
                  <a:pt x="278296" y="3869635"/>
                </a:cubicBezTo>
                <a:cubicBezTo>
                  <a:pt x="322693" y="3928831"/>
                  <a:pt x="313578" y="3944674"/>
                  <a:pt x="384313" y="4015409"/>
                </a:cubicBezTo>
                <a:lnTo>
                  <a:pt x="463826" y="4094922"/>
                </a:lnTo>
                <a:cubicBezTo>
                  <a:pt x="481496" y="4112591"/>
                  <a:pt x="496044" y="4134069"/>
                  <a:pt x="516835" y="4147930"/>
                </a:cubicBezTo>
                <a:cubicBezTo>
                  <a:pt x="530087" y="4156765"/>
                  <a:pt x="544687" y="4163854"/>
                  <a:pt x="556591" y="4174435"/>
                </a:cubicBezTo>
                <a:cubicBezTo>
                  <a:pt x="584606" y="4199337"/>
                  <a:pt x="609600" y="4227444"/>
                  <a:pt x="636104" y="4253948"/>
                </a:cubicBezTo>
                <a:lnTo>
                  <a:pt x="675861" y="4293704"/>
                </a:lnTo>
                <a:cubicBezTo>
                  <a:pt x="689113" y="4306956"/>
                  <a:pt x="700624" y="4322216"/>
                  <a:pt x="715617" y="4333461"/>
                </a:cubicBezTo>
                <a:lnTo>
                  <a:pt x="768626" y="4373217"/>
                </a:lnTo>
                <a:cubicBezTo>
                  <a:pt x="777461" y="4386469"/>
                  <a:pt x="785180" y="4400537"/>
                  <a:pt x="795130" y="4412974"/>
                </a:cubicBezTo>
                <a:cubicBezTo>
                  <a:pt x="802935" y="4422730"/>
                  <a:pt x="815207" y="4428764"/>
                  <a:pt x="821635" y="4439478"/>
                </a:cubicBezTo>
                <a:cubicBezTo>
                  <a:pt x="879980" y="4536719"/>
                  <a:pt x="766251" y="4410301"/>
                  <a:pt x="874644" y="4532243"/>
                </a:cubicBezTo>
                <a:cubicBezTo>
                  <a:pt x="874654" y="4532254"/>
                  <a:pt x="985953" y="4643553"/>
                  <a:pt x="993913" y="4651513"/>
                </a:cubicBezTo>
                <a:cubicBezTo>
                  <a:pt x="1016000" y="4673600"/>
                  <a:pt x="1034184" y="4700448"/>
                  <a:pt x="1060174" y="4717774"/>
                </a:cubicBezTo>
                <a:cubicBezTo>
                  <a:pt x="1073426" y="4726609"/>
                  <a:pt x="1087944" y="4733790"/>
                  <a:pt x="1099930" y="4744278"/>
                </a:cubicBezTo>
                <a:cubicBezTo>
                  <a:pt x="1123437" y="4764847"/>
                  <a:pt x="1140201" y="4793213"/>
                  <a:pt x="1166191" y="4810539"/>
                </a:cubicBezTo>
                <a:cubicBezTo>
                  <a:pt x="1179443" y="4819374"/>
                  <a:pt x="1193855" y="4826678"/>
                  <a:pt x="1205948" y="4837043"/>
                </a:cubicBezTo>
                <a:cubicBezTo>
                  <a:pt x="1224921" y="4853305"/>
                  <a:pt x="1238165" y="4876191"/>
                  <a:pt x="1258957" y="4890052"/>
                </a:cubicBezTo>
                <a:cubicBezTo>
                  <a:pt x="1272209" y="4898887"/>
                  <a:pt x="1286620" y="4906191"/>
                  <a:pt x="1298713" y="4916556"/>
                </a:cubicBezTo>
                <a:cubicBezTo>
                  <a:pt x="1317686" y="4932818"/>
                  <a:pt x="1334052" y="4951895"/>
                  <a:pt x="1351722" y="4969565"/>
                </a:cubicBezTo>
                <a:cubicBezTo>
                  <a:pt x="1364974" y="4982817"/>
                  <a:pt x="1376485" y="4998077"/>
                  <a:pt x="1391478" y="5009322"/>
                </a:cubicBezTo>
                <a:cubicBezTo>
                  <a:pt x="1459726" y="5060507"/>
                  <a:pt x="1486128" y="5083149"/>
                  <a:pt x="1577009" y="5128591"/>
                </a:cubicBezTo>
                <a:cubicBezTo>
                  <a:pt x="1594678" y="5137426"/>
                  <a:pt x="1612865" y="5145295"/>
                  <a:pt x="1630017" y="5155096"/>
                </a:cubicBezTo>
                <a:cubicBezTo>
                  <a:pt x="1643846" y="5162998"/>
                  <a:pt x="1655528" y="5174477"/>
                  <a:pt x="1669774" y="5181600"/>
                </a:cubicBezTo>
                <a:cubicBezTo>
                  <a:pt x="1682268" y="5187847"/>
                  <a:pt x="1696691" y="5189349"/>
                  <a:pt x="1709530" y="5194852"/>
                </a:cubicBezTo>
                <a:cubicBezTo>
                  <a:pt x="1727688" y="5202634"/>
                  <a:pt x="1744042" y="5214419"/>
                  <a:pt x="1762539" y="5221356"/>
                </a:cubicBezTo>
                <a:cubicBezTo>
                  <a:pt x="1779593" y="5227751"/>
                  <a:pt x="1798035" y="5229605"/>
                  <a:pt x="1815548" y="5234609"/>
                </a:cubicBezTo>
                <a:cubicBezTo>
                  <a:pt x="1922708" y="5265227"/>
                  <a:pt x="1760903" y="5228505"/>
                  <a:pt x="1934817" y="5261113"/>
                </a:cubicBezTo>
                <a:cubicBezTo>
                  <a:pt x="1979094" y="5269415"/>
                  <a:pt x="2023165" y="5278782"/>
                  <a:pt x="2067339" y="5287617"/>
                </a:cubicBezTo>
                <a:cubicBezTo>
                  <a:pt x="2089426" y="5292034"/>
                  <a:pt x="2111382" y="5297166"/>
                  <a:pt x="2133600" y="5300869"/>
                </a:cubicBezTo>
                <a:cubicBezTo>
                  <a:pt x="2160104" y="5305287"/>
                  <a:pt x="2187045" y="5307605"/>
                  <a:pt x="2213113" y="5314122"/>
                </a:cubicBezTo>
                <a:cubicBezTo>
                  <a:pt x="2240217" y="5320898"/>
                  <a:pt x="2265522" y="5333850"/>
                  <a:pt x="2292626" y="5340626"/>
                </a:cubicBezTo>
                <a:cubicBezTo>
                  <a:pt x="2318694" y="5347143"/>
                  <a:pt x="2345957" y="5347836"/>
                  <a:pt x="2372139" y="5353878"/>
                </a:cubicBezTo>
                <a:cubicBezTo>
                  <a:pt x="2403475" y="5361109"/>
                  <a:pt x="2433568" y="5373152"/>
                  <a:pt x="2464904" y="5380383"/>
                </a:cubicBezTo>
                <a:cubicBezTo>
                  <a:pt x="2491086" y="5386425"/>
                  <a:pt x="2518069" y="5388365"/>
                  <a:pt x="2544417" y="5393635"/>
                </a:cubicBezTo>
                <a:cubicBezTo>
                  <a:pt x="2562277" y="5397207"/>
                  <a:pt x="2579566" y="5403315"/>
                  <a:pt x="2597426" y="5406887"/>
                </a:cubicBezTo>
                <a:cubicBezTo>
                  <a:pt x="2623774" y="5412157"/>
                  <a:pt x="2650435" y="5415722"/>
                  <a:pt x="2676939" y="5420139"/>
                </a:cubicBezTo>
                <a:cubicBezTo>
                  <a:pt x="2699026" y="5428974"/>
                  <a:pt x="2720215" y="5440514"/>
                  <a:pt x="2743200" y="5446643"/>
                </a:cubicBezTo>
                <a:cubicBezTo>
                  <a:pt x="2818507" y="5466725"/>
                  <a:pt x="2892034" y="5475478"/>
                  <a:pt x="2968487" y="5486400"/>
                </a:cubicBezTo>
                <a:cubicBezTo>
                  <a:pt x="3108994" y="5479709"/>
                  <a:pt x="3194592" y="5489510"/>
                  <a:pt x="3313044" y="5459896"/>
                </a:cubicBezTo>
                <a:cubicBezTo>
                  <a:pt x="3343111" y="5452379"/>
                  <a:pt x="3394761" y="5429251"/>
                  <a:pt x="3419061" y="5420139"/>
                </a:cubicBezTo>
                <a:cubicBezTo>
                  <a:pt x="3432140" y="5415234"/>
                  <a:pt x="3446323" y="5413134"/>
                  <a:pt x="3458817" y="5406887"/>
                </a:cubicBezTo>
                <a:cubicBezTo>
                  <a:pt x="3473063" y="5399764"/>
                  <a:pt x="3483786" y="5386298"/>
                  <a:pt x="3498574" y="5380383"/>
                </a:cubicBezTo>
                <a:cubicBezTo>
                  <a:pt x="3528433" y="5368439"/>
                  <a:pt x="3560602" y="5363336"/>
                  <a:pt x="3591339" y="5353878"/>
                </a:cubicBezTo>
                <a:cubicBezTo>
                  <a:pt x="3618042" y="5345662"/>
                  <a:pt x="3644912" y="5337750"/>
                  <a:pt x="3670852" y="5327374"/>
                </a:cubicBezTo>
                <a:cubicBezTo>
                  <a:pt x="3689194" y="5320037"/>
                  <a:pt x="3705119" y="5307116"/>
                  <a:pt x="3723861" y="5300869"/>
                </a:cubicBezTo>
                <a:cubicBezTo>
                  <a:pt x="3745230" y="5293746"/>
                  <a:pt x="3768391" y="5293543"/>
                  <a:pt x="3790122" y="5287617"/>
                </a:cubicBezTo>
                <a:cubicBezTo>
                  <a:pt x="3817076" y="5280266"/>
                  <a:pt x="3842875" y="5269141"/>
                  <a:pt x="3869635" y="5261113"/>
                </a:cubicBezTo>
                <a:cubicBezTo>
                  <a:pt x="3937664" y="5240705"/>
                  <a:pt x="3913233" y="5253527"/>
                  <a:pt x="3988904" y="5234609"/>
                </a:cubicBezTo>
                <a:cubicBezTo>
                  <a:pt x="4002456" y="5231221"/>
                  <a:pt x="4015109" y="5224744"/>
                  <a:pt x="4028661" y="5221356"/>
                </a:cubicBezTo>
                <a:cubicBezTo>
                  <a:pt x="4093115" y="5205242"/>
                  <a:pt x="4161870" y="5198826"/>
                  <a:pt x="4227444" y="5194852"/>
                </a:cubicBezTo>
                <a:cubicBezTo>
                  <a:pt x="4328954" y="5188700"/>
                  <a:pt x="4430696" y="5187089"/>
                  <a:pt x="4532244" y="5181600"/>
                </a:cubicBezTo>
                <a:cubicBezTo>
                  <a:pt x="4630490" y="5176289"/>
                  <a:pt x="4726794" y="5170019"/>
                  <a:pt x="4823791" y="5155096"/>
                </a:cubicBezTo>
                <a:cubicBezTo>
                  <a:pt x="4846054" y="5151671"/>
                  <a:pt x="4867656" y="5144243"/>
                  <a:pt x="4890052" y="5141843"/>
                </a:cubicBezTo>
                <a:cubicBezTo>
                  <a:pt x="5186107" y="5110122"/>
                  <a:pt x="5231850" y="5113916"/>
                  <a:pt x="5539409" y="5102087"/>
                </a:cubicBezTo>
                <a:cubicBezTo>
                  <a:pt x="5705081" y="5060669"/>
                  <a:pt x="5499122" y="5113599"/>
                  <a:pt x="5632174" y="5075583"/>
                </a:cubicBezTo>
                <a:cubicBezTo>
                  <a:pt x="5772366" y="5035527"/>
                  <a:pt x="5575747" y="5098808"/>
                  <a:pt x="5764696" y="5035826"/>
                </a:cubicBezTo>
                <a:cubicBezTo>
                  <a:pt x="5777948" y="5026991"/>
                  <a:pt x="5790207" y="5016445"/>
                  <a:pt x="5804452" y="5009322"/>
                </a:cubicBezTo>
                <a:cubicBezTo>
                  <a:pt x="5816946" y="5003075"/>
                  <a:pt x="5832080" y="5003000"/>
                  <a:pt x="5844209" y="4996069"/>
                </a:cubicBezTo>
                <a:cubicBezTo>
                  <a:pt x="5863386" y="4985111"/>
                  <a:pt x="5879244" y="4969151"/>
                  <a:pt x="5897217" y="4956313"/>
                </a:cubicBezTo>
                <a:cubicBezTo>
                  <a:pt x="5910178" y="4947056"/>
                  <a:pt x="5924537" y="4939759"/>
                  <a:pt x="5936974" y="4929809"/>
                </a:cubicBezTo>
                <a:cubicBezTo>
                  <a:pt x="5946730" y="4922004"/>
                  <a:pt x="5953722" y="4911109"/>
                  <a:pt x="5963478" y="4903304"/>
                </a:cubicBezTo>
                <a:cubicBezTo>
                  <a:pt x="5975915" y="4893354"/>
                  <a:pt x="5991973" y="4888062"/>
                  <a:pt x="6003235" y="4876800"/>
                </a:cubicBezTo>
                <a:cubicBezTo>
                  <a:pt x="6023236" y="4856799"/>
                  <a:pt x="6037452" y="4831680"/>
                  <a:pt x="6056244" y="4810539"/>
                </a:cubicBezTo>
                <a:cubicBezTo>
                  <a:pt x="6102785" y="4758180"/>
                  <a:pt x="6160908" y="4721154"/>
                  <a:pt x="6188765" y="4651513"/>
                </a:cubicBezTo>
                <a:cubicBezTo>
                  <a:pt x="6197600" y="4629426"/>
                  <a:pt x="6204631" y="4606529"/>
                  <a:pt x="6215270" y="4585252"/>
                </a:cubicBezTo>
                <a:cubicBezTo>
                  <a:pt x="6253717" y="4508359"/>
                  <a:pt x="6233430" y="4585417"/>
                  <a:pt x="6268278" y="4492487"/>
                </a:cubicBezTo>
                <a:cubicBezTo>
                  <a:pt x="6274673" y="4475433"/>
                  <a:pt x="6276296" y="4456923"/>
                  <a:pt x="6281530" y="4439478"/>
                </a:cubicBezTo>
                <a:cubicBezTo>
                  <a:pt x="6289558" y="4412718"/>
                  <a:pt x="6285684" y="4376728"/>
                  <a:pt x="6308035" y="4359965"/>
                </a:cubicBezTo>
                <a:cubicBezTo>
                  <a:pt x="6325705" y="4346713"/>
                  <a:pt x="6344536" y="4334883"/>
                  <a:pt x="6361044" y="4320209"/>
                </a:cubicBezTo>
                <a:cubicBezTo>
                  <a:pt x="6384390" y="4299457"/>
                  <a:pt x="6405217" y="4276035"/>
                  <a:pt x="6427304" y="4253948"/>
                </a:cubicBezTo>
                <a:cubicBezTo>
                  <a:pt x="6440556" y="4240696"/>
                  <a:pt x="6452663" y="4226189"/>
                  <a:pt x="6467061" y="4214191"/>
                </a:cubicBezTo>
                <a:cubicBezTo>
                  <a:pt x="6493565" y="4192104"/>
                  <a:pt x="6521292" y="4171406"/>
                  <a:pt x="6546574" y="4147930"/>
                </a:cubicBezTo>
                <a:cubicBezTo>
                  <a:pt x="6583197" y="4113923"/>
                  <a:pt x="6611007" y="4069635"/>
                  <a:pt x="6652591" y="4041913"/>
                </a:cubicBezTo>
                <a:cubicBezTo>
                  <a:pt x="6727687" y="3991850"/>
                  <a:pt x="6775308" y="3963858"/>
                  <a:pt x="6838122" y="3869635"/>
                </a:cubicBezTo>
                <a:cubicBezTo>
                  <a:pt x="6846957" y="3856383"/>
                  <a:pt x="6853364" y="3841140"/>
                  <a:pt x="6864626" y="3829878"/>
                </a:cubicBezTo>
                <a:cubicBezTo>
                  <a:pt x="6880244" y="3814260"/>
                  <a:pt x="6902017" y="3805740"/>
                  <a:pt x="6917635" y="3790122"/>
                </a:cubicBezTo>
                <a:cubicBezTo>
                  <a:pt x="6937636" y="3770121"/>
                  <a:pt x="6952018" y="3745148"/>
                  <a:pt x="6970644" y="3723861"/>
                </a:cubicBezTo>
                <a:cubicBezTo>
                  <a:pt x="6982985" y="3709757"/>
                  <a:pt x="6998203" y="3698334"/>
                  <a:pt x="7010400" y="3684104"/>
                </a:cubicBezTo>
                <a:cubicBezTo>
                  <a:pt x="7024774" y="3667334"/>
                  <a:pt x="7035382" y="3647513"/>
                  <a:pt x="7050157" y="3631096"/>
                </a:cubicBezTo>
                <a:cubicBezTo>
                  <a:pt x="7075232" y="3603235"/>
                  <a:pt x="7107181" y="3581569"/>
                  <a:pt x="7129670" y="3551583"/>
                </a:cubicBezTo>
                <a:cubicBezTo>
                  <a:pt x="7142922" y="3533913"/>
                  <a:pt x="7155286" y="3515542"/>
                  <a:pt x="7169426" y="3498574"/>
                </a:cubicBezTo>
                <a:cubicBezTo>
                  <a:pt x="7177425" y="3488975"/>
                  <a:pt x="7188999" y="3482465"/>
                  <a:pt x="7195930" y="3472069"/>
                </a:cubicBezTo>
                <a:cubicBezTo>
                  <a:pt x="7206888" y="3455632"/>
                  <a:pt x="7211477" y="3435498"/>
                  <a:pt x="7222435" y="3419061"/>
                </a:cubicBezTo>
                <a:cubicBezTo>
                  <a:pt x="7229366" y="3408665"/>
                  <a:pt x="7241134" y="3402312"/>
                  <a:pt x="7248939" y="3392556"/>
                </a:cubicBezTo>
                <a:cubicBezTo>
                  <a:pt x="7258889" y="3380119"/>
                  <a:pt x="7266609" y="3366052"/>
                  <a:pt x="7275444" y="3352800"/>
                </a:cubicBezTo>
                <a:cubicBezTo>
                  <a:pt x="7279861" y="3339548"/>
                  <a:pt x="7284858" y="3326475"/>
                  <a:pt x="7288696" y="3313043"/>
                </a:cubicBezTo>
                <a:cubicBezTo>
                  <a:pt x="7293699" y="3295531"/>
                  <a:pt x="7295553" y="3277089"/>
                  <a:pt x="7301948" y="3260035"/>
                </a:cubicBezTo>
                <a:cubicBezTo>
                  <a:pt x="7308884" y="3241538"/>
                  <a:pt x="7319617" y="3224696"/>
                  <a:pt x="7328452" y="3207026"/>
                </a:cubicBezTo>
                <a:cubicBezTo>
                  <a:pt x="7337287" y="3162852"/>
                  <a:pt x="7349369" y="3119205"/>
                  <a:pt x="7354957" y="3074504"/>
                </a:cubicBezTo>
                <a:lnTo>
                  <a:pt x="7381461" y="2862469"/>
                </a:lnTo>
                <a:cubicBezTo>
                  <a:pt x="7377044" y="2650434"/>
                  <a:pt x="7376058" y="2438300"/>
                  <a:pt x="7368209" y="2226365"/>
                </a:cubicBezTo>
                <a:cubicBezTo>
                  <a:pt x="7367215" y="2199513"/>
                  <a:pt x="7361880" y="2172815"/>
                  <a:pt x="7354957" y="2146852"/>
                </a:cubicBezTo>
                <a:cubicBezTo>
                  <a:pt x="7344159" y="2106360"/>
                  <a:pt x="7328452" y="2067339"/>
                  <a:pt x="7315200" y="2027583"/>
                </a:cubicBezTo>
                <a:cubicBezTo>
                  <a:pt x="7310783" y="2014331"/>
                  <a:pt x="7309697" y="1999449"/>
                  <a:pt x="7301948" y="1987826"/>
                </a:cubicBezTo>
                <a:cubicBezTo>
                  <a:pt x="7293113" y="1974574"/>
                  <a:pt x="7282567" y="1962315"/>
                  <a:pt x="7275444" y="1948069"/>
                </a:cubicBezTo>
                <a:cubicBezTo>
                  <a:pt x="7269197" y="1935575"/>
                  <a:pt x="7268975" y="1920524"/>
                  <a:pt x="7262191" y="1908313"/>
                </a:cubicBezTo>
                <a:cubicBezTo>
                  <a:pt x="7246721" y="1880468"/>
                  <a:pt x="7221014" y="1858376"/>
                  <a:pt x="7209183" y="1828800"/>
                </a:cubicBezTo>
                <a:cubicBezTo>
                  <a:pt x="7200348" y="1806713"/>
                  <a:pt x="7193317" y="1783816"/>
                  <a:pt x="7182678" y="1762539"/>
                </a:cubicBezTo>
                <a:cubicBezTo>
                  <a:pt x="7064660" y="1526503"/>
                  <a:pt x="7200536" y="1814244"/>
                  <a:pt x="7116417" y="1656522"/>
                </a:cubicBezTo>
                <a:cubicBezTo>
                  <a:pt x="7088527" y="1604229"/>
                  <a:pt x="7063408" y="1550505"/>
                  <a:pt x="7036904" y="1497496"/>
                </a:cubicBezTo>
                <a:cubicBezTo>
                  <a:pt x="7028069" y="1479826"/>
                  <a:pt x="7022253" y="1460291"/>
                  <a:pt x="7010400" y="1444487"/>
                </a:cubicBezTo>
                <a:cubicBezTo>
                  <a:pt x="6997148" y="1426817"/>
                  <a:pt x="6982350" y="1410208"/>
                  <a:pt x="6970644" y="1391478"/>
                </a:cubicBezTo>
                <a:cubicBezTo>
                  <a:pt x="6960174" y="1374725"/>
                  <a:pt x="6955622" y="1354545"/>
                  <a:pt x="6944139" y="1338469"/>
                </a:cubicBezTo>
                <a:cubicBezTo>
                  <a:pt x="6933246" y="1323219"/>
                  <a:pt x="6915276" y="1313963"/>
                  <a:pt x="6904383" y="1298713"/>
                </a:cubicBezTo>
                <a:cubicBezTo>
                  <a:pt x="6892900" y="1282637"/>
                  <a:pt x="6889361" y="1261780"/>
                  <a:pt x="6877878" y="1245704"/>
                </a:cubicBezTo>
                <a:cubicBezTo>
                  <a:pt x="6866985" y="1230454"/>
                  <a:pt x="6850319" y="1220177"/>
                  <a:pt x="6838122" y="1205948"/>
                </a:cubicBezTo>
                <a:cubicBezTo>
                  <a:pt x="6823748" y="1189178"/>
                  <a:pt x="6812739" y="1169709"/>
                  <a:pt x="6798365" y="1152939"/>
                </a:cubicBezTo>
                <a:cubicBezTo>
                  <a:pt x="6786168" y="1138710"/>
                  <a:pt x="6770806" y="1127412"/>
                  <a:pt x="6758609" y="1113183"/>
                </a:cubicBezTo>
                <a:cubicBezTo>
                  <a:pt x="6698574" y="1043142"/>
                  <a:pt x="6740449" y="1072444"/>
                  <a:pt x="6665844" y="1007165"/>
                </a:cubicBezTo>
                <a:cubicBezTo>
                  <a:pt x="6649222" y="992621"/>
                  <a:pt x="6628453" y="983027"/>
                  <a:pt x="6612835" y="967409"/>
                </a:cubicBezTo>
                <a:cubicBezTo>
                  <a:pt x="6548760" y="903334"/>
                  <a:pt x="6576144" y="916449"/>
                  <a:pt x="6533322" y="861391"/>
                </a:cubicBezTo>
                <a:cubicBezTo>
                  <a:pt x="6512141" y="834158"/>
                  <a:pt x="6488614" y="808819"/>
                  <a:pt x="6467061" y="781878"/>
                </a:cubicBezTo>
                <a:cubicBezTo>
                  <a:pt x="6453263" y="764631"/>
                  <a:pt x="6440142" y="746842"/>
                  <a:pt x="6427304" y="728869"/>
                </a:cubicBezTo>
                <a:cubicBezTo>
                  <a:pt x="6418047" y="715909"/>
                  <a:pt x="6414052" y="697948"/>
                  <a:pt x="6400800" y="689113"/>
                </a:cubicBezTo>
                <a:cubicBezTo>
                  <a:pt x="6385645" y="679010"/>
                  <a:pt x="6365461" y="680278"/>
                  <a:pt x="6347791" y="675861"/>
                </a:cubicBezTo>
                <a:cubicBezTo>
                  <a:pt x="6260670" y="617778"/>
                  <a:pt x="6354493" y="675292"/>
                  <a:pt x="6268278" y="636104"/>
                </a:cubicBezTo>
                <a:cubicBezTo>
                  <a:pt x="6153370" y="583874"/>
                  <a:pt x="6087253" y="530989"/>
                  <a:pt x="5950226" y="503583"/>
                </a:cubicBezTo>
                <a:cubicBezTo>
                  <a:pt x="5906052" y="494748"/>
                  <a:pt x="5861633" y="487062"/>
                  <a:pt x="5817704" y="477078"/>
                </a:cubicBezTo>
                <a:cubicBezTo>
                  <a:pt x="5764423" y="464969"/>
                  <a:pt x="5712170" y="448466"/>
                  <a:pt x="5658678" y="437322"/>
                </a:cubicBezTo>
                <a:cubicBezTo>
                  <a:pt x="5613042" y="427814"/>
                  <a:pt x="5349406" y="386719"/>
                  <a:pt x="5314122" y="384313"/>
                </a:cubicBezTo>
                <a:cubicBezTo>
                  <a:pt x="5181834" y="375293"/>
                  <a:pt x="5049027" y="376820"/>
                  <a:pt x="4916557" y="371061"/>
                </a:cubicBezTo>
                <a:cubicBezTo>
                  <a:pt x="4845808" y="367985"/>
                  <a:pt x="4775181" y="362520"/>
                  <a:pt x="4704522" y="357809"/>
                </a:cubicBezTo>
                <a:cubicBezTo>
                  <a:pt x="4642658" y="353685"/>
                  <a:pt x="4580928" y="347371"/>
                  <a:pt x="4518991" y="344556"/>
                </a:cubicBezTo>
                <a:cubicBezTo>
                  <a:pt x="4386533" y="338535"/>
                  <a:pt x="4253940" y="335954"/>
                  <a:pt x="4121426" y="331304"/>
                </a:cubicBezTo>
                <a:lnTo>
                  <a:pt x="3763617" y="318052"/>
                </a:lnTo>
                <a:cubicBezTo>
                  <a:pt x="3706191" y="313635"/>
                  <a:pt x="3648582" y="311160"/>
                  <a:pt x="3591339" y="304800"/>
                </a:cubicBezTo>
                <a:cubicBezTo>
                  <a:pt x="3568952" y="302313"/>
                  <a:pt x="3547405" y="294525"/>
                  <a:pt x="3525078" y="291548"/>
                </a:cubicBezTo>
                <a:cubicBezTo>
                  <a:pt x="3481073" y="285681"/>
                  <a:pt x="3436731" y="282713"/>
                  <a:pt x="3392557" y="278296"/>
                </a:cubicBezTo>
                <a:cubicBezTo>
                  <a:pt x="3375782" y="274941"/>
                  <a:pt x="3308480" y="264328"/>
                  <a:pt x="3286539" y="251791"/>
                </a:cubicBezTo>
                <a:cubicBezTo>
                  <a:pt x="3205480" y="205473"/>
                  <a:pt x="3253477" y="210430"/>
                  <a:pt x="3167270" y="145774"/>
                </a:cubicBezTo>
                <a:cubicBezTo>
                  <a:pt x="3149600" y="132522"/>
                  <a:pt x="3132234" y="118855"/>
                  <a:pt x="3114261" y="106017"/>
                </a:cubicBezTo>
                <a:cubicBezTo>
                  <a:pt x="3085932" y="85782"/>
                  <a:pt x="3054187" y="65268"/>
                  <a:pt x="3021496" y="53009"/>
                </a:cubicBezTo>
                <a:cubicBezTo>
                  <a:pt x="3004442" y="46614"/>
                  <a:pt x="2985541" y="46151"/>
                  <a:pt x="2968487" y="39756"/>
                </a:cubicBezTo>
                <a:cubicBezTo>
                  <a:pt x="2845225" y="-6468"/>
                  <a:pt x="2997830" y="26977"/>
                  <a:pt x="2835965" y="0"/>
                </a:cubicBezTo>
                <a:cubicBezTo>
                  <a:pt x="2756452" y="4417"/>
                  <a:pt x="2676703" y="5702"/>
                  <a:pt x="2597426" y="13252"/>
                </a:cubicBezTo>
                <a:cubicBezTo>
                  <a:pt x="2583520" y="14576"/>
                  <a:pt x="2568845" y="18123"/>
                  <a:pt x="2557670" y="26504"/>
                </a:cubicBezTo>
                <a:cubicBezTo>
                  <a:pt x="2532681" y="45245"/>
                  <a:pt x="2517399" y="75439"/>
                  <a:pt x="2491409" y="92765"/>
                </a:cubicBezTo>
                <a:lnTo>
                  <a:pt x="2451652" y="119269"/>
                </a:lnTo>
                <a:cubicBezTo>
                  <a:pt x="2392784" y="197762"/>
                  <a:pt x="2430273" y="160026"/>
                  <a:pt x="2332383" y="225287"/>
                </a:cubicBezTo>
                <a:lnTo>
                  <a:pt x="2332383" y="225287"/>
                </a:lnTo>
                <a:cubicBezTo>
                  <a:pt x="2314713" y="242957"/>
                  <a:pt x="2293235" y="257504"/>
                  <a:pt x="2279374" y="278296"/>
                </a:cubicBezTo>
                <a:cubicBezTo>
                  <a:pt x="2270539" y="291548"/>
                  <a:pt x="2264132" y="306790"/>
                  <a:pt x="2252870" y="318052"/>
                </a:cubicBezTo>
                <a:cubicBezTo>
                  <a:pt x="2227182" y="343740"/>
                  <a:pt x="2205690" y="347031"/>
                  <a:pt x="2173357" y="357809"/>
                </a:cubicBezTo>
                <a:cubicBezTo>
                  <a:pt x="2140043" y="457743"/>
                  <a:pt x="2184983" y="334556"/>
                  <a:pt x="2133600" y="437322"/>
                </a:cubicBezTo>
                <a:cubicBezTo>
                  <a:pt x="2127353" y="449816"/>
                  <a:pt x="2128467" y="465711"/>
                  <a:pt x="2120348" y="477078"/>
                </a:cubicBezTo>
                <a:cubicBezTo>
                  <a:pt x="2087018" y="523740"/>
                  <a:pt x="2079150" y="524181"/>
                  <a:pt x="2067339" y="503583"/>
                </a:cubicBezTo>
                <a:close/>
              </a:path>
            </a:pathLst>
          </a:custGeom>
          <a:noFill/>
          <a:ln w="22225">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4" name="TextBox 3">
            <a:extLst>
              <a:ext uri="{FF2B5EF4-FFF2-40B4-BE49-F238E27FC236}">
                <a16:creationId xmlns:a16="http://schemas.microsoft.com/office/drawing/2014/main" id="{C5A8647C-0F18-F344-8609-AC56CC1154DB}"/>
              </a:ext>
            </a:extLst>
          </p:cNvPr>
          <p:cNvSpPr txBox="1"/>
          <p:nvPr/>
        </p:nvSpPr>
        <p:spPr>
          <a:xfrm>
            <a:off x="5429329" y="762596"/>
            <a:ext cx="3029997" cy="379656"/>
          </a:xfrm>
          <a:prstGeom prst="rect">
            <a:avLst/>
          </a:prstGeom>
          <a:noFill/>
        </p:spPr>
        <p:txBody>
          <a:bodyPr wrap="none" rtlCol="0">
            <a:spAutoFit/>
          </a:bodyPr>
          <a:lstStyle/>
          <a:p>
            <a:r>
              <a:rPr lang="en-US" sz="1867" dirty="0"/>
              <a:t>container-shipping Domain</a:t>
            </a:r>
          </a:p>
        </p:txBody>
      </p:sp>
      <p:sp>
        <p:nvSpPr>
          <p:cNvPr id="8" name="Freeform 7">
            <a:extLst>
              <a:ext uri="{FF2B5EF4-FFF2-40B4-BE49-F238E27FC236}">
                <a16:creationId xmlns:a16="http://schemas.microsoft.com/office/drawing/2014/main" id="{79BF872E-2EA1-8048-9920-2945243AC870}"/>
              </a:ext>
            </a:extLst>
          </p:cNvPr>
          <p:cNvSpPr/>
          <p:nvPr/>
        </p:nvSpPr>
        <p:spPr>
          <a:xfrm>
            <a:off x="4765143" y="1440609"/>
            <a:ext cx="2803964" cy="1160497"/>
          </a:xfrm>
          <a:custGeom>
            <a:avLst/>
            <a:gdLst>
              <a:gd name="connsiteX0" fmla="*/ 1400783 w 3949522"/>
              <a:gd name="connsiteY0" fmla="*/ 97277 h 3540869"/>
              <a:gd name="connsiteX1" fmla="*/ 1400783 w 3949522"/>
              <a:gd name="connsiteY1" fmla="*/ 97277 h 3540869"/>
              <a:gd name="connsiteX2" fmla="*/ 1245141 w 3949522"/>
              <a:gd name="connsiteY2" fmla="*/ 233464 h 3540869"/>
              <a:gd name="connsiteX3" fmla="*/ 1167319 w 3949522"/>
              <a:gd name="connsiteY3" fmla="*/ 291830 h 3540869"/>
              <a:gd name="connsiteX4" fmla="*/ 1050588 w 3949522"/>
              <a:gd name="connsiteY4" fmla="*/ 428018 h 3540869"/>
              <a:gd name="connsiteX5" fmla="*/ 972766 w 3949522"/>
              <a:gd name="connsiteY5" fmla="*/ 486383 h 3540869"/>
              <a:gd name="connsiteX6" fmla="*/ 875490 w 3949522"/>
              <a:gd name="connsiteY6" fmla="*/ 622571 h 3540869"/>
              <a:gd name="connsiteX7" fmla="*/ 817124 w 3949522"/>
              <a:gd name="connsiteY7" fmla="*/ 680937 h 3540869"/>
              <a:gd name="connsiteX8" fmla="*/ 778213 w 3949522"/>
              <a:gd name="connsiteY8" fmla="*/ 739303 h 3540869"/>
              <a:gd name="connsiteX9" fmla="*/ 719847 w 3949522"/>
              <a:gd name="connsiteY9" fmla="*/ 797669 h 3540869"/>
              <a:gd name="connsiteX10" fmla="*/ 642026 w 3949522"/>
              <a:gd name="connsiteY10" fmla="*/ 894945 h 3540869"/>
              <a:gd name="connsiteX11" fmla="*/ 466928 w 3949522"/>
              <a:gd name="connsiteY11" fmla="*/ 1070043 h 3540869"/>
              <a:gd name="connsiteX12" fmla="*/ 408562 w 3949522"/>
              <a:gd name="connsiteY12" fmla="*/ 1128409 h 3540869"/>
              <a:gd name="connsiteX13" fmla="*/ 369651 w 3949522"/>
              <a:gd name="connsiteY13" fmla="*/ 1186775 h 3540869"/>
              <a:gd name="connsiteX14" fmla="*/ 291830 w 3949522"/>
              <a:gd name="connsiteY14" fmla="*/ 1420239 h 3540869"/>
              <a:gd name="connsiteX15" fmla="*/ 252919 w 3949522"/>
              <a:gd name="connsiteY15" fmla="*/ 1536971 h 3540869"/>
              <a:gd name="connsiteX16" fmla="*/ 175098 w 3949522"/>
              <a:gd name="connsiteY16" fmla="*/ 1712069 h 3540869"/>
              <a:gd name="connsiteX17" fmla="*/ 136188 w 3949522"/>
              <a:gd name="connsiteY17" fmla="*/ 1906622 h 3540869"/>
              <a:gd name="connsiteX18" fmla="*/ 97277 w 3949522"/>
              <a:gd name="connsiteY18" fmla="*/ 2023354 h 3540869"/>
              <a:gd name="connsiteX19" fmla="*/ 77822 w 3949522"/>
              <a:gd name="connsiteY19" fmla="*/ 2081720 h 3540869"/>
              <a:gd name="connsiteX20" fmla="*/ 58366 w 3949522"/>
              <a:gd name="connsiteY20" fmla="*/ 2140086 h 3540869"/>
              <a:gd name="connsiteX21" fmla="*/ 19456 w 3949522"/>
              <a:gd name="connsiteY21" fmla="*/ 2315183 h 3540869"/>
              <a:gd name="connsiteX22" fmla="*/ 0 w 3949522"/>
              <a:gd name="connsiteY22" fmla="*/ 2373549 h 3540869"/>
              <a:gd name="connsiteX23" fmla="*/ 19456 w 3949522"/>
              <a:gd name="connsiteY23" fmla="*/ 2723745 h 3540869"/>
              <a:gd name="connsiteX24" fmla="*/ 38911 w 3949522"/>
              <a:gd name="connsiteY24" fmla="*/ 2782111 h 3540869"/>
              <a:gd name="connsiteX25" fmla="*/ 97277 w 3949522"/>
              <a:gd name="connsiteY25" fmla="*/ 2937754 h 3540869"/>
              <a:gd name="connsiteX26" fmla="*/ 116732 w 3949522"/>
              <a:gd name="connsiteY26" fmla="*/ 2996120 h 3540869"/>
              <a:gd name="connsiteX27" fmla="*/ 252919 w 3949522"/>
              <a:gd name="connsiteY27" fmla="*/ 3171218 h 3540869"/>
              <a:gd name="connsiteX28" fmla="*/ 291830 w 3949522"/>
              <a:gd name="connsiteY28" fmla="*/ 3229583 h 3540869"/>
              <a:gd name="connsiteX29" fmla="*/ 525294 w 3949522"/>
              <a:gd name="connsiteY29" fmla="*/ 3346315 h 3540869"/>
              <a:gd name="connsiteX30" fmla="*/ 642026 w 3949522"/>
              <a:gd name="connsiteY30" fmla="*/ 3385226 h 3540869"/>
              <a:gd name="connsiteX31" fmla="*/ 719847 w 3949522"/>
              <a:gd name="connsiteY31" fmla="*/ 3404681 h 3540869"/>
              <a:gd name="connsiteX32" fmla="*/ 856034 w 3949522"/>
              <a:gd name="connsiteY32" fmla="*/ 3443592 h 3540869"/>
              <a:gd name="connsiteX33" fmla="*/ 972766 w 3949522"/>
              <a:gd name="connsiteY33" fmla="*/ 3501958 h 3540869"/>
              <a:gd name="connsiteX34" fmla="*/ 1031132 w 3949522"/>
              <a:gd name="connsiteY34" fmla="*/ 3540869 h 3540869"/>
              <a:gd name="connsiteX35" fmla="*/ 1498060 w 3949522"/>
              <a:gd name="connsiteY35" fmla="*/ 3521413 h 3540869"/>
              <a:gd name="connsiteX36" fmla="*/ 1653702 w 3949522"/>
              <a:gd name="connsiteY36" fmla="*/ 3463047 h 3540869"/>
              <a:gd name="connsiteX37" fmla="*/ 1731524 w 3949522"/>
              <a:gd name="connsiteY37" fmla="*/ 3443592 h 3540869"/>
              <a:gd name="connsiteX38" fmla="*/ 1848256 w 3949522"/>
              <a:gd name="connsiteY38" fmla="*/ 3365771 h 3540869"/>
              <a:gd name="connsiteX39" fmla="*/ 1984443 w 3949522"/>
              <a:gd name="connsiteY39" fmla="*/ 3307405 h 3540869"/>
              <a:gd name="connsiteX40" fmla="*/ 2101175 w 3949522"/>
              <a:gd name="connsiteY40" fmla="*/ 3229583 h 3540869"/>
              <a:gd name="connsiteX41" fmla="*/ 2198451 w 3949522"/>
              <a:gd name="connsiteY41" fmla="*/ 3190673 h 3540869"/>
              <a:gd name="connsiteX42" fmla="*/ 2295728 w 3949522"/>
              <a:gd name="connsiteY42" fmla="*/ 3132307 h 3540869"/>
              <a:gd name="connsiteX43" fmla="*/ 2412460 w 3949522"/>
              <a:gd name="connsiteY43" fmla="*/ 3093396 h 3540869"/>
              <a:gd name="connsiteX44" fmla="*/ 2470826 w 3949522"/>
              <a:gd name="connsiteY44" fmla="*/ 3073941 h 3540869"/>
              <a:gd name="connsiteX45" fmla="*/ 2548647 w 3949522"/>
              <a:gd name="connsiteY45" fmla="*/ 3035030 h 3540869"/>
              <a:gd name="connsiteX46" fmla="*/ 2645924 w 3949522"/>
              <a:gd name="connsiteY46" fmla="*/ 2976664 h 3540869"/>
              <a:gd name="connsiteX47" fmla="*/ 2859932 w 3949522"/>
              <a:gd name="connsiteY47" fmla="*/ 2879388 h 3540869"/>
              <a:gd name="connsiteX48" fmla="*/ 3015575 w 3949522"/>
              <a:gd name="connsiteY48" fmla="*/ 2762656 h 3540869"/>
              <a:gd name="connsiteX49" fmla="*/ 3151762 w 3949522"/>
              <a:gd name="connsiteY49" fmla="*/ 2607013 h 3540869"/>
              <a:gd name="connsiteX50" fmla="*/ 3229583 w 3949522"/>
              <a:gd name="connsiteY50" fmla="*/ 2529192 h 3540869"/>
              <a:gd name="connsiteX51" fmla="*/ 3268494 w 3949522"/>
              <a:gd name="connsiteY51" fmla="*/ 2470826 h 3540869"/>
              <a:gd name="connsiteX52" fmla="*/ 3385226 w 3949522"/>
              <a:gd name="connsiteY52" fmla="*/ 2354094 h 3540869"/>
              <a:gd name="connsiteX53" fmla="*/ 3443592 w 3949522"/>
              <a:gd name="connsiteY53" fmla="*/ 2276273 h 3540869"/>
              <a:gd name="connsiteX54" fmla="*/ 3599234 w 3949522"/>
              <a:gd name="connsiteY54" fmla="*/ 2140086 h 3540869"/>
              <a:gd name="connsiteX55" fmla="*/ 3638145 w 3949522"/>
              <a:gd name="connsiteY55" fmla="*/ 2081720 h 3540869"/>
              <a:gd name="connsiteX56" fmla="*/ 3696511 w 3949522"/>
              <a:gd name="connsiteY56" fmla="*/ 2023354 h 3540869"/>
              <a:gd name="connsiteX57" fmla="*/ 3735422 w 3949522"/>
              <a:gd name="connsiteY57" fmla="*/ 1964988 h 3540869"/>
              <a:gd name="connsiteX58" fmla="*/ 3852153 w 3949522"/>
              <a:gd name="connsiteY58" fmla="*/ 1887166 h 3540869"/>
              <a:gd name="connsiteX59" fmla="*/ 3910519 w 3949522"/>
              <a:gd name="connsiteY59" fmla="*/ 1848256 h 3540869"/>
              <a:gd name="connsiteX60" fmla="*/ 3949430 w 3949522"/>
              <a:gd name="connsiteY60" fmla="*/ 1789890 h 3540869"/>
              <a:gd name="connsiteX61" fmla="*/ 3910519 w 3949522"/>
              <a:gd name="connsiteY61" fmla="*/ 1459149 h 3540869"/>
              <a:gd name="connsiteX62" fmla="*/ 3871609 w 3949522"/>
              <a:gd name="connsiteY62" fmla="*/ 1400783 h 3540869"/>
              <a:gd name="connsiteX63" fmla="*/ 3832698 w 3949522"/>
              <a:gd name="connsiteY63" fmla="*/ 1284052 h 3540869"/>
              <a:gd name="connsiteX64" fmla="*/ 3793788 w 3949522"/>
              <a:gd name="connsiteY64" fmla="*/ 1167320 h 3540869"/>
              <a:gd name="connsiteX65" fmla="*/ 3774332 w 3949522"/>
              <a:gd name="connsiteY65" fmla="*/ 1108954 h 3540869"/>
              <a:gd name="connsiteX66" fmla="*/ 3735422 w 3949522"/>
              <a:gd name="connsiteY66" fmla="*/ 953311 h 3540869"/>
              <a:gd name="connsiteX67" fmla="*/ 3677056 w 3949522"/>
              <a:gd name="connsiteY67" fmla="*/ 758758 h 3540869"/>
              <a:gd name="connsiteX68" fmla="*/ 3657600 w 3949522"/>
              <a:gd name="connsiteY68" fmla="*/ 700392 h 3540869"/>
              <a:gd name="connsiteX69" fmla="*/ 3560324 w 3949522"/>
              <a:gd name="connsiteY69" fmla="*/ 583660 h 3540869"/>
              <a:gd name="connsiteX70" fmla="*/ 3424136 w 3949522"/>
              <a:gd name="connsiteY70" fmla="*/ 428018 h 3540869"/>
              <a:gd name="connsiteX71" fmla="*/ 3268494 w 3949522"/>
              <a:gd name="connsiteY71" fmla="*/ 291830 h 3540869"/>
              <a:gd name="connsiteX72" fmla="*/ 3210128 w 3949522"/>
              <a:gd name="connsiteY72" fmla="*/ 252920 h 3540869"/>
              <a:gd name="connsiteX73" fmla="*/ 3151762 w 3949522"/>
              <a:gd name="connsiteY73" fmla="*/ 214009 h 3540869"/>
              <a:gd name="connsiteX74" fmla="*/ 3093396 w 3949522"/>
              <a:gd name="connsiteY74" fmla="*/ 194554 h 3540869"/>
              <a:gd name="connsiteX75" fmla="*/ 2937753 w 3949522"/>
              <a:gd name="connsiteY75" fmla="*/ 116732 h 3540869"/>
              <a:gd name="connsiteX76" fmla="*/ 2879388 w 3949522"/>
              <a:gd name="connsiteY76" fmla="*/ 77822 h 3540869"/>
              <a:gd name="connsiteX77" fmla="*/ 2782111 w 3949522"/>
              <a:gd name="connsiteY77" fmla="*/ 58366 h 3540869"/>
              <a:gd name="connsiteX78" fmla="*/ 2568102 w 3949522"/>
              <a:gd name="connsiteY78" fmla="*/ 0 h 3540869"/>
              <a:gd name="connsiteX79" fmla="*/ 1517515 w 3949522"/>
              <a:gd name="connsiteY79" fmla="*/ 38911 h 3540869"/>
              <a:gd name="connsiteX80" fmla="*/ 1459149 w 3949522"/>
              <a:gd name="connsiteY80" fmla="*/ 58366 h 3540869"/>
              <a:gd name="connsiteX81" fmla="*/ 1400783 w 3949522"/>
              <a:gd name="connsiteY81" fmla="*/ 97277 h 3540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949522" h="3540869">
                <a:moveTo>
                  <a:pt x="1400783" y="97277"/>
                </a:moveTo>
                <a:lnTo>
                  <a:pt x="1400783" y="97277"/>
                </a:lnTo>
                <a:cubicBezTo>
                  <a:pt x="1348902" y="142673"/>
                  <a:pt x="1298100" y="189331"/>
                  <a:pt x="1245141" y="233464"/>
                </a:cubicBezTo>
                <a:cubicBezTo>
                  <a:pt x="1220231" y="254222"/>
                  <a:pt x="1191939" y="270728"/>
                  <a:pt x="1167319" y="291830"/>
                </a:cubicBezTo>
                <a:cubicBezTo>
                  <a:pt x="1019067" y="418903"/>
                  <a:pt x="1204372" y="274234"/>
                  <a:pt x="1050588" y="428018"/>
                </a:cubicBezTo>
                <a:cubicBezTo>
                  <a:pt x="1027660" y="450946"/>
                  <a:pt x="995694" y="463455"/>
                  <a:pt x="972766" y="486383"/>
                </a:cubicBezTo>
                <a:cubicBezTo>
                  <a:pt x="902676" y="556472"/>
                  <a:pt x="930724" y="556290"/>
                  <a:pt x="875490" y="622571"/>
                </a:cubicBezTo>
                <a:cubicBezTo>
                  <a:pt x="857876" y="643708"/>
                  <a:pt x="834738" y="659800"/>
                  <a:pt x="817124" y="680937"/>
                </a:cubicBezTo>
                <a:cubicBezTo>
                  <a:pt x="802155" y="698900"/>
                  <a:pt x="793182" y="721340"/>
                  <a:pt x="778213" y="739303"/>
                </a:cubicBezTo>
                <a:cubicBezTo>
                  <a:pt x="760599" y="760440"/>
                  <a:pt x="737965" y="776963"/>
                  <a:pt x="719847" y="797669"/>
                </a:cubicBezTo>
                <a:cubicBezTo>
                  <a:pt x="692503" y="828920"/>
                  <a:pt x="669959" y="864219"/>
                  <a:pt x="642026" y="894945"/>
                </a:cubicBezTo>
                <a:lnTo>
                  <a:pt x="466928" y="1070043"/>
                </a:lnTo>
                <a:cubicBezTo>
                  <a:pt x="447473" y="1089498"/>
                  <a:pt x="423824" y="1105516"/>
                  <a:pt x="408562" y="1128409"/>
                </a:cubicBezTo>
                <a:lnTo>
                  <a:pt x="369651" y="1186775"/>
                </a:lnTo>
                <a:lnTo>
                  <a:pt x="291830" y="1420239"/>
                </a:lnTo>
                <a:cubicBezTo>
                  <a:pt x="291828" y="1420244"/>
                  <a:pt x="252922" y="1536967"/>
                  <a:pt x="252919" y="1536971"/>
                </a:cubicBezTo>
                <a:cubicBezTo>
                  <a:pt x="208857" y="1603065"/>
                  <a:pt x="190532" y="1619462"/>
                  <a:pt x="175098" y="1712069"/>
                </a:cubicBezTo>
                <a:cubicBezTo>
                  <a:pt x="161952" y="1790944"/>
                  <a:pt x="157954" y="1834069"/>
                  <a:pt x="136188" y="1906622"/>
                </a:cubicBezTo>
                <a:cubicBezTo>
                  <a:pt x="124402" y="1945908"/>
                  <a:pt x="110247" y="1984443"/>
                  <a:pt x="97277" y="2023354"/>
                </a:cubicBezTo>
                <a:lnTo>
                  <a:pt x="77822" y="2081720"/>
                </a:lnTo>
                <a:cubicBezTo>
                  <a:pt x="71337" y="2101175"/>
                  <a:pt x="62388" y="2119976"/>
                  <a:pt x="58366" y="2140086"/>
                </a:cubicBezTo>
                <a:cubicBezTo>
                  <a:pt x="44995" y="2206944"/>
                  <a:pt x="37772" y="2251079"/>
                  <a:pt x="19456" y="2315183"/>
                </a:cubicBezTo>
                <a:cubicBezTo>
                  <a:pt x="13822" y="2334902"/>
                  <a:pt x="6485" y="2354094"/>
                  <a:pt x="0" y="2373549"/>
                </a:cubicBezTo>
                <a:cubicBezTo>
                  <a:pt x="6485" y="2490281"/>
                  <a:pt x="8372" y="2607360"/>
                  <a:pt x="19456" y="2723745"/>
                </a:cubicBezTo>
                <a:cubicBezTo>
                  <a:pt x="21400" y="2744160"/>
                  <a:pt x="33277" y="2762392"/>
                  <a:pt x="38911" y="2782111"/>
                </a:cubicBezTo>
                <a:cubicBezTo>
                  <a:pt x="90152" y="2961456"/>
                  <a:pt x="19561" y="2756416"/>
                  <a:pt x="97277" y="2937754"/>
                </a:cubicBezTo>
                <a:cubicBezTo>
                  <a:pt x="105355" y="2956604"/>
                  <a:pt x="106773" y="2978193"/>
                  <a:pt x="116732" y="2996120"/>
                </a:cubicBezTo>
                <a:cubicBezTo>
                  <a:pt x="215071" y="3173131"/>
                  <a:pt x="158393" y="3057788"/>
                  <a:pt x="252919" y="3171218"/>
                </a:cubicBezTo>
                <a:cubicBezTo>
                  <a:pt x="267888" y="3189181"/>
                  <a:pt x="274233" y="3214186"/>
                  <a:pt x="291830" y="3229583"/>
                </a:cubicBezTo>
                <a:cubicBezTo>
                  <a:pt x="384670" y="3310818"/>
                  <a:pt x="415082" y="3309578"/>
                  <a:pt x="525294" y="3346315"/>
                </a:cubicBezTo>
                <a:lnTo>
                  <a:pt x="642026" y="3385226"/>
                </a:lnTo>
                <a:cubicBezTo>
                  <a:pt x="667966" y="3391711"/>
                  <a:pt x="694137" y="3397335"/>
                  <a:pt x="719847" y="3404681"/>
                </a:cubicBezTo>
                <a:cubicBezTo>
                  <a:pt x="915222" y="3460503"/>
                  <a:pt x="612754" y="3382773"/>
                  <a:pt x="856034" y="3443592"/>
                </a:cubicBezTo>
                <a:cubicBezTo>
                  <a:pt x="1023303" y="3555106"/>
                  <a:pt x="811669" y="3421409"/>
                  <a:pt x="972766" y="3501958"/>
                </a:cubicBezTo>
                <a:cubicBezTo>
                  <a:pt x="993680" y="3512415"/>
                  <a:pt x="1011677" y="3527899"/>
                  <a:pt x="1031132" y="3540869"/>
                </a:cubicBezTo>
                <a:cubicBezTo>
                  <a:pt x="1186775" y="3534384"/>
                  <a:pt x="1342678" y="3532512"/>
                  <a:pt x="1498060" y="3521413"/>
                </a:cubicBezTo>
                <a:cubicBezTo>
                  <a:pt x="1580315" y="3515538"/>
                  <a:pt x="1577674" y="3491557"/>
                  <a:pt x="1653702" y="3463047"/>
                </a:cubicBezTo>
                <a:cubicBezTo>
                  <a:pt x="1678739" y="3453658"/>
                  <a:pt x="1705583" y="3450077"/>
                  <a:pt x="1731524" y="3443592"/>
                </a:cubicBezTo>
                <a:cubicBezTo>
                  <a:pt x="1770435" y="3417652"/>
                  <a:pt x="1803891" y="3380560"/>
                  <a:pt x="1848256" y="3365771"/>
                </a:cubicBezTo>
                <a:cubicBezTo>
                  <a:pt x="1908633" y="3345645"/>
                  <a:pt x="1924345" y="3343464"/>
                  <a:pt x="1984443" y="3307405"/>
                </a:cubicBezTo>
                <a:cubicBezTo>
                  <a:pt x="2024544" y="3283345"/>
                  <a:pt x="2057755" y="3246951"/>
                  <a:pt x="2101175" y="3229583"/>
                </a:cubicBezTo>
                <a:cubicBezTo>
                  <a:pt x="2133600" y="3216613"/>
                  <a:pt x="2167215" y="3206291"/>
                  <a:pt x="2198451" y="3190673"/>
                </a:cubicBezTo>
                <a:cubicBezTo>
                  <a:pt x="2232273" y="3173762"/>
                  <a:pt x="2261303" y="3147955"/>
                  <a:pt x="2295728" y="3132307"/>
                </a:cubicBezTo>
                <a:cubicBezTo>
                  <a:pt x="2333067" y="3115335"/>
                  <a:pt x="2373549" y="3106366"/>
                  <a:pt x="2412460" y="3093396"/>
                </a:cubicBezTo>
                <a:cubicBezTo>
                  <a:pt x="2431915" y="3086911"/>
                  <a:pt x="2452483" y="3083112"/>
                  <a:pt x="2470826" y="3073941"/>
                </a:cubicBezTo>
                <a:cubicBezTo>
                  <a:pt x="2496766" y="3060971"/>
                  <a:pt x="2523294" y="3049115"/>
                  <a:pt x="2548647" y="3035030"/>
                </a:cubicBezTo>
                <a:cubicBezTo>
                  <a:pt x="2581703" y="3016666"/>
                  <a:pt x="2612102" y="2993575"/>
                  <a:pt x="2645924" y="2976664"/>
                </a:cubicBezTo>
                <a:cubicBezTo>
                  <a:pt x="2773402" y="2912925"/>
                  <a:pt x="2646111" y="3039753"/>
                  <a:pt x="2859932" y="2879388"/>
                </a:cubicBezTo>
                <a:cubicBezTo>
                  <a:pt x="2911813" y="2840477"/>
                  <a:pt x="2969718" y="2808513"/>
                  <a:pt x="3015575" y="2762656"/>
                </a:cubicBezTo>
                <a:cubicBezTo>
                  <a:pt x="3237571" y="2540660"/>
                  <a:pt x="2964216" y="2821352"/>
                  <a:pt x="3151762" y="2607013"/>
                </a:cubicBezTo>
                <a:cubicBezTo>
                  <a:pt x="3175919" y="2579405"/>
                  <a:pt x="3205709" y="2557045"/>
                  <a:pt x="3229583" y="2529192"/>
                </a:cubicBezTo>
                <a:cubicBezTo>
                  <a:pt x="3244800" y="2511439"/>
                  <a:pt x="3252960" y="2488302"/>
                  <a:pt x="3268494" y="2470826"/>
                </a:cubicBezTo>
                <a:cubicBezTo>
                  <a:pt x="3305053" y="2429698"/>
                  <a:pt x="3352209" y="2398116"/>
                  <a:pt x="3385226" y="2354094"/>
                </a:cubicBezTo>
                <a:cubicBezTo>
                  <a:pt x="3404681" y="2328154"/>
                  <a:pt x="3422240" y="2300676"/>
                  <a:pt x="3443592" y="2276273"/>
                </a:cubicBezTo>
                <a:cubicBezTo>
                  <a:pt x="3655776" y="2033777"/>
                  <a:pt x="3393569" y="2345751"/>
                  <a:pt x="3599234" y="2140086"/>
                </a:cubicBezTo>
                <a:cubicBezTo>
                  <a:pt x="3615768" y="2123552"/>
                  <a:pt x="3623176" y="2099683"/>
                  <a:pt x="3638145" y="2081720"/>
                </a:cubicBezTo>
                <a:cubicBezTo>
                  <a:pt x="3655759" y="2060583"/>
                  <a:pt x="3678897" y="2044491"/>
                  <a:pt x="3696511" y="2023354"/>
                </a:cubicBezTo>
                <a:cubicBezTo>
                  <a:pt x="3711480" y="2005391"/>
                  <a:pt x="3717825" y="1980386"/>
                  <a:pt x="3735422" y="1964988"/>
                </a:cubicBezTo>
                <a:cubicBezTo>
                  <a:pt x="3770616" y="1934193"/>
                  <a:pt x="3813243" y="1913106"/>
                  <a:pt x="3852153" y="1887166"/>
                </a:cubicBezTo>
                <a:lnTo>
                  <a:pt x="3910519" y="1848256"/>
                </a:lnTo>
                <a:cubicBezTo>
                  <a:pt x="3923489" y="1828801"/>
                  <a:pt x="3947971" y="1813227"/>
                  <a:pt x="3949430" y="1789890"/>
                </a:cubicBezTo>
                <a:cubicBezTo>
                  <a:pt x="3950455" y="1773495"/>
                  <a:pt x="3943358" y="1535775"/>
                  <a:pt x="3910519" y="1459149"/>
                </a:cubicBezTo>
                <a:cubicBezTo>
                  <a:pt x="3901308" y="1437657"/>
                  <a:pt x="3881105" y="1422150"/>
                  <a:pt x="3871609" y="1400783"/>
                </a:cubicBezTo>
                <a:cubicBezTo>
                  <a:pt x="3854951" y="1363303"/>
                  <a:pt x="3845668" y="1322962"/>
                  <a:pt x="3832698" y="1284052"/>
                </a:cubicBezTo>
                <a:lnTo>
                  <a:pt x="3793788" y="1167320"/>
                </a:lnTo>
                <a:cubicBezTo>
                  <a:pt x="3787303" y="1147865"/>
                  <a:pt x="3778354" y="1129064"/>
                  <a:pt x="3774332" y="1108954"/>
                </a:cubicBezTo>
                <a:cubicBezTo>
                  <a:pt x="3734782" y="911202"/>
                  <a:pt x="3775302" y="1092888"/>
                  <a:pt x="3735422" y="953311"/>
                </a:cubicBezTo>
                <a:cubicBezTo>
                  <a:pt x="3676622" y="747512"/>
                  <a:pt x="3769513" y="1036130"/>
                  <a:pt x="3677056" y="758758"/>
                </a:cubicBezTo>
                <a:cubicBezTo>
                  <a:pt x="3670571" y="739303"/>
                  <a:pt x="3668976" y="717456"/>
                  <a:pt x="3657600" y="700392"/>
                </a:cubicBezTo>
                <a:cubicBezTo>
                  <a:pt x="3518573" y="491848"/>
                  <a:pt x="3735073" y="808336"/>
                  <a:pt x="3560324" y="583660"/>
                </a:cubicBezTo>
                <a:cubicBezTo>
                  <a:pt x="3438105" y="426522"/>
                  <a:pt x="3537126" y="503344"/>
                  <a:pt x="3424136" y="428018"/>
                </a:cubicBezTo>
                <a:cubicBezTo>
                  <a:pt x="3359286" y="330742"/>
                  <a:pt x="3404680" y="382621"/>
                  <a:pt x="3268494" y="291830"/>
                </a:cubicBezTo>
                <a:lnTo>
                  <a:pt x="3210128" y="252920"/>
                </a:lnTo>
                <a:cubicBezTo>
                  <a:pt x="3190673" y="239950"/>
                  <a:pt x="3173945" y="221403"/>
                  <a:pt x="3151762" y="214009"/>
                </a:cubicBezTo>
                <a:lnTo>
                  <a:pt x="3093396" y="194554"/>
                </a:lnTo>
                <a:cubicBezTo>
                  <a:pt x="2920565" y="64930"/>
                  <a:pt x="3107741" y="189584"/>
                  <a:pt x="2937753" y="116732"/>
                </a:cubicBezTo>
                <a:cubicBezTo>
                  <a:pt x="2916262" y="107521"/>
                  <a:pt x="2901281" y="86032"/>
                  <a:pt x="2879388" y="77822"/>
                </a:cubicBezTo>
                <a:cubicBezTo>
                  <a:pt x="2848426" y="66211"/>
                  <a:pt x="2814332" y="65802"/>
                  <a:pt x="2782111" y="58366"/>
                </a:cubicBezTo>
                <a:cubicBezTo>
                  <a:pt x="2639475" y="25450"/>
                  <a:pt x="2664584" y="32162"/>
                  <a:pt x="2568102" y="0"/>
                </a:cubicBezTo>
                <a:cubicBezTo>
                  <a:pt x="2464671" y="2523"/>
                  <a:pt x="1788037" y="5096"/>
                  <a:pt x="1517515" y="38911"/>
                </a:cubicBezTo>
                <a:cubicBezTo>
                  <a:pt x="1497166" y="41455"/>
                  <a:pt x="1478604" y="51881"/>
                  <a:pt x="1459149" y="58366"/>
                </a:cubicBezTo>
                <a:cubicBezTo>
                  <a:pt x="1415152" y="124363"/>
                  <a:pt x="1410511" y="90792"/>
                  <a:pt x="1400783" y="97277"/>
                </a:cubicBezTo>
                <a:close/>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 name="TextBox 8">
            <a:extLst>
              <a:ext uri="{FF2B5EF4-FFF2-40B4-BE49-F238E27FC236}">
                <a16:creationId xmlns:a16="http://schemas.microsoft.com/office/drawing/2014/main" id="{82D96588-7100-3F4E-8E14-19142BD39C3C}"/>
              </a:ext>
            </a:extLst>
          </p:cNvPr>
          <p:cNvSpPr txBox="1"/>
          <p:nvPr/>
        </p:nvSpPr>
        <p:spPr>
          <a:xfrm>
            <a:off x="5207529" y="1780738"/>
            <a:ext cx="1838965" cy="584775"/>
          </a:xfrm>
          <a:prstGeom prst="rect">
            <a:avLst/>
          </a:prstGeom>
          <a:noFill/>
        </p:spPr>
        <p:txBody>
          <a:bodyPr wrap="none" rtlCol="0">
            <a:spAutoFit/>
          </a:bodyPr>
          <a:lstStyle/>
          <a:p>
            <a:r>
              <a:rPr lang="en-US" sz="1600" dirty="0"/>
              <a:t>Reefer Container </a:t>
            </a:r>
          </a:p>
          <a:p>
            <a:r>
              <a:rPr lang="en-US" sz="1600" dirty="0"/>
              <a:t> subdomain (core)</a:t>
            </a:r>
          </a:p>
        </p:txBody>
      </p:sp>
      <p:sp>
        <p:nvSpPr>
          <p:cNvPr id="12" name="Freeform 11">
            <a:extLst>
              <a:ext uri="{FF2B5EF4-FFF2-40B4-BE49-F238E27FC236}">
                <a16:creationId xmlns:a16="http://schemas.microsoft.com/office/drawing/2014/main" id="{AE9BBE00-EBB9-2F4F-8D55-F0F2278BFC34}"/>
              </a:ext>
            </a:extLst>
          </p:cNvPr>
          <p:cNvSpPr/>
          <p:nvPr/>
        </p:nvSpPr>
        <p:spPr>
          <a:xfrm>
            <a:off x="5035827" y="4187687"/>
            <a:ext cx="3304208" cy="1219200"/>
          </a:xfrm>
          <a:custGeom>
            <a:avLst/>
            <a:gdLst>
              <a:gd name="connsiteX0" fmla="*/ 304800 w 2478156"/>
              <a:gd name="connsiteY0" fmla="*/ 66261 h 914400"/>
              <a:gd name="connsiteX1" fmla="*/ 304800 w 2478156"/>
              <a:gd name="connsiteY1" fmla="*/ 66261 h 914400"/>
              <a:gd name="connsiteX2" fmla="*/ 198782 w 2478156"/>
              <a:gd name="connsiteY2" fmla="*/ 145774 h 914400"/>
              <a:gd name="connsiteX3" fmla="*/ 145773 w 2478156"/>
              <a:gd name="connsiteY3" fmla="*/ 198783 h 914400"/>
              <a:gd name="connsiteX4" fmla="*/ 79513 w 2478156"/>
              <a:gd name="connsiteY4" fmla="*/ 251792 h 914400"/>
              <a:gd name="connsiteX5" fmla="*/ 66260 w 2478156"/>
              <a:gd name="connsiteY5" fmla="*/ 318052 h 914400"/>
              <a:gd name="connsiteX6" fmla="*/ 0 w 2478156"/>
              <a:gd name="connsiteY6" fmla="*/ 649357 h 914400"/>
              <a:gd name="connsiteX7" fmla="*/ 212034 w 2478156"/>
              <a:gd name="connsiteY7" fmla="*/ 874644 h 914400"/>
              <a:gd name="connsiteX8" fmla="*/ 662608 w 2478156"/>
              <a:gd name="connsiteY8" fmla="*/ 914400 h 914400"/>
              <a:gd name="connsiteX9" fmla="*/ 1815547 w 2478156"/>
              <a:gd name="connsiteY9" fmla="*/ 834887 h 914400"/>
              <a:gd name="connsiteX10" fmla="*/ 2345634 w 2478156"/>
              <a:gd name="connsiteY10" fmla="*/ 781878 h 914400"/>
              <a:gd name="connsiteX11" fmla="*/ 2478156 w 2478156"/>
              <a:gd name="connsiteY11" fmla="*/ 556592 h 914400"/>
              <a:gd name="connsiteX12" fmla="*/ 2305878 w 2478156"/>
              <a:gd name="connsiteY12" fmla="*/ 304800 h 914400"/>
              <a:gd name="connsiteX13" fmla="*/ 1987826 w 2478156"/>
              <a:gd name="connsiteY13" fmla="*/ 159026 h 914400"/>
              <a:gd name="connsiteX14" fmla="*/ 1643269 w 2478156"/>
              <a:gd name="connsiteY14" fmla="*/ 53009 h 914400"/>
              <a:gd name="connsiteX15" fmla="*/ 1245704 w 2478156"/>
              <a:gd name="connsiteY15" fmla="*/ 39757 h 914400"/>
              <a:gd name="connsiteX16" fmla="*/ 914400 w 2478156"/>
              <a:gd name="connsiteY16" fmla="*/ 0 h 914400"/>
              <a:gd name="connsiteX17" fmla="*/ 649356 w 2478156"/>
              <a:gd name="connsiteY17" fmla="*/ 26505 h 914400"/>
              <a:gd name="connsiteX18" fmla="*/ 304800 w 2478156"/>
              <a:gd name="connsiteY18" fmla="*/ 66261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8156" h="914400">
                <a:moveTo>
                  <a:pt x="304800" y="66261"/>
                </a:moveTo>
                <a:lnTo>
                  <a:pt x="304800" y="66261"/>
                </a:lnTo>
                <a:cubicBezTo>
                  <a:pt x="269461" y="92765"/>
                  <a:pt x="232718" y="117495"/>
                  <a:pt x="198782" y="145774"/>
                </a:cubicBezTo>
                <a:cubicBezTo>
                  <a:pt x="179585" y="161771"/>
                  <a:pt x="164746" y="182521"/>
                  <a:pt x="145773" y="198783"/>
                </a:cubicBezTo>
                <a:cubicBezTo>
                  <a:pt x="28768" y="299073"/>
                  <a:pt x="169723" y="161578"/>
                  <a:pt x="79513" y="251792"/>
                </a:cubicBezTo>
                <a:cubicBezTo>
                  <a:pt x="63466" y="299929"/>
                  <a:pt x="66260" y="277579"/>
                  <a:pt x="66260" y="318052"/>
                </a:cubicBezTo>
                <a:lnTo>
                  <a:pt x="0" y="649357"/>
                </a:lnTo>
                <a:lnTo>
                  <a:pt x="212034" y="874644"/>
                </a:lnTo>
                <a:lnTo>
                  <a:pt x="662608" y="914400"/>
                </a:lnTo>
                <a:lnTo>
                  <a:pt x="1815547" y="834887"/>
                </a:lnTo>
                <a:lnTo>
                  <a:pt x="2345634" y="781878"/>
                </a:lnTo>
                <a:lnTo>
                  <a:pt x="2478156" y="556592"/>
                </a:lnTo>
                <a:lnTo>
                  <a:pt x="2305878" y="304800"/>
                </a:lnTo>
                <a:lnTo>
                  <a:pt x="1987826" y="159026"/>
                </a:lnTo>
                <a:lnTo>
                  <a:pt x="1643269" y="53009"/>
                </a:lnTo>
                <a:lnTo>
                  <a:pt x="1245704" y="39757"/>
                </a:lnTo>
                <a:lnTo>
                  <a:pt x="914400" y="0"/>
                </a:lnTo>
                <a:lnTo>
                  <a:pt x="649356" y="26505"/>
                </a:lnTo>
                <a:lnTo>
                  <a:pt x="304800" y="66261"/>
                </a:lnTo>
                <a:close/>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a:endParaRPr lang="en-US" sz="1333" dirty="0">
              <a:solidFill>
                <a:prstClr val="white"/>
              </a:solidFill>
              <a:latin typeface="Arial"/>
            </a:endParaRPr>
          </a:p>
        </p:txBody>
      </p:sp>
      <p:sp>
        <p:nvSpPr>
          <p:cNvPr id="13" name="TextBox 12">
            <a:extLst>
              <a:ext uri="{FF2B5EF4-FFF2-40B4-BE49-F238E27FC236}">
                <a16:creationId xmlns:a16="http://schemas.microsoft.com/office/drawing/2014/main" id="{9785D5B5-1070-BA43-ADB5-7A3AC028C7AC}"/>
              </a:ext>
            </a:extLst>
          </p:cNvPr>
          <p:cNvSpPr txBox="1"/>
          <p:nvPr/>
        </p:nvSpPr>
        <p:spPr>
          <a:xfrm>
            <a:off x="5366010" y="4585619"/>
            <a:ext cx="2969083" cy="338554"/>
          </a:xfrm>
          <a:prstGeom prst="rect">
            <a:avLst/>
          </a:prstGeom>
          <a:noFill/>
        </p:spPr>
        <p:txBody>
          <a:bodyPr wrap="none" rtlCol="0">
            <a:spAutoFit/>
          </a:bodyPr>
          <a:lstStyle/>
          <a:p>
            <a:r>
              <a:rPr lang="en-US" sz="1600" dirty="0"/>
              <a:t>Inventory subdomain (support)</a:t>
            </a:r>
          </a:p>
        </p:txBody>
      </p:sp>
      <p:sp>
        <p:nvSpPr>
          <p:cNvPr id="15" name="Freeform 14">
            <a:extLst>
              <a:ext uri="{FF2B5EF4-FFF2-40B4-BE49-F238E27FC236}">
                <a16:creationId xmlns:a16="http://schemas.microsoft.com/office/drawing/2014/main" id="{D7B9623A-A792-DF46-B717-437C52E7542C}"/>
              </a:ext>
            </a:extLst>
          </p:cNvPr>
          <p:cNvSpPr/>
          <p:nvPr/>
        </p:nvSpPr>
        <p:spPr>
          <a:xfrm>
            <a:off x="7872851" y="1718251"/>
            <a:ext cx="2773172" cy="1067495"/>
          </a:xfrm>
          <a:custGeom>
            <a:avLst/>
            <a:gdLst>
              <a:gd name="connsiteX0" fmla="*/ 132521 w 2346014"/>
              <a:gd name="connsiteY0" fmla="*/ 331304 h 1113406"/>
              <a:gd name="connsiteX1" fmla="*/ 0 w 2346014"/>
              <a:gd name="connsiteY1" fmla="*/ 675861 h 1113406"/>
              <a:gd name="connsiteX2" fmla="*/ 92765 w 2346014"/>
              <a:gd name="connsiteY2" fmla="*/ 755374 h 1113406"/>
              <a:gd name="connsiteX3" fmla="*/ 132521 w 2346014"/>
              <a:gd name="connsiteY3" fmla="*/ 795130 h 1113406"/>
              <a:gd name="connsiteX4" fmla="*/ 357808 w 2346014"/>
              <a:gd name="connsiteY4" fmla="*/ 980661 h 1113406"/>
              <a:gd name="connsiteX5" fmla="*/ 715617 w 2346014"/>
              <a:gd name="connsiteY5" fmla="*/ 1099930 h 1113406"/>
              <a:gd name="connsiteX6" fmla="*/ 1444487 w 2346014"/>
              <a:gd name="connsiteY6" fmla="*/ 1099930 h 1113406"/>
              <a:gd name="connsiteX7" fmla="*/ 1524000 w 2346014"/>
              <a:gd name="connsiteY7" fmla="*/ 1073426 h 1113406"/>
              <a:gd name="connsiteX8" fmla="*/ 1577008 w 2346014"/>
              <a:gd name="connsiteY8" fmla="*/ 1060174 h 1113406"/>
              <a:gd name="connsiteX9" fmla="*/ 1616765 w 2346014"/>
              <a:gd name="connsiteY9" fmla="*/ 1046921 h 1113406"/>
              <a:gd name="connsiteX10" fmla="*/ 1722782 w 2346014"/>
              <a:gd name="connsiteY10" fmla="*/ 1020417 h 1113406"/>
              <a:gd name="connsiteX11" fmla="*/ 1775791 w 2346014"/>
              <a:gd name="connsiteY11" fmla="*/ 1007165 h 1113406"/>
              <a:gd name="connsiteX12" fmla="*/ 1934817 w 2346014"/>
              <a:gd name="connsiteY12" fmla="*/ 954156 h 1113406"/>
              <a:gd name="connsiteX13" fmla="*/ 2027582 w 2346014"/>
              <a:gd name="connsiteY13" fmla="*/ 940904 h 1113406"/>
              <a:gd name="connsiteX14" fmla="*/ 2040834 w 2346014"/>
              <a:gd name="connsiteY14" fmla="*/ 887895 h 1113406"/>
              <a:gd name="connsiteX15" fmla="*/ 2067339 w 2346014"/>
              <a:gd name="connsiteY15" fmla="*/ 861391 h 1113406"/>
              <a:gd name="connsiteX16" fmla="*/ 2093843 w 2346014"/>
              <a:gd name="connsiteY16" fmla="*/ 821634 h 1113406"/>
              <a:gd name="connsiteX17" fmla="*/ 2173356 w 2346014"/>
              <a:gd name="connsiteY17" fmla="*/ 742121 h 1113406"/>
              <a:gd name="connsiteX18" fmla="*/ 2199860 w 2346014"/>
              <a:gd name="connsiteY18" fmla="*/ 702365 h 1113406"/>
              <a:gd name="connsiteX19" fmla="*/ 2239617 w 2346014"/>
              <a:gd name="connsiteY19" fmla="*/ 675861 h 1113406"/>
              <a:gd name="connsiteX20" fmla="*/ 2292626 w 2346014"/>
              <a:gd name="connsiteY20" fmla="*/ 622852 h 1113406"/>
              <a:gd name="connsiteX21" fmla="*/ 2305878 w 2346014"/>
              <a:gd name="connsiteY21" fmla="*/ 583095 h 1113406"/>
              <a:gd name="connsiteX22" fmla="*/ 2345634 w 2346014"/>
              <a:gd name="connsiteY22" fmla="*/ 556591 h 1113406"/>
              <a:gd name="connsiteX23" fmla="*/ 2319130 w 2346014"/>
              <a:gd name="connsiteY23" fmla="*/ 477078 h 1113406"/>
              <a:gd name="connsiteX24" fmla="*/ 2305878 w 2346014"/>
              <a:gd name="connsiteY24" fmla="*/ 437321 h 1113406"/>
              <a:gd name="connsiteX25" fmla="*/ 2239617 w 2346014"/>
              <a:gd name="connsiteY25" fmla="*/ 318052 h 1113406"/>
              <a:gd name="connsiteX26" fmla="*/ 2186608 w 2346014"/>
              <a:gd name="connsiteY26" fmla="*/ 265043 h 1113406"/>
              <a:gd name="connsiteX27" fmla="*/ 2160104 w 2346014"/>
              <a:gd name="connsiteY27" fmla="*/ 225287 h 1113406"/>
              <a:gd name="connsiteX28" fmla="*/ 2107095 w 2346014"/>
              <a:gd name="connsiteY28" fmla="*/ 212034 h 1113406"/>
              <a:gd name="connsiteX29" fmla="*/ 1961321 w 2346014"/>
              <a:gd name="connsiteY29" fmla="*/ 132521 h 1113406"/>
              <a:gd name="connsiteX30" fmla="*/ 1921565 w 2346014"/>
              <a:gd name="connsiteY30" fmla="*/ 119269 h 1113406"/>
              <a:gd name="connsiteX31" fmla="*/ 1881808 w 2346014"/>
              <a:gd name="connsiteY31" fmla="*/ 79513 h 1113406"/>
              <a:gd name="connsiteX32" fmla="*/ 1590260 w 2346014"/>
              <a:gd name="connsiteY32" fmla="*/ 39756 h 1113406"/>
              <a:gd name="connsiteX33" fmla="*/ 1550504 w 2346014"/>
              <a:gd name="connsiteY33" fmla="*/ 26504 h 1113406"/>
              <a:gd name="connsiteX34" fmla="*/ 1444487 w 2346014"/>
              <a:gd name="connsiteY34" fmla="*/ 0 h 1113406"/>
              <a:gd name="connsiteX35" fmla="*/ 742121 w 2346014"/>
              <a:gd name="connsiteY35" fmla="*/ 26504 h 1113406"/>
              <a:gd name="connsiteX36" fmla="*/ 702365 w 2346014"/>
              <a:gd name="connsiteY36" fmla="*/ 39756 h 1113406"/>
              <a:gd name="connsiteX37" fmla="*/ 649356 w 2346014"/>
              <a:gd name="connsiteY37" fmla="*/ 53008 h 1113406"/>
              <a:gd name="connsiteX38" fmla="*/ 583095 w 2346014"/>
              <a:gd name="connsiteY38" fmla="*/ 66261 h 1113406"/>
              <a:gd name="connsiteX39" fmla="*/ 543339 w 2346014"/>
              <a:gd name="connsiteY39" fmla="*/ 79513 h 1113406"/>
              <a:gd name="connsiteX40" fmla="*/ 477078 w 2346014"/>
              <a:gd name="connsiteY40" fmla="*/ 92765 h 1113406"/>
              <a:gd name="connsiteX41" fmla="*/ 397565 w 2346014"/>
              <a:gd name="connsiteY41" fmla="*/ 119269 h 1113406"/>
              <a:gd name="connsiteX42" fmla="*/ 357808 w 2346014"/>
              <a:gd name="connsiteY42" fmla="*/ 132521 h 1113406"/>
              <a:gd name="connsiteX43" fmla="*/ 318052 w 2346014"/>
              <a:gd name="connsiteY43" fmla="*/ 159026 h 1113406"/>
              <a:gd name="connsiteX44" fmla="*/ 278295 w 2346014"/>
              <a:gd name="connsiteY44" fmla="*/ 172278 h 1113406"/>
              <a:gd name="connsiteX45" fmla="*/ 212034 w 2346014"/>
              <a:gd name="connsiteY45" fmla="*/ 238539 h 1113406"/>
              <a:gd name="connsiteX46" fmla="*/ 172278 w 2346014"/>
              <a:gd name="connsiteY46" fmla="*/ 278295 h 1113406"/>
              <a:gd name="connsiteX47" fmla="*/ 145774 w 2346014"/>
              <a:gd name="connsiteY47" fmla="*/ 304800 h 1113406"/>
              <a:gd name="connsiteX48" fmla="*/ 132521 w 2346014"/>
              <a:gd name="connsiteY48" fmla="*/ 331304 h 111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46014" h="1113406">
                <a:moveTo>
                  <a:pt x="132521" y="331304"/>
                </a:moveTo>
                <a:lnTo>
                  <a:pt x="0" y="675861"/>
                </a:lnTo>
                <a:cubicBezTo>
                  <a:pt x="30922" y="702365"/>
                  <a:pt x="60963" y="729932"/>
                  <a:pt x="92765" y="755374"/>
                </a:cubicBezTo>
                <a:cubicBezTo>
                  <a:pt x="136196" y="790119"/>
                  <a:pt x="132521" y="764345"/>
                  <a:pt x="132521" y="795130"/>
                </a:cubicBezTo>
                <a:lnTo>
                  <a:pt x="357808" y="980661"/>
                </a:lnTo>
                <a:lnTo>
                  <a:pt x="715617" y="1099930"/>
                </a:lnTo>
                <a:cubicBezTo>
                  <a:pt x="980844" y="1108771"/>
                  <a:pt x="1183076" y="1125228"/>
                  <a:pt x="1444487" y="1099930"/>
                </a:cubicBezTo>
                <a:cubicBezTo>
                  <a:pt x="1472295" y="1097239"/>
                  <a:pt x="1497240" y="1081454"/>
                  <a:pt x="1524000" y="1073426"/>
                </a:cubicBezTo>
                <a:cubicBezTo>
                  <a:pt x="1541445" y="1068193"/>
                  <a:pt x="1559496" y="1065178"/>
                  <a:pt x="1577008" y="1060174"/>
                </a:cubicBezTo>
                <a:cubicBezTo>
                  <a:pt x="1590440" y="1056336"/>
                  <a:pt x="1603288" y="1050597"/>
                  <a:pt x="1616765" y="1046921"/>
                </a:cubicBezTo>
                <a:cubicBezTo>
                  <a:pt x="1651908" y="1037336"/>
                  <a:pt x="1687443" y="1029252"/>
                  <a:pt x="1722782" y="1020417"/>
                </a:cubicBezTo>
                <a:cubicBezTo>
                  <a:pt x="1740452" y="1016000"/>
                  <a:pt x="1758880" y="1013929"/>
                  <a:pt x="1775791" y="1007165"/>
                </a:cubicBezTo>
                <a:cubicBezTo>
                  <a:pt x="1827865" y="986336"/>
                  <a:pt x="1879264" y="964256"/>
                  <a:pt x="1934817" y="954156"/>
                </a:cubicBezTo>
                <a:cubicBezTo>
                  <a:pt x="1965549" y="948568"/>
                  <a:pt x="1996660" y="945321"/>
                  <a:pt x="2027582" y="940904"/>
                </a:cubicBezTo>
                <a:cubicBezTo>
                  <a:pt x="2031999" y="923234"/>
                  <a:pt x="2032689" y="904186"/>
                  <a:pt x="2040834" y="887895"/>
                </a:cubicBezTo>
                <a:cubicBezTo>
                  <a:pt x="2046422" y="876720"/>
                  <a:pt x="2059534" y="871147"/>
                  <a:pt x="2067339" y="861391"/>
                </a:cubicBezTo>
                <a:cubicBezTo>
                  <a:pt x="2077289" y="848954"/>
                  <a:pt x="2083262" y="833538"/>
                  <a:pt x="2093843" y="821634"/>
                </a:cubicBezTo>
                <a:cubicBezTo>
                  <a:pt x="2118745" y="793619"/>
                  <a:pt x="2152564" y="773309"/>
                  <a:pt x="2173356" y="742121"/>
                </a:cubicBezTo>
                <a:cubicBezTo>
                  <a:pt x="2182191" y="728869"/>
                  <a:pt x="2188598" y="713627"/>
                  <a:pt x="2199860" y="702365"/>
                </a:cubicBezTo>
                <a:cubicBezTo>
                  <a:pt x="2211122" y="691103"/>
                  <a:pt x="2227524" y="686226"/>
                  <a:pt x="2239617" y="675861"/>
                </a:cubicBezTo>
                <a:cubicBezTo>
                  <a:pt x="2258590" y="659599"/>
                  <a:pt x="2292626" y="622852"/>
                  <a:pt x="2292626" y="622852"/>
                </a:cubicBezTo>
                <a:cubicBezTo>
                  <a:pt x="2297043" y="609600"/>
                  <a:pt x="2297152" y="594003"/>
                  <a:pt x="2305878" y="583095"/>
                </a:cubicBezTo>
                <a:cubicBezTo>
                  <a:pt x="2315827" y="570658"/>
                  <a:pt x="2343659" y="572395"/>
                  <a:pt x="2345634" y="556591"/>
                </a:cubicBezTo>
                <a:cubicBezTo>
                  <a:pt x="2349099" y="528869"/>
                  <a:pt x="2327965" y="503582"/>
                  <a:pt x="2319130" y="477078"/>
                </a:cubicBezTo>
                <a:lnTo>
                  <a:pt x="2305878" y="437321"/>
                </a:lnTo>
                <a:cubicBezTo>
                  <a:pt x="2289214" y="387328"/>
                  <a:pt x="2285185" y="363620"/>
                  <a:pt x="2239617" y="318052"/>
                </a:cubicBezTo>
                <a:cubicBezTo>
                  <a:pt x="2221947" y="300382"/>
                  <a:pt x="2200469" y="285835"/>
                  <a:pt x="2186608" y="265043"/>
                </a:cubicBezTo>
                <a:cubicBezTo>
                  <a:pt x="2177773" y="251791"/>
                  <a:pt x="2173356" y="234122"/>
                  <a:pt x="2160104" y="225287"/>
                </a:cubicBezTo>
                <a:cubicBezTo>
                  <a:pt x="2144949" y="215184"/>
                  <a:pt x="2124765" y="216452"/>
                  <a:pt x="2107095" y="212034"/>
                </a:cubicBezTo>
                <a:cubicBezTo>
                  <a:pt x="2058704" y="179773"/>
                  <a:pt x="2021453" y="152565"/>
                  <a:pt x="1961321" y="132521"/>
                </a:cubicBezTo>
                <a:lnTo>
                  <a:pt x="1921565" y="119269"/>
                </a:lnTo>
                <a:cubicBezTo>
                  <a:pt x="1908313" y="106017"/>
                  <a:pt x="1898191" y="88615"/>
                  <a:pt x="1881808" y="79513"/>
                </a:cubicBezTo>
                <a:cubicBezTo>
                  <a:pt x="1801226" y="34745"/>
                  <a:pt x="1662598" y="44277"/>
                  <a:pt x="1590260" y="39756"/>
                </a:cubicBezTo>
                <a:cubicBezTo>
                  <a:pt x="1577008" y="35339"/>
                  <a:pt x="1563981" y="30179"/>
                  <a:pt x="1550504" y="26504"/>
                </a:cubicBezTo>
                <a:cubicBezTo>
                  <a:pt x="1515361" y="16920"/>
                  <a:pt x="1444487" y="0"/>
                  <a:pt x="1444487" y="0"/>
                </a:cubicBezTo>
                <a:cubicBezTo>
                  <a:pt x="1357053" y="2572"/>
                  <a:pt x="893845" y="12711"/>
                  <a:pt x="742121" y="26504"/>
                </a:cubicBezTo>
                <a:cubicBezTo>
                  <a:pt x="728210" y="27769"/>
                  <a:pt x="715796" y="35919"/>
                  <a:pt x="702365" y="39756"/>
                </a:cubicBezTo>
                <a:cubicBezTo>
                  <a:pt x="684852" y="44760"/>
                  <a:pt x="667136" y="49057"/>
                  <a:pt x="649356" y="53008"/>
                </a:cubicBezTo>
                <a:cubicBezTo>
                  <a:pt x="627368" y="57894"/>
                  <a:pt x="604947" y="60798"/>
                  <a:pt x="583095" y="66261"/>
                </a:cubicBezTo>
                <a:cubicBezTo>
                  <a:pt x="569543" y="69649"/>
                  <a:pt x="556891" y="76125"/>
                  <a:pt x="543339" y="79513"/>
                </a:cubicBezTo>
                <a:cubicBezTo>
                  <a:pt x="521487" y="84976"/>
                  <a:pt x="498809" y="86839"/>
                  <a:pt x="477078" y="92765"/>
                </a:cubicBezTo>
                <a:cubicBezTo>
                  <a:pt x="450124" y="100116"/>
                  <a:pt x="424069" y="110434"/>
                  <a:pt x="397565" y="119269"/>
                </a:cubicBezTo>
                <a:lnTo>
                  <a:pt x="357808" y="132521"/>
                </a:lnTo>
                <a:cubicBezTo>
                  <a:pt x="344556" y="141356"/>
                  <a:pt x="332298" y="151903"/>
                  <a:pt x="318052" y="159026"/>
                </a:cubicBezTo>
                <a:cubicBezTo>
                  <a:pt x="305558" y="165273"/>
                  <a:pt x="289470" y="163897"/>
                  <a:pt x="278295" y="172278"/>
                </a:cubicBezTo>
                <a:cubicBezTo>
                  <a:pt x="253306" y="191019"/>
                  <a:pt x="234121" y="216452"/>
                  <a:pt x="212034" y="238539"/>
                </a:cubicBezTo>
                <a:lnTo>
                  <a:pt x="172278" y="278295"/>
                </a:lnTo>
                <a:cubicBezTo>
                  <a:pt x="163443" y="287130"/>
                  <a:pt x="145774" y="292306"/>
                  <a:pt x="145774" y="304800"/>
                </a:cubicBezTo>
                <a:lnTo>
                  <a:pt x="132521" y="331304"/>
                </a:lnTo>
                <a:close/>
              </a:path>
            </a:pathLst>
          </a:cu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a:endParaRPr lang="en-US" sz="1333" dirty="0">
              <a:solidFill>
                <a:prstClr val="white"/>
              </a:solidFill>
              <a:latin typeface="Arial"/>
            </a:endParaRPr>
          </a:p>
        </p:txBody>
      </p:sp>
      <p:sp>
        <p:nvSpPr>
          <p:cNvPr id="16" name="TextBox 15">
            <a:extLst>
              <a:ext uri="{FF2B5EF4-FFF2-40B4-BE49-F238E27FC236}">
                <a16:creationId xmlns:a16="http://schemas.microsoft.com/office/drawing/2014/main" id="{2412141F-F726-9645-A175-89D2A1A32DB8}"/>
              </a:ext>
            </a:extLst>
          </p:cNvPr>
          <p:cNvSpPr txBox="1"/>
          <p:nvPr/>
        </p:nvSpPr>
        <p:spPr>
          <a:xfrm>
            <a:off x="8170292" y="1995010"/>
            <a:ext cx="2634054" cy="338554"/>
          </a:xfrm>
          <a:prstGeom prst="rect">
            <a:avLst/>
          </a:prstGeom>
          <a:noFill/>
        </p:spPr>
        <p:txBody>
          <a:bodyPr wrap="none" rtlCol="0">
            <a:spAutoFit/>
          </a:bodyPr>
          <a:lstStyle/>
          <a:p>
            <a:r>
              <a:rPr lang="en-US" sz="1600" dirty="0"/>
              <a:t>Shipping subdomain (core)</a:t>
            </a:r>
          </a:p>
        </p:txBody>
      </p:sp>
      <p:sp>
        <p:nvSpPr>
          <p:cNvPr id="19" name="Oval 18">
            <a:extLst>
              <a:ext uri="{FF2B5EF4-FFF2-40B4-BE49-F238E27FC236}">
                <a16:creationId xmlns:a16="http://schemas.microsoft.com/office/drawing/2014/main" id="{A23696DA-782F-EF4B-9D00-76E942ED6D6A}"/>
              </a:ext>
            </a:extLst>
          </p:cNvPr>
          <p:cNvSpPr/>
          <p:nvPr/>
        </p:nvSpPr>
        <p:spPr>
          <a:xfrm>
            <a:off x="10368117" y="473523"/>
            <a:ext cx="1651819" cy="91539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54"/>
            <a:r>
              <a:rPr lang="en-US" sz="1333" dirty="0">
                <a:solidFill>
                  <a:schemeClr val="tx1">
                    <a:lumMod val="95000"/>
                    <a:lumOff val="5000"/>
                  </a:schemeClr>
                </a:solidFill>
                <a:latin typeface="Arial"/>
              </a:rPr>
              <a:t>Weather</a:t>
            </a:r>
          </a:p>
          <a:p>
            <a:pPr algn="ctr" defTabSz="914354"/>
            <a:r>
              <a:rPr lang="en-US" sz="1333" dirty="0">
                <a:solidFill>
                  <a:schemeClr val="tx1">
                    <a:lumMod val="95000"/>
                    <a:lumOff val="5000"/>
                  </a:schemeClr>
                </a:solidFill>
                <a:latin typeface="Arial"/>
              </a:rPr>
              <a:t>forecast system</a:t>
            </a:r>
          </a:p>
        </p:txBody>
      </p:sp>
      <p:cxnSp>
        <p:nvCxnSpPr>
          <p:cNvPr id="21" name="Straight Connector 20">
            <a:extLst>
              <a:ext uri="{FF2B5EF4-FFF2-40B4-BE49-F238E27FC236}">
                <a16:creationId xmlns:a16="http://schemas.microsoft.com/office/drawing/2014/main" id="{ED5E4529-B477-C548-AE30-A265EDDE37B4}"/>
              </a:ext>
            </a:extLst>
          </p:cNvPr>
          <p:cNvCxnSpPr>
            <a:cxnSpLocks/>
            <a:stCxn id="5" idx="140"/>
            <a:endCxn id="8" idx="23"/>
          </p:cNvCxnSpPr>
          <p:nvPr/>
        </p:nvCxnSpPr>
        <p:spPr>
          <a:xfrm flipV="1">
            <a:off x="4343158" y="2333297"/>
            <a:ext cx="435799" cy="396283"/>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599EA378-0BD2-6641-9A77-D76241DB412B}"/>
              </a:ext>
            </a:extLst>
          </p:cNvPr>
          <p:cNvCxnSpPr>
            <a:cxnSpLocks/>
            <a:stCxn id="5" idx="98"/>
            <a:endCxn id="17" idx="14"/>
          </p:cNvCxnSpPr>
          <p:nvPr/>
        </p:nvCxnSpPr>
        <p:spPr>
          <a:xfrm>
            <a:off x="3649047" y="3432655"/>
            <a:ext cx="60413" cy="88178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B2B91E93-6F7B-7A43-B711-71EBF0C48DA3}"/>
              </a:ext>
            </a:extLst>
          </p:cNvPr>
          <p:cNvCxnSpPr>
            <a:cxnSpLocks/>
            <a:stCxn id="12" idx="16"/>
            <a:endCxn id="8" idx="34"/>
          </p:cNvCxnSpPr>
          <p:nvPr/>
        </p:nvCxnSpPr>
        <p:spPr>
          <a:xfrm flipH="1" flipV="1">
            <a:off x="5497196" y="2601106"/>
            <a:ext cx="757833" cy="1586583"/>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B595EE99-1679-A94F-B512-8EFEAD7C036C}"/>
              </a:ext>
            </a:extLst>
          </p:cNvPr>
          <p:cNvCxnSpPr>
            <a:cxnSpLocks/>
            <a:stCxn id="5" idx="109"/>
            <a:endCxn id="15" idx="1"/>
          </p:cNvCxnSpPr>
          <p:nvPr/>
        </p:nvCxnSpPr>
        <p:spPr>
          <a:xfrm flipV="1">
            <a:off x="3929024" y="2366244"/>
            <a:ext cx="3943827" cy="940145"/>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192B2169-E6F1-8E44-9CCE-04FF05CDC50D}"/>
              </a:ext>
            </a:extLst>
          </p:cNvPr>
          <p:cNvCxnSpPr>
            <a:cxnSpLocks/>
            <a:stCxn id="15" idx="0"/>
            <a:endCxn id="8" idx="60"/>
          </p:cNvCxnSpPr>
          <p:nvPr/>
        </p:nvCxnSpPr>
        <p:spPr>
          <a:xfrm flipH="1" flipV="1">
            <a:off x="7569041" y="2027234"/>
            <a:ext cx="460459" cy="866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AFD1FC88-CB62-8440-9899-86C4750E148D}"/>
              </a:ext>
            </a:extLst>
          </p:cNvPr>
          <p:cNvCxnSpPr>
            <a:cxnSpLocks/>
            <a:stCxn id="19" idx="4"/>
            <a:endCxn id="15" idx="31"/>
          </p:cNvCxnSpPr>
          <p:nvPr/>
        </p:nvCxnSpPr>
        <p:spPr>
          <a:xfrm flipH="1">
            <a:off x="10097295" y="1388918"/>
            <a:ext cx="1096732" cy="405567"/>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3EB35474-0194-964C-999F-B13247ED590E}"/>
              </a:ext>
            </a:extLst>
          </p:cNvPr>
          <p:cNvSpPr/>
          <p:nvPr/>
        </p:nvSpPr>
        <p:spPr>
          <a:xfrm>
            <a:off x="9682922" y="4754895"/>
            <a:ext cx="2191031" cy="7700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54"/>
            <a:r>
              <a:rPr lang="en-US" sz="1333" dirty="0">
                <a:solidFill>
                  <a:schemeClr val="tx1">
                    <a:lumMod val="95000"/>
                    <a:lumOff val="5000"/>
                  </a:schemeClr>
                </a:solidFill>
                <a:latin typeface="Arial"/>
              </a:rPr>
              <a:t>Fleet monitoring</a:t>
            </a:r>
          </a:p>
          <a:p>
            <a:pPr algn="ctr" defTabSz="914354"/>
            <a:r>
              <a:rPr lang="en-US" sz="1333" dirty="0">
                <a:solidFill>
                  <a:schemeClr val="tx1">
                    <a:lumMod val="95000"/>
                    <a:lumOff val="5000"/>
                  </a:schemeClr>
                </a:solidFill>
                <a:latin typeface="Arial"/>
              </a:rPr>
              <a:t> system</a:t>
            </a:r>
          </a:p>
        </p:txBody>
      </p:sp>
      <p:cxnSp>
        <p:nvCxnSpPr>
          <p:cNvPr id="24" name="Straight Connector 23">
            <a:extLst>
              <a:ext uri="{FF2B5EF4-FFF2-40B4-BE49-F238E27FC236}">
                <a16:creationId xmlns:a16="http://schemas.microsoft.com/office/drawing/2014/main" id="{D4A5F297-FB4E-C046-B65F-9DDB560C55AD}"/>
              </a:ext>
            </a:extLst>
          </p:cNvPr>
          <p:cNvCxnSpPr>
            <a:cxnSpLocks/>
            <a:stCxn id="23" idx="0"/>
            <a:endCxn id="15" idx="13"/>
          </p:cNvCxnSpPr>
          <p:nvPr/>
        </p:nvCxnSpPr>
        <p:spPr>
          <a:xfrm flipH="1" flipV="1">
            <a:off x="10269611" y="2620357"/>
            <a:ext cx="508827" cy="2134539"/>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53" name="Freeform 52">
            <a:extLst>
              <a:ext uri="{FF2B5EF4-FFF2-40B4-BE49-F238E27FC236}">
                <a16:creationId xmlns:a16="http://schemas.microsoft.com/office/drawing/2014/main" id="{A206BC11-434F-9B40-8A81-2443166EC4FB}"/>
              </a:ext>
            </a:extLst>
          </p:cNvPr>
          <p:cNvSpPr/>
          <p:nvPr/>
        </p:nvSpPr>
        <p:spPr>
          <a:xfrm>
            <a:off x="8029500" y="3200477"/>
            <a:ext cx="1893755" cy="1067495"/>
          </a:xfrm>
          <a:custGeom>
            <a:avLst/>
            <a:gdLst>
              <a:gd name="connsiteX0" fmla="*/ 132521 w 2346014"/>
              <a:gd name="connsiteY0" fmla="*/ 331304 h 1113406"/>
              <a:gd name="connsiteX1" fmla="*/ 0 w 2346014"/>
              <a:gd name="connsiteY1" fmla="*/ 675861 h 1113406"/>
              <a:gd name="connsiteX2" fmla="*/ 92765 w 2346014"/>
              <a:gd name="connsiteY2" fmla="*/ 755374 h 1113406"/>
              <a:gd name="connsiteX3" fmla="*/ 132521 w 2346014"/>
              <a:gd name="connsiteY3" fmla="*/ 795130 h 1113406"/>
              <a:gd name="connsiteX4" fmla="*/ 357808 w 2346014"/>
              <a:gd name="connsiteY4" fmla="*/ 980661 h 1113406"/>
              <a:gd name="connsiteX5" fmla="*/ 715617 w 2346014"/>
              <a:gd name="connsiteY5" fmla="*/ 1099930 h 1113406"/>
              <a:gd name="connsiteX6" fmla="*/ 1444487 w 2346014"/>
              <a:gd name="connsiteY6" fmla="*/ 1099930 h 1113406"/>
              <a:gd name="connsiteX7" fmla="*/ 1524000 w 2346014"/>
              <a:gd name="connsiteY7" fmla="*/ 1073426 h 1113406"/>
              <a:gd name="connsiteX8" fmla="*/ 1577008 w 2346014"/>
              <a:gd name="connsiteY8" fmla="*/ 1060174 h 1113406"/>
              <a:gd name="connsiteX9" fmla="*/ 1616765 w 2346014"/>
              <a:gd name="connsiteY9" fmla="*/ 1046921 h 1113406"/>
              <a:gd name="connsiteX10" fmla="*/ 1722782 w 2346014"/>
              <a:gd name="connsiteY10" fmla="*/ 1020417 h 1113406"/>
              <a:gd name="connsiteX11" fmla="*/ 1775791 w 2346014"/>
              <a:gd name="connsiteY11" fmla="*/ 1007165 h 1113406"/>
              <a:gd name="connsiteX12" fmla="*/ 1934817 w 2346014"/>
              <a:gd name="connsiteY12" fmla="*/ 954156 h 1113406"/>
              <a:gd name="connsiteX13" fmla="*/ 2027582 w 2346014"/>
              <a:gd name="connsiteY13" fmla="*/ 940904 h 1113406"/>
              <a:gd name="connsiteX14" fmla="*/ 2040834 w 2346014"/>
              <a:gd name="connsiteY14" fmla="*/ 887895 h 1113406"/>
              <a:gd name="connsiteX15" fmla="*/ 2067339 w 2346014"/>
              <a:gd name="connsiteY15" fmla="*/ 861391 h 1113406"/>
              <a:gd name="connsiteX16" fmla="*/ 2093843 w 2346014"/>
              <a:gd name="connsiteY16" fmla="*/ 821634 h 1113406"/>
              <a:gd name="connsiteX17" fmla="*/ 2173356 w 2346014"/>
              <a:gd name="connsiteY17" fmla="*/ 742121 h 1113406"/>
              <a:gd name="connsiteX18" fmla="*/ 2199860 w 2346014"/>
              <a:gd name="connsiteY18" fmla="*/ 702365 h 1113406"/>
              <a:gd name="connsiteX19" fmla="*/ 2239617 w 2346014"/>
              <a:gd name="connsiteY19" fmla="*/ 675861 h 1113406"/>
              <a:gd name="connsiteX20" fmla="*/ 2292626 w 2346014"/>
              <a:gd name="connsiteY20" fmla="*/ 622852 h 1113406"/>
              <a:gd name="connsiteX21" fmla="*/ 2305878 w 2346014"/>
              <a:gd name="connsiteY21" fmla="*/ 583095 h 1113406"/>
              <a:gd name="connsiteX22" fmla="*/ 2345634 w 2346014"/>
              <a:gd name="connsiteY22" fmla="*/ 556591 h 1113406"/>
              <a:gd name="connsiteX23" fmla="*/ 2319130 w 2346014"/>
              <a:gd name="connsiteY23" fmla="*/ 477078 h 1113406"/>
              <a:gd name="connsiteX24" fmla="*/ 2305878 w 2346014"/>
              <a:gd name="connsiteY24" fmla="*/ 437321 h 1113406"/>
              <a:gd name="connsiteX25" fmla="*/ 2239617 w 2346014"/>
              <a:gd name="connsiteY25" fmla="*/ 318052 h 1113406"/>
              <a:gd name="connsiteX26" fmla="*/ 2186608 w 2346014"/>
              <a:gd name="connsiteY26" fmla="*/ 265043 h 1113406"/>
              <a:gd name="connsiteX27" fmla="*/ 2160104 w 2346014"/>
              <a:gd name="connsiteY27" fmla="*/ 225287 h 1113406"/>
              <a:gd name="connsiteX28" fmla="*/ 2107095 w 2346014"/>
              <a:gd name="connsiteY28" fmla="*/ 212034 h 1113406"/>
              <a:gd name="connsiteX29" fmla="*/ 1961321 w 2346014"/>
              <a:gd name="connsiteY29" fmla="*/ 132521 h 1113406"/>
              <a:gd name="connsiteX30" fmla="*/ 1921565 w 2346014"/>
              <a:gd name="connsiteY30" fmla="*/ 119269 h 1113406"/>
              <a:gd name="connsiteX31" fmla="*/ 1881808 w 2346014"/>
              <a:gd name="connsiteY31" fmla="*/ 79513 h 1113406"/>
              <a:gd name="connsiteX32" fmla="*/ 1590260 w 2346014"/>
              <a:gd name="connsiteY32" fmla="*/ 39756 h 1113406"/>
              <a:gd name="connsiteX33" fmla="*/ 1550504 w 2346014"/>
              <a:gd name="connsiteY33" fmla="*/ 26504 h 1113406"/>
              <a:gd name="connsiteX34" fmla="*/ 1444487 w 2346014"/>
              <a:gd name="connsiteY34" fmla="*/ 0 h 1113406"/>
              <a:gd name="connsiteX35" fmla="*/ 742121 w 2346014"/>
              <a:gd name="connsiteY35" fmla="*/ 26504 h 1113406"/>
              <a:gd name="connsiteX36" fmla="*/ 702365 w 2346014"/>
              <a:gd name="connsiteY36" fmla="*/ 39756 h 1113406"/>
              <a:gd name="connsiteX37" fmla="*/ 649356 w 2346014"/>
              <a:gd name="connsiteY37" fmla="*/ 53008 h 1113406"/>
              <a:gd name="connsiteX38" fmla="*/ 583095 w 2346014"/>
              <a:gd name="connsiteY38" fmla="*/ 66261 h 1113406"/>
              <a:gd name="connsiteX39" fmla="*/ 543339 w 2346014"/>
              <a:gd name="connsiteY39" fmla="*/ 79513 h 1113406"/>
              <a:gd name="connsiteX40" fmla="*/ 477078 w 2346014"/>
              <a:gd name="connsiteY40" fmla="*/ 92765 h 1113406"/>
              <a:gd name="connsiteX41" fmla="*/ 397565 w 2346014"/>
              <a:gd name="connsiteY41" fmla="*/ 119269 h 1113406"/>
              <a:gd name="connsiteX42" fmla="*/ 357808 w 2346014"/>
              <a:gd name="connsiteY42" fmla="*/ 132521 h 1113406"/>
              <a:gd name="connsiteX43" fmla="*/ 318052 w 2346014"/>
              <a:gd name="connsiteY43" fmla="*/ 159026 h 1113406"/>
              <a:gd name="connsiteX44" fmla="*/ 278295 w 2346014"/>
              <a:gd name="connsiteY44" fmla="*/ 172278 h 1113406"/>
              <a:gd name="connsiteX45" fmla="*/ 212034 w 2346014"/>
              <a:gd name="connsiteY45" fmla="*/ 238539 h 1113406"/>
              <a:gd name="connsiteX46" fmla="*/ 172278 w 2346014"/>
              <a:gd name="connsiteY46" fmla="*/ 278295 h 1113406"/>
              <a:gd name="connsiteX47" fmla="*/ 145774 w 2346014"/>
              <a:gd name="connsiteY47" fmla="*/ 304800 h 1113406"/>
              <a:gd name="connsiteX48" fmla="*/ 132521 w 2346014"/>
              <a:gd name="connsiteY48" fmla="*/ 331304 h 111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46014" h="1113406">
                <a:moveTo>
                  <a:pt x="132521" y="331304"/>
                </a:moveTo>
                <a:lnTo>
                  <a:pt x="0" y="675861"/>
                </a:lnTo>
                <a:cubicBezTo>
                  <a:pt x="30922" y="702365"/>
                  <a:pt x="60963" y="729932"/>
                  <a:pt x="92765" y="755374"/>
                </a:cubicBezTo>
                <a:cubicBezTo>
                  <a:pt x="136196" y="790119"/>
                  <a:pt x="132521" y="764345"/>
                  <a:pt x="132521" y="795130"/>
                </a:cubicBezTo>
                <a:lnTo>
                  <a:pt x="357808" y="980661"/>
                </a:lnTo>
                <a:lnTo>
                  <a:pt x="715617" y="1099930"/>
                </a:lnTo>
                <a:cubicBezTo>
                  <a:pt x="980844" y="1108771"/>
                  <a:pt x="1183076" y="1125228"/>
                  <a:pt x="1444487" y="1099930"/>
                </a:cubicBezTo>
                <a:cubicBezTo>
                  <a:pt x="1472295" y="1097239"/>
                  <a:pt x="1497240" y="1081454"/>
                  <a:pt x="1524000" y="1073426"/>
                </a:cubicBezTo>
                <a:cubicBezTo>
                  <a:pt x="1541445" y="1068193"/>
                  <a:pt x="1559496" y="1065178"/>
                  <a:pt x="1577008" y="1060174"/>
                </a:cubicBezTo>
                <a:cubicBezTo>
                  <a:pt x="1590440" y="1056336"/>
                  <a:pt x="1603288" y="1050597"/>
                  <a:pt x="1616765" y="1046921"/>
                </a:cubicBezTo>
                <a:cubicBezTo>
                  <a:pt x="1651908" y="1037336"/>
                  <a:pt x="1687443" y="1029252"/>
                  <a:pt x="1722782" y="1020417"/>
                </a:cubicBezTo>
                <a:cubicBezTo>
                  <a:pt x="1740452" y="1016000"/>
                  <a:pt x="1758880" y="1013929"/>
                  <a:pt x="1775791" y="1007165"/>
                </a:cubicBezTo>
                <a:cubicBezTo>
                  <a:pt x="1827865" y="986336"/>
                  <a:pt x="1879264" y="964256"/>
                  <a:pt x="1934817" y="954156"/>
                </a:cubicBezTo>
                <a:cubicBezTo>
                  <a:pt x="1965549" y="948568"/>
                  <a:pt x="1996660" y="945321"/>
                  <a:pt x="2027582" y="940904"/>
                </a:cubicBezTo>
                <a:cubicBezTo>
                  <a:pt x="2031999" y="923234"/>
                  <a:pt x="2032689" y="904186"/>
                  <a:pt x="2040834" y="887895"/>
                </a:cubicBezTo>
                <a:cubicBezTo>
                  <a:pt x="2046422" y="876720"/>
                  <a:pt x="2059534" y="871147"/>
                  <a:pt x="2067339" y="861391"/>
                </a:cubicBezTo>
                <a:cubicBezTo>
                  <a:pt x="2077289" y="848954"/>
                  <a:pt x="2083262" y="833538"/>
                  <a:pt x="2093843" y="821634"/>
                </a:cubicBezTo>
                <a:cubicBezTo>
                  <a:pt x="2118745" y="793619"/>
                  <a:pt x="2152564" y="773309"/>
                  <a:pt x="2173356" y="742121"/>
                </a:cubicBezTo>
                <a:cubicBezTo>
                  <a:pt x="2182191" y="728869"/>
                  <a:pt x="2188598" y="713627"/>
                  <a:pt x="2199860" y="702365"/>
                </a:cubicBezTo>
                <a:cubicBezTo>
                  <a:pt x="2211122" y="691103"/>
                  <a:pt x="2227524" y="686226"/>
                  <a:pt x="2239617" y="675861"/>
                </a:cubicBezTo>
                <a:cubicBezTo>
                  <a:pt x="2258590" y="659599"/>
                  <a:pt x="2292626" y="622852"/>
                  <a:pt x="2292626" y="622852"/>
                </a:cubicBezTo>
                <a:cubicBezTo>
                  <a:pt x="2297043" y="609600"/>
                  <a:pt x="2297152" y="594003"/>
                  <a:pt x="2305878" y="583095"/>
                </a:cubicBezTo>
                <a:cubicBezTo>
                  <a:pt x="2315827" y="570658"/>
                  <a:pt x="2343659" y="572395"/>
                  <a:pt x="2345634" y="556591"/>
                </a:cubicBezTo>
                <a:cubicBezTo>
                  <a:pt x="2349099" y="528869"/>
                  <a:pt x="2327965" y="503582"/>
                  <a:pt x="2319130" y="477078"/>
                </a:cubicBezTo>
                <a:lnTo>
                  <a:pt x="2305878" y="437321"/>
                </a:lnTo>
                <a:cubicBezTo>
                  <a:pt x="2289214" y="387328"/>
                  <a:pt x="2285185" y="363620"/>
                  <a:pt x="2239617" y="318052"/>
                </a:cubicBezTo>
                <a:cubicBezTo>
                  <a:pt x="2221947" y="300382"/>
                  <a:pt x="2200469" y="285835"/>
                  <a:pt x="2186608" y="265043"/>
                </a:cubicBezTo>
                <a:cubicBezTo>
                  <a:pt x="2177773" y="251791"/>
                  <a:pt x="2173356" y="234122"/>
                  <a:pt x="2160104" y="225287"/>
                </a:cubicBezTo>
                <a:cubicBezTo>
                  <a:pt x="2144949" y="215184"/>
                  <a:pt x="2124765" y="216452"/>
                  <a:pt x="2107095" y="212034"/>
                </a:cubicBezTo>
                <a:cubicBezTo>
                  <a:pt x="2058704" y="179773"/>
                  <a:pt x="2021453" y="152565"/>
                  <a:pt x="1961321" y="132521"/>
                </a:cubicBezTo>
                <a:lnTo>
                  <a:pt x="1921565" y="119269"/>
                </a:lnTo>
                <a:cubicBezTo>
                  <a:pt x="1908313" y="106017"/>
                  <a:pt x="1898191" y="88615"/>
                  <a:pt x="1881808" y="79513"/>
                </a:cubicBezTo>
                <a:cubicBezTo>
                  <a:pt x="1801226" y="34745"/>
                  <a:pt x="1662598" y="44277"/>
                  <a:pt x="1590260" y="39756"/>
                </a:cubicBezTo>
                <a:cubicBezTo>
                  <a:pt x="1577008" y="35339"/>
                  <a:pt x="1563981" y="30179"/>
                  <a:pt x="1550504" y="26504"/>
                </a:cubicBezTo>
                <a:cubicBezTo>
                  <a:pt x="1515361" y="16920"/>
                  <a:pt x="1444487" y="0"/>
                  <a:pt x="1444487" y="0"/>
                </a:cubicBezTo>
                <a:cubicBezTo>
                  <a:pt x="1357053" y="2572"/>
                  <a:pt x="893845" y="12711"/>
                  <a:pt x="742121" y="26504"/>
                </a:cubicBezTo>
                <a:cubicBezTo>
                  <a:pt x="728210" y="27769"/>
                  <a:pt x="715796" y="35919"/>
                  <a:pt x="702365" y="39756"/>
                </a:cubicBezTo>
                <a:cubicBezTo>
                  <a:pt x="684852" y="44760"/>
                  <a:pt x="667136" y="49057"/>
                  <a:pt x="649356" y="53008"/>
                </a:cubicBezTo>
                <a:cubicBezTo>
                  <a:pt x="627368" y="57894"/>
                  <a:pt x="604947" y="60798"/>
                  <a:pt x="583095" y="66261"/>
                </a:cubicBezTo>
                <a:cubicBezTo>
                  <a:pt x="569543" y="69649"/>
                  <a:pt x="556891" y="76125"/>
                  <a:pt x="543339" y="79513"/>
                </a:cubicBezTo>
                <a:cubicBezTo>
                  <a:pt x="521487" y="84976"/>
                  <a:pt x="498809" y="86839"/>
                  <a:pt x="477078" y="92765"/>
                </a:cubicBezTo>
                <a:cubicBezTo>
                  <a:pt x="450124" y="100116"/>
                  <a:pt x="424069" y="110434"/>
                  <a:pt x="397565" y="119269"/>
                </a:cubicBezTo>
                <a:lnTo>
                  <a:pt x="357808" y="132521"/>
                </a:lnTo>
                <a:cubicBezTo>
                  <a:pt x="344556" y="141356"/>
                  <a:pt x="332298" y="151903"/>
                  <a:pt x="318052" y="159026"/>
                </a:cubicBezTo>
                <a:cubicBezTo>
                  <a:pt x="305558" y="165273"/>
                  <a:pt x="289470" y="163897"/>
                  <a:pt x="278295" y="172278"/>
                </a:cubicBezTo>
                <a:cubicBezTo>
                  <a:pt x="253306" y="191019"/>
                  <a:pt x="234121" y="216452"/>
                  <a:pt x="212034" y="238539"/>
                </a:cubicBezTo>
                <a:lnTo>
                  <a:pt x="172278" y="278295"/>
                </a:lnTo>
                <a:cubicBezTo>
                  <a:pt x="163443" y="287130"/>
                  <a:pt x="145774" y="292306"/>
                  <a:pt x="145774" y="304800"/>
                </a:cubicBezTo>
                <a:lnTo>
                  <a:pt x="132521" y="331304"/>
                </a:lnTo>
                <a:close/>
              </a:path>
            </a:pathLst>
          </a:cu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r>
              <a:rPr lang="en-US" sz="1333" dirty="0">
                <a:solidFill>
                  <a:schemeClr val="tx1"/>
                </a:solidFill>
                <a:latin typeface="Arial"/>
              </a:rPr>
              <a:t>Voyage subdomain (core)</a:t>
            </a:r>
          </a:p>
        </p:txBody>
      </p:sp>
      <p:cxnSp>
        <p:nvCxnSpPr>
          <p:cNvPr id="54" name="Straight Connector 53">
            <a:extLst>
              <a:ext uri="{FF2B5EF4-FFF2-40B4-BE49-F238E27FC236}">
                <a16:creationId xmlns:a16="http://schemas.microsoft.com/office/drawing/2014/main" id="{37ED6C66-C223-0C4B-8737-0565F8967140}"/>
              </a:ext>
            </a:extLst>
          </p:cNvPr>
          <p:cNvCxnSpPr>
            <a:cxnSpLocks/>
            <a:stCxn id="53" idx="35"/>
            <a:endCxn id="15" idx="5"/>
          </p:cNvCxnSpPr>
          <p:nvPr/>
        </p:nvCxnSpPr>
        <p:spPr>
          <a:xfrm flipV="1">
            <a:off x="8628557" y="2772826"/>
            <a:ext cx="90209" cy="453061"/>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63" name="Oval 62">
            <a:extLst>
              <a:ext uri="{FF2B5EF4-FFF2-40B4-BE49-F238E27FC236}">
                <a16:creationId xmlns:a16="http://schemas.microsoft.com/office/drawing/2014/main" id="{DE96E5D9-2A66-FE48-9CBC-9333E12124B8}"/>
              </a:ext>
            </a:extLst>
          </p:cNvPr>
          <p:cNvSpPr/>
          <p:nvPr/>
        </p:nvSpPr>
        <p:spPr>
          <a:xfrm>
            <a:off x="322782" y="5388553"/>
            <a:ext cx="2191031" cy="7700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54"/>
            <a:r>
              <a:rPr lang="en-US" sz="1333" dirty="0">
                <a:solidFill>
                  <a:schemeClr val="tx1">
                    <a:lumMod val="95000"/>
                    <a:lumOff val="5000"/>
                  </a:schemeClr>
                </a:solidFill>
                <a:latin typeface="Arial"/>
              </a:rPr>
              <a:t>Invoice</a:t>
            </a:r>
          </a:p>
          <a:p>
            <a:pPr algn="ctr" defTabSz="914354"/>
            <a:r>
              <a:rPr lang="en-US" sz="1333" dirty="0">
                <a:solidFill>
                  <a:schemeClr val="tx1">
                    <a:lumMod val="95000"/>
                    <a:lumOff val="5000"/>
                  </a:schemeClr>
                </a:solidFill>
                <a:latin typeface="Arial"/>
              </a:rPr>
              <a:t> system</a:t>
            </a:r>
          </a:p>
        </p:txBody>
      </p:sp>
      <p:sp>
        <p:nvSpPr>
          <p:cNvPr id="64" name="Oval 63">
            <a:extLst>
              <a:ext uri="{FF2B5EF4-FFF2-40B4-BE49-F238E27FC236}">
                <a16:creationId xmlns:a16="http://schemas.microsoft.com/office/drawing/2014/main" id="{A7647587-0BF5-9B48-98A6-E92B2957B514}"/>
              </a:ext>
            </a:extLst>
          </p:cNvPr>
          <p:cNvSpPr/>
          <p:nvPr/>
        </p:nvSpPr>
        <p:spPr>
          <a:xfrm>
            <a:off x="318050" y="630068"/>
            <a:ext cx="2191031" cy="7700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54"/>
            <a:r>
              <a:rPr lang="en-US" sz="1333" dirty="0">
                <a:solidFill>
                  <a:schemeClr val="tx1">
                    <a:lumMod val="95000"/>
                    <a:lumOff val="5000"/>
                  </a:schemeClr>
                </a:solidFill>
                <a:latin typeface="Arial"/>
              </a:rPr>
              <a:t>Customer Relationship</a:t>
            </a:r>
          </a:p>
          <a:p>
            <a:pPr algn="ctr" defTabSz="914354"/>
            <a:r>
              <a:rPr lang="en-US" sz="1333" dirty="0">
                <a:solidFill>
                  <a:schemeClr val="tx1">
                    <a:lumMod val="95000"/>
                    <a:lumOff val="5000"/>
                  </a:schemeClr>
                </a:solidFill>
                <a:latin typeface="Arial"/>
              </a:rPr>
              <a:t> system</a:t>
            </a:r>
          </a:p>
        </p:txBody>
      </p:sp>
      <p:cxnSp>
        <p:nvCxnSpPr>
          <p:cNvPr id="65" name="Straight Connector 64">
            <a:extLst>
              <a:ext uri="{FF2B5EF4-FFF2-40B4-BE49-F238E27FC236}">
                <a16:creationId xmlns:a16="http://schemas.microsoft.com/office/drawing/2014/main" id="{B3FCAB45-55F3-AB41-9A7F-994AFCF71335}"/>
              </a:ext>
            </a:extLst>
          </p:cNvPr>
          <p:cNvCxnSpPr>
            <a:cxnSpLocks/>
            <a:stCxn id="63" idx="0"/>
            <a:endCxn id="5" idx="52"/>
          </p:cNvCxnSpPr>
          <p:nvPr/>
        </p:nvCxnSpPr>
        <p:spPr>
          <a:xfrm flipV="1">
            <a:off x="1418298" y="3289169"/>
            <a:ext cx="101756" cy="2099384"/>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22A436A7-FECB-EB4D-BFAB-89ABEB82B050}"/>
              </a:ext>
            </a:extLst>
          </p:cNvPr>
          <p:cNvCxnSpPr>
            <a:cxnSpLocks/>
            <a:stCxn id="64" idx="4"/>
            <a:endCxn id="5" idx="178"/>
          </p:cNvCxnSpPr>
          <p:nvPr/>
        </p:nvCxnSpPr>
        <p:spPr>
          <a:xfrm>
            <a:off x="1413565" y="1400095"/>
            <a:ext cx="899759" cy="936339"/>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7" name="Freeform 16">
            <a:extLst>
              <a:ext uri="{FF2B5EF4-FFF2-40B4-BE49-F238E27FC236}">
                <a16:creationId xmlns:a16="http://schemas.microsoft.com/office/drawing/2014/main" id="{D64D3032-F279-7541-91D8-A84A2649B9E3}"/>
              </a:ext>
            </a:extLst>
          </p:cNvPr>
          <p:cNvSpPr/>
          <p:nvPr/>
        </p:nvSpPr>
        <p:spPr>
          <a:xfrm>
            <a:off x="1676208" y="4276035"/>
            <a:ext cx="3066275" cy="662379"/>
          </a:xfrm>
          <a:custGeom>
            <a:avLst/>
            <a:gdLst>
              <a:gd name="connsiteX0" fmla="*/ 304800 w 2478156"/>
              <a:gd name="connsiteY0" fmla="*/ 66261 h 914400"/>
              <a:gd name="connsiteX1" fmla="*/ 304800 w 2478156"/>
              <a:gd name="connsiteY1" fmla="*/ 66261 h 914400"/>
              <a:gd name="connsiteX2" fmla="*/ 198782 w 2478156"/>
              <a:gd name="connsiteY2" fmla="*/ 145774 h 914400"/>
              <a:gd name="connsiteX3" fmla="*/ 145773 w 2478156"/>
              <a:gd name="connsiteY3" fmla="*/ 198783 h 914400"/>
              <a:gd name="connsiteX4" fmla="*/ 79513 w 2478156"/>
              <a:gd name="connsiteY4" fmla="*/ 251792 h 914400"/>
              <a:gd name="connsiteX5" fmla="*/ 66260 w 2478156"/>
              <a:gd name="connsiteY5" fmla="*/ 318052 h 914400"/>
              <a:gd name="connsiteX6" fmla="*/ 0 w 2478156"/>
              <a:gd name="connsiteY6" fmla="*/ 649357 h 914400"/>
              <a:gd name="connsiteX7" fmla="*/ 212034 w 2478156"/>
              <a:gd name="connsiteY7" fmla="*/ 874644 h 914400"/>
              <a:gd name="connsiteX8" fmla="*/ 662608 w 2478156"/>
              <a:gd name="connsiteY8" fmla="*/ 914400 h 914400"/>
              <a:gd name="connsiteX9" fmla="*/ 1815547 w 2478156"/>
              <a:gd name="connsiteY9" fmla="*/ 834887 h 914400"/>
              <a:gd name="connsiteX10" fmla="*/ 2345634 w 2478156"/>
              <a:gd name="connsiteY10" fmla="*/ 781878 h 914400"/>
              <a:gd name="connsiteX11" fmla="*/ 2478156 w 2478156"/>
              <a:gd name="connsiteY11" fmla="*/ 556592 h 914400"/>
              <a:gd name="connsiteX12" fmla="*/ 2305878 w 2478156"/>
              <a:gd name="connsiteY12" fmla="*/ 304800 h 914400"/>
              <a:gd name="connsiteX13" fmla="*/ 1987826 w 2478156"/>
              <a:gd name="connsiteY13" fmla="*/ 159026 h 914400"/>
              <a:gd name="connsiteX14" fmla="*/ 1643269 w 2478156"/>
              <a:gd name="connsiteY14" fmla="*/ 53009 h 914400"/>
              <a:gd name="connsiteX15" fmla="*/ 1245704 w 2478156"/>
              <a:gd name="connsiteY15" fmla="*/ 39757 h 914400"/>
              <a:gd name="connsiteX16" fmla="*/ 914400 w 2478156"/>
              <a:gd name="connsiteY16" fmla="*/ 0 h 914400"/>
              <a:gd name="connsiteX17" fmla="*/ 649356 w 2478156"/>
              <a:gd name="connsiteY17" fmla="*/ 26505 h 914400"/>
              <a:gd name="connsiteX18" fmla="*/ 304800 w 2478156"/>
              <a:gd name="connsiteY18" fmla="*/ 66261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8156" h="914400">
                <a:moveTo>
                  <a:pt x="304800" y="66261"/>
                </a:moveTo>
                <a:lnTo>
                  <a:pt x="304800" y="66261"/>
                </a:lnTo>
                <a:cubicBezTo>
                  <a:pt x="269461" y="92765"/>
                  <a:pt x="232718" y="117495"/>
                  <a:pt x="198782" y="145774"/>
                </a:cubicBezTo>
                <a:cubicBezTo>
                  <a:pt x="179585" y="161771"/>
                  <a:pt x="164746" y="182521"/>
                  <a:pt x="145773" y="198783"/>
                </a:cubicBezTo>
                <a:cubicBezTo>
                  <a:pt x="28768" y="299073"/>
                  <a:pt x="169723" y="161578"/>
                  <a:pt x="79513" y="251792"/>
                </a:cubicBezTo>
                <a:cubicBezTo>
                  <a:pt x="63466" y="299929"/>
                  <a:pt x="66260" y="277579"/>
                  <a:pt x="66260" y="318052"/>
                </a:cubicBezTo>
                <a:lnTo>
                  <a:pt x="0" y="649357"/>
                </a:lnTo>
                <a:lnTo>
                  <a:pt x="212034" y="874644"/>
                </a:lnTo>
                <a:lnTo>
                  <a:pt x="662608" y="914400"/>
                </a:lnTo>
                <a:lnTo>
                  <a:pt x="1815547" y="834887"/>
                </a:lnTo>
                <a:lnTo>
                  <a:pt x="2345634" y="781878"/>
                </a:lnTo>
                <a:lnTo>
                  <a:pt x="2478156" y="556592"/>
                </a:lnTo>
                <a:lnTo>
                  <a:pt x="2305878" y="304800"/>
                </a:lnTo>
                <a:lnTo>
                  <a:pt x="1987826" y="159026"/>
                </a:lnTo>
                <a:lnTo>
                  <a:pt x="1643269" y="53009"/>
                </a:lnTo>
                <a:lnTo>
                  <a:pt x="1245704" y="39757"/>
                </a:lnTo>
                <a:lnTo>
                  <a:pt x="914400" y="0"/>
                </a:lnTo>
                <a:lnTo>
                  <a:pt x="649356" y="26505"/>
                </a:lnTo>
                <a:lnTo>
                  <a:pt x="304800" y="66261"/>
                </a:lnTo>
                <a:close/>
              </a:path>
            </a:pathLst>
          </a:cu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Contract subdomain (support)</a:t>
            </a:r>
          </a:p>
        </p:txBody>
      </p:sp>
      <p:sp>
        <p:nvSpPr>
          <p:cNvPr id="7" name="Rectangle 6">
            <a:extLst>
              <a:ext uri="{FF2B5EF4-FFF2-40B4-BE49-F238E27FC236}">
                <a16:creationId xmlns:a16="http://schemas.microsoft.com/office/drawing/2014/main" id="{3A63C675-09B7-CF48-84B6-C3FB11F17448}"/>
              </a:ext>
            </a:extLst>
          </p:cNvPr>
          <p:cNvSpPr/>
          <p:nvPr/>
        </p:nvSpPr>
        <p:spPr>
          <a:xfrm>
            <a:off x="0" y="0"/>
            <a:ext cx="12192000" cy="6858000"/>
          </a:xfrm>
          <a:prstGeom prst="rect">
            <a:avLst/>
          </a:pr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a:extLst>
              <a:ext uri="{FF2B5EF4-FFF2-40B4-BE49-F238E27FC236}">
                <a16:creationId xmlns:a16="http://schemas.microsoft.com/office/drawing/2014/main" id="{84F92809-0390-E241-86D7-B172F2993794}"/>
              </a:ext>
            </a:extLst>
          </p:cNvPr>
          <p:cNvSpPr/>
          <p:nvPr/>
        </p:nvSpPr>
        <p:spPr>
          <a:xfrm>
            <a:off x="1170083" y="2333564"/>
            <a:ext cx="3248901" cy="1188051"/>
          </a:xfrm>
          <a:custGeom>
            <a:avLst/>
            <a:gdLst>
              <a:gd name="connsiteX0" fmla="*/ 2067339 w 7381461"/>
              <a:gd name="connsiteY0" fmla="*/ 503583 h 5486400"/>
              <a:gd name="connsiteX1" fmla="*/ 2067339 w 7381461"/>
              <a:gd name="connsiteY1" fmla="*/ 503583 h 5486400"/>
              <a:gd name="connsiteX2" fmla="*/ 1895061 w 7381461"/>
              <a:gd name="connsiteY2" fmla="*/ 596348 h 5486400"/>
              <a:gd name="connsiteX3" fmla="*/ 1762539 w 7381461"/>
              <a:gd name="connsiteY3" fmla="*/ 662609 h 5486400"/>
              <a:gd name="connsiteX4" fmla="*/ 1524000 w 7381461"/>
              <a:gd name="connsiteY4" fmla="*/ 821635 h 5486400"/>
              <a:gd name="connsiteX5" fmla="*/ 1351722 w 7381461"/>
              <a:gd name="connsiteY5" fmla="*/ 940904 h 5486400"/>
              <a:gd name="connsiteX6" fmla="*/ 1311965 w 7381461"/>
              <a:gd name="connsiteY6" fmla="*/ 980661 h 5486400"/>
              <a:gd name="connsiteX7" fmla="*/ 1179444 w 7381461"/>
              <a:gd name="connsiteY7" fmla="*/ 1086678 h 5486400"/>
              <a:gd name="connsiteX8" fmla="*/ 1113183 w 7381461"/>
              <a:gd name="connsiteY8" fmla="*/ 1139687 h 5486400"/>
              <a:gd name="connsiteX9" fmla="*/ 1046922 w 7381461"/>
              <a:gd name="connsiteY9" fmla="*/ 1192696 h 5486400"/>
              <a:gd name="connsiteX10" fmla="*/ 914400 w 7381461"/>
              <a:gd name="connsiteY10" fmla="*/ 1325217 h 5486400"/>
              <a:gd name="connsiteX11" fmla="*/ 874644 w 7381461"/>
              <a:gd name="connsiteY11" fmla="*/ 1364974 h 5486400"/>
              <a:gd name="connsiteX12" fmla="*/ 834887 w 7381461"/>
              <a:gd name="connsiteY12" fmla="*/ 1391478 h 5486400"/>
              <a:gd name="connsiteX13" fmla="*/ 768626 w 7381461"/>
              <a:gd name="connsiteY13" fmla="*/ 1444487 h 5486400"/>
              <a:gd name="connsiteX14" fmla="*/ 742122 w 7381461"/>
              <a:gd name="connsiteY14" fmla="*/ 1484243 h 5486400"/>
              <a:gd name="connsiteX15" fmla="*/ 636104 w 7381461"/>
              <a:gd name="connsiteY15" fmla="*/ 1590261 h 5486400"/>
              <a:gd name="connsiteX16" fmla="*/ 556591 w 7381461"/>
              <a:gd name="connsiteY16" fmla="*/ 1722783 h 5486400"/>
              <a:gd name="connsiteX17" fmla="*/ 503583 w 7381461"/>
              <a:gd name="connsiteY17" fmla="*/ 1802296 h 5486400"/>
              <a:gd name="connsiteX18" fmla="*/ 490330 w 7381461"/>
              <a:gd name="connsiteY18" fmla="*/ 1842052 h 5486400"/>
              <a:gd name="connsiteX19" fmla="*/ 424070 w 7381461"/>
              <a:gd name="connsiteY19" fmla="*/ 1934817 h 5486400"/>
              <a:gd name="connsiteX20" fmla="*/ 410817 w 7381461"/>
              <a:gd name="connsiteY20" fmla="*/ 1974574 h 5486400"/>
              <a:gd name="connsiteX21" fmla="*/ 357809 w 7381461"/>
              <a:gd name="connsiteY21" fmla="*/ 2040835 h 5486400"/>
              <a:gd name="connsiteX22" fmla="*/ 331304 w 7381461"/>
              <a:gd name="connsiteY22" fmla="*/ 2080591 h 5486400"/>
              <a:gd name="connsiteX23" fmla="*/ 304800 w 7381461"/>
              <a:gd name="connsiteY23" fmla="*/ 2107096 h 5486400"/>
              <a:gd name="connsiteX24" fmla="*/ 251791 w 7381461"/>
              <a:gd name="connsiteY24" fmla="*/ 2186609 h 5486400"/>
              <a:gd name="connsiteX25" fmla="*/ 212035 w 7381461"/>
              <a:gd name="connsiteY25" fmla="*/ 2239617 h 5486400"/>
              <a:gd name="connsiteX26" fmla="*/ 159026 w 7381461"/>
              <a:gd name="connsiteY26" fmla="*/ 2345635 h 5486400"/>
              <a:gd name="connsiteX27" fmla="*/ 132522 w 7381461"/>
              <a:gd name="connsiteY27" fmla="*/ 2411896 h 5486400"/>
              <a:gd name="connsiteX28" fmla="*/ 119270 w 7381461"/>
              <a:gd name="connsiteY28" fmla="*/ 2491409 h 5486400"/>
              <a:gd name="connsiteX29" fmla="*/ 106017 w 7381461"/>
              <a:gd name="connsiteY29" fmla="*/ 2531165 h 5486400"/>
              <a:gd name="connsiteX30" fmla="*/ 92765 w 7381461"/>
              <a:gd name="connsiteY30" fmla="*/ 2584174 h 5486400"/>
              <a:gd name="connsiteX31" fmla="*/ 79513 w 7381461"/>
              <a:gd name="connsiteY31" fmla="*/ 2623930 h 5486400"/>
              <a:gd name="connsiteX32" fmla="*/ 66261 w 7381461"/>
              <a:gd name="connsiteY32" fmla="*/ 2676939 h 5486400"/>
              <a:gd name="connsiteX33" fmla="*/ 53009 w 7381461"/>
              <a:gd name="connsiteY33" fmla="*/ 2716696 h 5486400"/>
              <a:gd name="connsiteX34" fmla="*/ 26504 w 7381461"/>
              <a:gd name="connsiteY34" fmla="*/ 2849217 h 5486400"/>
              <a:gd name="connsiteX35" fmla="*/ 13252 w 7381461"/>
              <a:gd name="connsiteY35" fmla="*/ 2915478 h 5486400"/>
              <a:gd name="connsiteX36" fmla="*/ 0 w 7381461"/>
              <a:gd name="connsiteY36" fmla="*/ 2968487 h 5486400"/>
              <a:gd name="connsiteX37" fmla="*/ 13252 w 7381461"/>
              <a:gd name="connsiteY37" fmla="*/ 3313043 h 5486400"/>
              <a:gd name="connsiteX38" fmla="*/ 39757 w 7381461"/>
              <a:gd name="connsiteY38" fmla="*/ 3405809 h 5486400"/>
              <a:gd name="connsiteX39" fmla="*/ 53009 w 7381461"/>
              <a:gd name="connsiteY39" fmla="*/ 3472069 h 5486400"/>
              <a:gd name="connsiteX40" fmla="*/ 92765 w 7381461"/>
              <a:gd name="connsiteY40" fmla="*/ 3525078 h 5486400"/>
              <a:gd name="connsiteX41" fmla="*/ 145774 w 7381461"/>
              <a:gd name="connsiteY41" fmla="*/ 3657600 h 5486400"/>
              <a:gd name="connsiteX42" fmla="*/ 212035 w 7381461"/>
              <a:gd name="connsiteY42" fmla="*/ 3763617 h 5486400"/>
              <a:gd name="connsiteX43" fmla="*/ 278296 w 7381461"/>
              <a:gd name="connsiteY43" fmla="*/ 3869635 h 5486400"/>
              <a:gd name="connsiteX44" fmla="*/ 384313 w 7381461"/>
              <a:gd name="connsiteY44" fmla="*/ 4015409 h 5486400"/>
              <a:gd name="connsiteX45" fmla="*/ 463826 w 7381461"/>
              <a:gd name="connsiteY45" fmla="*/ 4094922 h 5486400"/>
              <a:gd name="connsiteX46" fmla="*/ 516835 w 7381461"/>
              <a:gd name="connsiteY46" fmla="*/ 4147930 h 5486400"/>
              <a:gd name="connsiteX47" fmla="*/ 556591 w 7381461"/>
              <a:gd name="connsiteY47" fmla="*/ 4174435 h 5486400"/>
              <a:gd name="connsiteX48" fmla="*/ 636104 w 7381461"/>
              <a:gd name="connsiteY48" fmla="*/ 4253948 h 5486400"/>
              <a:gd name="connsiteX49" fmla="*/ 675861 w 7381461"/>
              <a:gd name="connsiteY49" fmla="*/ 4293704 h 5486400"/>
              <a:gd name="connsiteX50" fmla="*/ 715617 w 7381461"/>
              <a:gd name="connsiteY50" fmla="*/ 4333461 h 5486400"/>
              <a:gd name="connsiteX51" fmla="*/ 768626 w 7381461"/>
              <a:gd name="connsiteY51" fmla="*/ 4373217 h 5486400"/>
              <a:gd name="connsiteX52" fmla="*/ 795130 w 7381461"/>
              <a:gd name="connsiteY52" fmla="*/ 4412974 h 5486400"/>
              <a:gd name="connsiteX53" fmla="*/ 821635 w 7381461"/>
              <a:gd name="connsiteY53" fmla="*/ 4439478 h 5486400"/>
              <a:gd name="connsiteX54" fmla="*/ 874644 w 7381461"/>
              <a:gd name="connsiteY54" fmla="*/ 4532243 h 5486400"/>
              <a:gd name="connsiteX55" fmla="*/ 993913 w 7381461"/>
              <a:gd name="connsiteY55" fmla="*/ 4651513 h 5486400"/>
              <a:gd name="connsiteX56" fmla="*/ 1060174 w 7381461"/>
              <a:gd name="connsiteY56" fmla="*/ 4717774 h 5486400"/>
              <a:gd name="connsiteX57" fmla="*/ 1099930 w 7381461"/>
              <a:gd name="connsiteY57" fmla="*/ 4744278 h 5486400"/>
              <a:gd name="connsiteX58" fmla="*/ 1166191 w 7381461"/>
              <a:gd name="connsiteY58" fmla="*/ 4810539 h 5486400"/>
              <a:gd name="connsiteX59" fmla="*/ 1205948 w 7381461"/>
              <a:gd name="connsiteY59" fmla="*/ 4837043 h 5486400"/>
              <a:gd name="connsiteX60" fmla="*/ 1258957 w 7381461"/>
              <a:gd name="connsiteY60" fmla="*/ 4890052 h 5486400"/>
              <a:gd name="connsiteX61" fmla="*/ 1298713 w 7381461"/>
              <a:gd name="connsiteY61" fmla="*/ 4916556 h 5486400"/>
              <a:gd name="connsiteX62" fmla="*/ 1351722 w 7381461"/>
              <a:gd name="connsiteY62" fmla="*/ 4969565 h 5486400"/>
              <a:gd name="connsiteX63" fmla="*/ 1391478 w 7381461"/>
              <a:gd name="connsiteY63" fmla="*/ 5009322 h 5486400"/>
              <a:gd name="connsiteX64" fmla="*/ 1577009 w 7381461"/>
              <a:gd name="connsiteY64" fmla="*/ 5128591 h 5486400"/>
              <a:gd name="connsiteX65" fmla="*/ 1630017 w 7381461"/>
              <a:gd name="connsiteY65" fmla="*/ 5155096 h 5486400"/>
              <a:gd name="connsiteX66" fmla="*/ 1669774 w 7381461"/>
              <a:gd name="connsiteY66" fmla="*/ 5181600 h 5486400"/>
              <a:gd name="connsiteX67" fmla="*/ 1709530 w 7381461"/>
              <a:gd name="connsiteY67" fmla="*/ 5194852 h 5486400"/>
              <a:gd name="connsiteX68" fmla="*/ 1762539 w 7381461"/>
              <a:gd name="connsiteY68" fmla="*/ 5221356 h 5486400"/>
              <a:gd name="connsiteX69" fmla="*/ 1815548 w 7381461"/>
              <a:gd name="connsiteY69" fmla="*/ 5234609 h 5486400"/>
              <a:gd name="connsiteX70" fmla="*/ 1934817 w 7381461"/>
              <a:gd name="connsiteY70" fmla="*/ 5261113 h 5486400"/>
              <a:gd name="connsiteX71" fmla="*/ 2067339 w 7381461"/>
              <a:gd name="connsiteY71" fmla="*/ 5287617 h 5486400"/>
              <a:gd name="connsiteX72" fmla="*/ 2133600 w 7381461"/>
              <a:gd name="connsiteY72" fmla="*/ 5300869 h 5486400"/>
              <a:gd name="connsiteX73" fmla="*/ 2213113 w 7381461"/>
              <a:gd name="connsiteY73" fmla="*/ 5314122 h 5486400"/>
              <a:gd name="connsiteX74" fmla="*/ 2292626 w 7381461"/>
              <a:gd name="connsiteY74" fmla="*/ 5340626 h 5486400"/>
              <a:gd name="connsiteX75" fmla="*/ 2372139 w 7381461"/>
              <a:gd name="connsiteY75" fmla="*/ 5353878 h 5486400"/>
              <a:gd name="connsiteX76" fmla="*/ 2464904 w 7381461"/>
              <a:gd name="connsiteY76" fmla="*/ 5380383 h 5486400"/>
              <a:gd name="connsiteX77" fmla="*/ 2544417 w 7381461"/>
              <a:gd name="connsiteY77" fmla="*/ 5393635 h 5486400"/>
              <a:gd name="connsiteX78" fmla="*/ 2597426 w 7381461"/>
              <a:gd name="connsiteY78" fmla="*/ 5406887 h 5486400"/>
              <a:gd name="connsiteX79" fmla="*/ 2676939 w 7381461"/>
              <a:gd name="connsiteY79" fmla="*/ 5420139 h 5486400"/>
              <a:gd name="connsiteX80" fmla="*/ 2743200 w 7381461"/>
              <a:gd name="connsiteY80" fmla="*/ 5446643 h 5486400"/>
              <a:gd name="connsiteX81" fmla="*/ 2968487 w 7381461"/>
              <a:gd name="connsiteY81" fmla="*/ 5486400 h 5486400"/>
              <a:gd name="connsiteX82" fmla="*/ 3313044 w 7381461"/>
              <a:gd name="connsiteY82" fmla="*/ 5459896 h 5486400"/>
              <a:gd name="connsiteX83" fmla="*/ 3419061 w 7381461"/>
              <a:gd name="connsiteY83" fmla="*/ 5420139 h 5486400"/>
              <a:gd name="connsiteX84" fmla="*/ 3458817 w 7381461"/>
              <a:gd name="connsiteY84" fmla="*/ 5406887 h 5486400"/>
              <a:gd name="connsiteX85" fmla="*/ 3498574 w 7381461"/>
              <a:gd name="connsiteY85" fmla="*/ 5380383 h 5486400"/>
              <a:gd name="connsiteX86" fmla="*/ 3591339 w 7381461"/>
              <a:gd name="connsiteY86" fmla="*/ 5353878 h 5486400"/>
              <a:gd name="connsiteX87" fmla="*/ 3670852 w 7381461"/>
              <a:gd name="connsiteY87" fmla="*/ 5327374 h 5486400"/>
              <a:gd name="connsiteX88" fmla="*/ 3723861 w 7381461"/>
              <a:gd name="connsiteY88" fmla="*/ 5300869 h 5486400"/>
              <a:gd name="connsiteX89" fmla="*/ 3790122 w 7381461"/>
              <a:gd name="connsiteY89" fmla="*/ 5287617 h 5486400"/>
              <a:gd name="connsiteX90" fmla="*/ 3869635 w 7381461"/>
              <a:gd name="connsiteY90" fmla="*/ 5261113 h 5486400"/>
              <a:gd name="connsiteX91" fmla="*/ 3988904 w 7381461"/>
              <a:gd name="connsiteY91" fmla="*/ 5234609 h 5486400"/>
              <a:gd name="connsiteX92" fmla="*/ 4028661 w 7381461"/>
              <a:gd name="connsiteY92" fmla="*/ 5221356 h 5486400"/>
              <a:gd name="connsiteX93" fmla="*/ 4227444 w 7381461"/>
              <a:gd name="connsiteY93" fmla="*/ 5194852 h 5486400"/>
              <a:gd name="connsiteX94" fmla="*/ 4532244 w 7381461"/>
              <a:gd name="connsiteY94" fmla="*/ 5181600 h 5486400"/>
              <a:gd name="connsiteX95" fmla="*/ 4823791 w 7381461"/>
              <a:gd name="connsiteY95" fmla="*/ 5155096 h 5486400"/>
              <a:gd name="connsiteX96" fmla="*/ 4890052 w 7381461"/>
              <a:gd name="connsiteY96" fmla="*/ 5141843 h 5486400"/>
              <a:gd name="connsiteX97" fmla="*/ 5539409 w 7381461"/>
              <a:gd name="connsiteY97" fmla="*/ 5102087 h 5486400"/>
              <a:gd name="connsiteX98" fmla="*/ 5632174 w 7381461"/>
              <a:gd name="connsiteY98" fmla="*/ 5075583 h 5486400"/>
              <a:gd name="connsiteX99" fmla="*/ 5764696 w 7381461"/>
              <a:gd name="connsiteY99" fmla="*/ 5035826 h 5486400"/>
              <a:gd name="connsiteX100" fmla="*/ 5804452 w 7381461"/>
              <a:gd name="connsiteY100" fmla="*/ 5009322 h 5486400"/>
              <a:gd name="connsiteX101" fmla="*/ 5844209 w 7381461"/>
              <a:gd name="connsiteY101" fmla="*/ 4996069 h 5486400"/>
              <a:gd name="connsiteX102" fmla="*/ 5897217 w 7381461"/>
              <a:gd name="connsiteY102" fmla="*/ 4956313 h 5486400"/>
              <a:gd name="connsiteX103" fmla="*/ 5936974 w 7381461"/>
              <a:gd name="connsiteY103" fmla="*/ 4929809 h 5486400"/>
              <a:gd name="connsiteX104" fmla="*/ 5963478 w 7381461"/>
              <a:gd name="connsiteY104" fmla="*/ 4903304 h 5486400"/>
              <a:gd name="connsiteX105" fmla="*/ 6003235 w 7381461"/>
              <a:gd name="connsiteY105" fmla="*/ 4876800 h 5486400"/>
              <a:gd name="connsiteX106" fmla="*/ 6056244 w 7381461"/>
              <a:gd name="connsiteY106" fmla="*/ 4810539 h 5486400"/>
              <a:gd name="connsiteX107" fmla="*/ 6188765 w 7381461"/>
              <a:gd name="connsiteY107" fmla="*/ 4651513 h 5486400"/>
              <a:gd name="connsiteX108" fmla="*/ 6215270 w 7381461"/>
              <a:gd name="connsiteY108" fmla="*/ 4585252 h 5486400"/>
              <a:gd name="connsiteX109" fmla="*/ 6268278 w 7381461"/>
              <a:gd name="connsiteY109" fmla="*/ 4492487 h 5486400"/>
              <a:gd name="connsiteX110" fmla="*/ 6281530 w 7381461"/>
              <a:gd name="connsiteY110" fmla="*/ 4439478 h 5486400"/>
              <a:gd name="connsiteX111" fmla="*/ 6308035 w 7381461"/>
              <a:gd name="connsiteY111" fmla="*/ 4359965 h 5486400"/>
              <a:gd name="connsiteX112" fmla="*/ 6361044 w 7381461"/>
              <a:gd name="connsiteY112" fmla="*/ 4320209 h 5486400"/>
              <a:gd name="connsiteX113" fmla="*/ 6427304 w 7381461"/>
              <a:gd name="connsiteY113" fmla="*/ 4253948 h 5486400"/>
              <a:gd name="connsiteX114" fmla="*/ 6467061 w 7381461"/>
              <a:gd name="connsiteY114" fmla="*/ 4214191 h 5486400"/>
              <a:gd name="connsiteX115" fmla="*/ 6546574 w 7381461"/>
              <a:gd name="connsiteY115" fmla="*/ 4147930 h 5486400"/>
              <a:gd name="connsiteX116" fmla="*/ 6652591 w 7381461"/>
              <a:gd name="connsiteY116" fmla="*/ 4041913 h 5486400"/>
              <a:gd name="connsiteX117" fmla="*/ 6838122 w 7381461"/>
              <a:gd name="connsiteY117" fmla="*/ 3869635 h 5486400"/>
              <a:gd name="connsiteX118" fmla="*/ 6864626 w 7381461"/>
              <a:gd name="connsiteY118" fmla="*/ 3829878 h 5486400"/>
              <a:gd name="connsiteX119" fmla="*/ 6917635 w 7381461"/>
              <a:gd name="connsiteY119" fmla="*/ 3790122 h 5486400"/>
              <a:gd name="connsiteX120" fmla="*/ 6970644 w 7381461"/>
              <a:gd name="connsiteY120" fmla="*/ 3723861 h 5486400"/>
              <a:gd name="connsiteX121" fmla="*/ 7010400 w 7381461"/>
              <a:gd name="connsiteY121" fmla="*/ 3684104 h 5486400"/>
              <a:gd name="connsiteX122" fmla="*/ 7050157 w 7381461"/>
              <a:gd name="connsiteY122" fmla="*/ 3631096 h 5486400"/>
              <a:gd name="connsiteX123" fmla="*/ 7129670 w 7381461"/>
              <a:gd name="connsiteY123" fmla="*/ 3551583 h 5486400"/>
              <a:gd name="connsiteX124" fmla="*/ 7169426 w 7381461"/>
              <a:gd name="connsiteY124" fmla="*/ 3498574 h 5486400"/>
              <a:gd name="connsiteX125" fmla="*/ 7195930 w 7381461"/>
              <a:gd name="connsiteY125" fmla="*/ 3472069 h 5486400"/>
              <a:gd name="connsiteX126" fmla="*/ 7222435 w 7381461"/>
              <a:gd name="connsiteY126" fmla="*/ 3419061 h 5486400"/>
              <a:gd name="connsiteX127" fmla="*/ 7248939 w 7381461"/>
              <a:gd name="connsiteY127" fmla="*/ 3392556 h 5486400"/>
              <a:gd name="connsiteX128" fmla="*/ 7275444 w 7381461"/>
              <a:gd name="connsiteY128" fmla="*/ 3352800 h 5486400"/>
              <a:gd name="connsiteX129" fmla="*/ 7288696 w 7381461"/>
              <a:gd name="connsiteY129" fmla="*/ 3313043 h 5486400"/>
              <a:gd name="connsiteX130" fmla="*/ 7301948 w 7381461"/>
              <a:gd name="connsiteY130" fmla="*/ 3260035 h 5486400"/>
              <a:gd name="connsiteX131" fmla="*/ 7328452 w 7381461"/>
              <a:gd name="connsiteY131" fmla="*/ 3207026 h 5486400"/>
              <a:gd name="connsiteX132" fmla="*/ 7354957 w 7381461"/>
              <a:gd name="connsiteY132" fmla="*/ 3074504 h 5486400"/>
              <a:gd name="connsiteX133" fmla="*/ 7381461 w 7381461"/>
              <a:gd name="connsiteY133" fmla="*/ 2862469 h 5486400"/>
              <a:gd name="connsiteX134" fmla="*/ 7368209 w 7381461"/>
              <a:gd name="connsiteY134" fmla="*/ 2226365 h 5486400"/>
              <a:gd name="connsiteX135" fmla="*/ 7354957 w 7381461"/>
              <a:gd name="connsiteY135" fmla="*/ 2146852 h 5486400"/>
              <a:gd name="connsiteX136" fmla="*/ 7315200 w 7381461"/>
              <a:gd name="connsiteY136" fmla="*/ 2027583 h 5486400"/>
              <a:gd name="connsiteX137" fmla="*/ 7301948 w 7381461"/>
              <a:gd name="connsiteY137" fmla="*/ 1987826 h 5486400"/>
              <a:gd name="connsiteX138" fmla="*/ 7275444 w 7381461"/>
              <a:gd name="connsiteY138" fmla="*/ 1948069 h 5486400"/>
              <a:gd name="connsiteX139" fmla="*/ 7262191 w 7381461"/>
              <a:gd name="connsiteY139" fmla="*/ 1908313 h 5486400"/>
              <a:gd name="connsiteX140" fmla="*/ 7209183 w 7381461"/>
              <a:gd name="connsiteY140" fmla="*/ 1828800 h 5486400"/>
              <a:gd name="connsiteX141" fmla="*/ 7182678 w 7381461"/>
              <a:gd name="connsiteY141" fmla="*/ 1762539 h 5486400"/>
              <a:gd name="connsiteX142" fmla="*/ 7116417 w 7381461"/>
              <a:gd name="connsiteY142" fmla="*/ 1656522 h 5486400"/>
              <a:gd name="connsiteX143" fmla="*/ 7036904 w 7381461"/>
              <a:gd name="connsiteY143" fmla="*/ 1497496 h 5486400"/>
              <a:gd name="connsiteX144" fmla="*/ 7010400 w 7381461"/>
              <a:gd name="connsiteY144" fmla="*/ 1444487 h 5486400"/>
              <a:gd name="connsiteX145" fmla="*/ 6970644 w 7381461"/>
              <a:gd name="connsiteY145" fmla="*/ 1391478 h 5486400"/>
              <a:gd name="connsiteX146" fmla="*/ 6944139 w 7381461"/>
              <a:gd name="connsiteY146" fmla="*/ 1338469 h 5486400"/>
              <a:gd name="connsiteX147" fmla="*/ 6904383 w 7381461"/>
              <a:gd name="connsiteY147" fmla="*/ 1298713 h 5486400"/>
              <a:gd name="connsiteX148" fmla="*/ 6877878 w 7381461"/>
              <a:gd name="connsiteY148" fmla="*/ 1245704 h 5486400"/>
              <a:gd name="connsiteX149" fmla="*/ 6838122 w 7381461"/>
              <a:gd name="connsiteY149" fmla="*/ 1205948 h 5486400"/>
              <a:gd name="connsiteX150" fmla="*/ 6798365 w 7381461"/>
              <a:gd name="connsiteY150" fmla="*/ 1152939 h 5486400"/>
              <a:gd name="connsiteX151" fmla="*/ 6758609 w 7381461"/>
              <a:gd name="connsiteY151" fmla="*/ 1113183 h 5486400"/>
              <a:gd name="connsiteX152" fmla="*/ 6665844 w 7381461"/>
              <a:gd name="connsiteY152" fmla="*/ 1007165 h 5486400"/>
              <a:gd name="connsiteX153" fmla="*/ 6612835 w 7381461"/>
              <a:gd name="connsiteY153" fmla="*/ 967409 h 5486400"/>
              <a:gd name="connsiteX154" fmla="*/ 6533322 w 7381461"/>
              <a:gd name="connsiteY154" fmla="*/ 861391 h 5486400"/>
              <a:gd name="connsiteX155" fmla="*/ 6467061 w 7381461"/>
              <a:gd name="connsiteY155" fmla="*/ 781878 h 5486400"/>
              <a:gd name="connsiteX156" fmla="*/ 6427304 w 7381461"/>
              <a:gd name="connsiteY156" fmla="*/ 728869 h 5486400"/>
              <a:gd name="connsiteX157" fmla="*/ 6400800 w 7381461"/>
              <a:gd name="connsiteY157" fmla="*/ 689113 h 5486400"/>
              <a:gd name="connsiteX158" fmla="*/ 6347791 w 7381461"/>
              <a:gd name="connsiteY158" fmla="*/ 675861 h 5486400"/>
              <a:gd name="connsiteX159" fmla="*/ 6268278 w 7381461"/>
              <a:gd name="connsiteY159" fmla="*/ 636104 h 5486400"/>
              <a:gd name="connsiteX160" fmla="*/ 5950226 w 7381461"/>
              <a:gd name="connsiteY160" fmla="*/ 503583 h 5486400"/>
              <a:gd name="connsiteX161" fmla="*/ 5817704 w 7381461"/>
              <a:gd name="connsiteY161" fmla="*/ 477078 h 5486400"/>
              <a:gd name="connsiteX162" fmla="*/ 5658678 w 7381461"/>
              <a:gd name="connsiteY162" fmla="*/ 437322 h 5486400"/>
              <a:gd name="connsiteX163" fmla="*/ 5314122 w 7381461"/>
              <a:gd name="connsiteY163" fmla="*/ 384313 h 5486400"/>
              <a:gd name="connsiteX164" fmla="*/ 4916557 w 7381461"/>
              <a:gd name="connsiteY164" fmla="*/ 371061 h 5486400"/>
              <a:gd name="connsiteX165" fmla="*/ 4704522 w 7381461"/>
              <a:gd name="connsiteY165" fmla="*/ 357809 h 5486400"/>
              <a:gd name="connsiteX166" fmla="*/ 4518991 w 7381461"/>
              <a:gd name="connsiteY166" fmla="*/ 344556 h 5486400"/>
              <a:gd name="connsiteX167" fmla="*/ 4121426 w 7381461"/>
              <a:gd name="connsiteY167" fmla="*/ 331304 h 5486400"/>
              <a:gd name="connsiteX168" fmla="*/ 3763617 w 7381461"/>
              <a:gd name="connsiteY168" fmla="*/ 318052 h 5486400"/>
              <a:gd name="connsiteX169" fmla="*/ 3591339 w 7381461"/>
              <a:gd name="connsiteY169" fmla="*/ 304800 h 5486400"/>
              <a:gd name="connsiteX170" fmla="*/ 3525078 w 7381461"/>
              <a:gd name="connsiteY170" fmla="*/ 291548 h 5486400"/>
              <a:gd name="connsiteX171" fmla="*/ 3392557 w 7381461"/>
              <a:gd name="connsiteY171" fmla="*/ 278296 h 5486400"/>
              <a:gd name="connsiteX172" fmla="*/ 3286539 w 7381461"/>
              <a:gd name="connsiteY172" fmla="*/ 251791 h 5486400"/>
              <a:gd name="connsiteX173" fmla="*/ 3167270 w 7381461"/>
              <a:gd name="connsiteY173" fmla="*/ 145774 h 5486400"/>
              <a:gd name="connsiteX174" fmla="*/ 3114261 w 7381461"/>
              <a:gd name="connsiteY174" fmla="*/ 106017 h 5486400"/>
              <a:gd name="connsiteX175" fmla="*/ 3021496 w 7381461"/>
              <a:gd name="connsiteY175" fmla="*/ 53009 h 5486400"/>
              <a:gd name="connsiteX176" fmla="*/ 2968487 w 7381461"/>
              <a:gd name="connsiteY176" fmla="*/ 39756 h 5486400"/>
              <a:gd name="connsiteX177" fmla="*/ 2835965 w 7381461"/>
              <a:gd name="connsiteY177" fmla="*/ 0 h 5486400"/>
              <a:gd name="connsiteX178" fmla="*/ 2597426 w 7381461"/>
              <a:gd name="connsiteY178" fmla="*/ 13252 h 5486400"/>
              <a:gd name="connsiteX179" fmla="*/ 2557670 w 7381461"/>
              <a:gd name="connsiteY179" fmla="*/ 26504 h 5486400"/>
              <a:gd name="connsiteX180" fmla="*/ 2491409 w 7381461"/>
              <a:gd name="connsiteY180" fmla="*/ 92765 h 5486400"/>
              <a:gd name="connsiteX181" fmla="*/ 2451652 w 7381461"/>
              <a:gd name="connsiteY181" fmla="*/ 119269 h 5486400"/>
              <a:gd name="connsiteX182" fmla="*/ 2332383 w 7381461"/>
              <a:gd name="connsiteY182" fmla="*/ 225287 h 5486400"/>
              <a:gd name="connsiteX183" fmla="*/ 2332383 w 7381461"/>
              <a:gd name="connsiteY183" fmla="*/ 225287 h 5486400"/>
              <a:gd name="connsiteX184" fmla="*/ 2279374 w 7381461"/>
              <a:gd name="connsiteY184" fmla="*/ 278296 h 5486400"/>
              <a:gd name="connsiteX185" fmla="*/ 2252870 w 7381461"/>
              <a:gd name="connsiteY185" fmla="*/ 318052 h 5486400"/>
              <a:gd name="connsiteX186" fmla="*/ 2173357 w 7381461"/>
              <a:gd name="connsiteY186" fmla="*/ 357809 h 5486400"/>
              <a:gd name="connsiteX187" fmla="*/ 2133600 w 7381461"/>
              <a:gd name="connsiteY187" fmla="*/ 437322 h 5486400"/>
              <a:gd name="connsiteX188" fmla="*/ 2120348 w 7381461"/>
              <a:gd name="connsiteY188" fmla="*/ 477078 h 5486400"/>
              <a:gd name="connsiteX189" fmla="*/ 2067339 w 7381461"/>
              <a:gd name="connsiteY189" fmla="*/ 503583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7381461" h="5486400">
                <a:moveTo>
                  <a:pt x="2067339" y="503583"/>
                </a:moveTo>
                <a:lnTo>
                  <a:pt x="2067339" y="503583"/>
                </a:lnTo>
                <a:lnTo>
                  <a:pt x="1895061" y="596348"/>
                </a:lnTo>
                <a:cubicBezTo>
                  <a:pt x="1874184" y="607400"/>
                  <a:pt x="1771767" y="657072"/>
                  <a:pt x="1762539" y="662609"/>
                </a:cubicBezTo>
                <a:cubicBezTo>
                  <a:pt x="1629524" y="742417"/>
                  <a:pt x="1736064" y="676539"/>
                  <a:pt x="1524000" y="821635"/>
                </a:cubicBezTo>
                <a:cubicBezTo>
                  <a:pt x="1496707" y="840309"/>
                  <a:pt x="1370395" y="922231"/>
                  <a:pt x="1351722" y="940904"/>
                </a:cubicBezTo>
                <a:cubicBezTo>
                  <a:pt x="1338470" y="954156"/>
                  <a:pt x="1326272" y="968555"/>
                  <a:pt x="1311965" y="980661"/>
                </a:cubicBezTo>
                <a:cubicBezTo>
                  <a:pt x="1268780" y="1017202"/>
                  <a:pt x="1223618" y="1051339"/>
                  <a:pt x="1179444" y="1086678"/>
                </a:cubicBezTo>
                <a:lnTo>
                  <a:pt x="1113183" y="1139687"/>
                </a:lnTo>
                <a:cubicBezTo>
                  <a:pt x="1091096" y="1157357"/>
                  <a:pt x="1066923" y="1172695"/>
                  <a:pt x="1046922" y="1192696"/>
                </a:cubicBezTo>
                <a:lnTo>
                  <a:pt x="914400" y="1325217"/>
                </a:lnTo>
                <a:cubicBezTo>
                  <a:pt x="901148" y="1338469"/>
                  <a:pt x="890238" y="1354578"/>
                  <a:pt x="874644" y="1364974"/>
                </a:cubicBezTo>
                <a:cubicBezTo>
                  <a:pt x="861392" y="1373809"/>
                  <a:pt x="847324" y="1381528"/>
                  <a:pt x="834887" y="1391478"/>
                </a:cubicBezTo>
                <a:cubicBezTo>
                  <a:pt x="740471" y="1467011"/>
                  <a:pt x="890994" y="1362910"/>
                  <a:pt x="768626" y="1444487"/>
                </a:cubicBezTo>
                <a:cubicBezTo>
                  <a:pt x="759791" y="1457739"/>
                  <a:pt x="752836" y="1472458"/>
                  <a:pt x="742122" y="1484243"/>
                </a:cubicBezTo>
                <a:cubicBezTo>
                  <a:pt x="708504" y="1521223"/>
                  <a:pt x="658455" y="1545560"/>
                  <a:pt x="636104" y="1590261"/>
                </a:cubicBezTo>
                <a:cubicBezTo>
                  <a:pt x="595354" y="1671760"/>
                  <a:pt x="620558" y="1626833"/>
                  <a:pt x="556591" y="1722783"/>
                </a:cubicBezTo>
                <a:lnTo>
                  <a:pt x="503583" y="1802296"/>
                </a:lnTo>
                <a:cubicBezTo>
                  <a:pt x="499165" y="1815548"/>
                  <a:pt x="497261" y="1829924"/>
                  <a:pt x="490330" y="1842052"/>
                </a:cubicBezTo>
                <a:cubicBezTo>
                  <a:pt x="466325" y="1884061"/>
                  <a:pt x="444577" y="1893804"/>
                  <a:pt x="424070" y="1934817"/>
                </a:cubicBezTo>
                <a:cubicBezTo>
                  <a:pt x="417823" y="1947311"/>
                  <a:pt x="417064" y="1962080"/>
                  <a:pt x="410817" y="1974574"/>
                </a:cubicBezTo>
                <a:cubicBezTo>
                  <a:pt x="383627" y="2028954"/>
                  <a:pt x="390676" y="1999751"/>
                  <a:pt x="357809" y="2040835"/>
                </a:cubicBezTo>
                <a:cubicBezTo>
                  <a:pt x="347859" y="2053272"/>
                  <a:pt x="341254" y="2068154"/>
                  <a:pt x="331304" y="2080591"/>
                </a:cubicBezTo>
                <a:cubicBezTo>
                  <a:pt x="323499" y="2090347"/>
                  <a:pt x="312297" y="2097101"/>
                  <a:pt x="304800" y="2107096"/>
                </a:cubicBezTo>
                <a:cubicBezTo>
                  <a:pt x="285687" y="2132580"/>
                  <a:pt x="270904" y="2161126"/>
                  <a:pt x="251791" y="2186609"/>
                </a:cubicBezTo>
                <a:lnTo>
                  <a:pt x="212035" y="2239617"/>
                </a:lnTo>
                <a:cubicBezTo>
                  <a:pt x="182152" y="2329269"/>
                  <a:pt x="221618" y="2220451"/>
                  <a:pt x="159026" y="2345635"/>
                </a:cubicBezTo>
                <a:cubicBezTo>
                  <a:pt x="148388" y="2366912"/>
                  <a:pt x="141357" y="2389809"/>
                  <a:pt x="132522" y="2411896"/>
                </a:cubicBezTo>
                <a:cubicBezTo>
                  <a:pt x="128105" y="2438400"/>
                  <a:pt x="125099" y="2465179"/>
                  <a:pt x="119270" y="2491409"/>
                </a:cubicBezTo>
                <a:cubicBezTo>
                  <a:pt x="116240" y="2505045"/>
                  <a:pt x="109855" y="2517734"/>
                  <a:pt x="106017" y="2531165"/>
                </a:cubicBezTo>
                <a:cubicBezTo>
                  <a:pt x="101013" y="2548678"/>
                  <a:pt x="97769" y="2566661"/>
                  <a:pt x="92765" y="2584174"/>
                </a:cubicBezTo>
                <a:cubicBezTo>
                  <a:pt x="88928" y="2597605"/>
                  <a:pt x="83350" y="2610499"/>
                  <a:pt x="79513" y="2623930"/>
                </a:cubicBezTo>
                <a:cubicBezTo>
                  <a:pt x="74509" y="2641443"/>
                  <a:pt x="71265" y="2659426"/>
                  <a:pt x="66261" y="2676939"/>
                </a:cubicBezTo>
                <a:cubicBezTo>
                  <a:pt x="62423" y="2690371"/>
                  <a:pt x="56150" y="2703085"/>
                  <a:pt x="53009" y="2716696"/>
                </a:cubicBezTo>
                <a:cubicBezTo>
                  <a:pt x="42879" y="2760591"/>
                  <a:pt x="35339" y="2805043"/>
                  <a:pt x="26504" y="2849217"/>
                </a:cubicBezTo>
                <a:cubicBezTo>
                  <a:pt x="22087" y="2871304"/>
                  <a:pt x="18715" y="2893626"/>
                  <a:pt x="13252" y="2915478"/>
                </a:cubicBezTo>
                <a:lnTo>
                  <a:pt x="0" y="2968487"/>
                </a:lnTo>
                <a:cubicBezTo>
                  <a:pt x="4417" y="3083339"/>
                  <a:pt x="5607" y="3198361"/>
                  <a:pt x="13252" y="3313043"/>
                </a:cubicBezTo>
                <a:cubicBezTo>
                  <a:pt x="15506" y="3346852"/>
                  <a:pt x="31778" y="3373894"/>
                  <a:pt x="39757" y="3405809"/>
                </a:cubicBezTo>
                <a:cubicBezTo>
                  <a:pt x="45220" y="3427661"/>
                  <a:pt x="43861" y="3451486"/>
                  <a:pt x="53009" y="3472069"/>
                </a:cubicBezTo>
                <a:cubicBezTo>
                  <a:pt x="61979" y="3492252"/>
                  <a:pt x="82887" y="3505323"/>
                  <a:pt x="92765" y="3525078"/>
                </a:cubicBezTo>
                <a:cubicBezTo>
                  <a:pt x="114042" y="3567632"/>
                  <a:pt x="121296" y="3616803"/>
                  <a:pt x="145774" y="3657600"/>
                </a:cubicBezTo>
                <a:cubicBezTo>
                  <a:pt x="193724" y="3737518"/>
                  <a:pt x="171242" y="3702430"/>
                  <a:pt x="212035" y="3763617"/>
                </a:cubicBezTo>
                <a:cubicBezTo>
                  <a:pt x="235756" y="3834781"/>
                  <a:pt x="213474" y="3783206"/>
                  <a:pt x="278296" y="3869635"/>
                </a:cubicBezTo>
                <a:cubicBezTo>
                  <a:pt x="322693" y="3928831"/>
                  <a:pt x="313578" y="3944674"/>
                  <a:pt x="384313" y="4015409"/>
                </a:cubicBezTo>
                <a:lnTo>
                  <a:pt x="463826" y="4094922"/>
                </a:lnTo>
                <a:cubicBezTo>
                  <a:pt x="481496" y="4112591"/>
                  <a:pt x="496044" y="4134069"/>
                  <a:pt x="516835" y="4147930"/>
                </a:cubicBezTo>
                <a:cubicBezTo>
                  <a:pt x="530087" y="4156765"/>
                  <a:pt x="544687" y="4163854"/>
                  <a:pt x="556591" y="4174435"/>
                </a:cubicBezTo>
                <a:cubicBezTo>
                  <a:pt x="584606" y="4199337"/>
                  <a:pt x="609600" y="4227444"/>
                  <a:pt x="636104" y="4253948"/>
                </a:cubicBezTo>
                <a:lnTo>
                  <a:pt x="675861" y="4293704"/>
                </a:lnTo>
                <a:cubicBezTo>
                  <a:pt x="689113" y="4306956"/>
                  <a:pt x="700624" y="4322216"/>
                  <a:pt x="715617" y="4333461"/>
                </a:cubicBezTo>
                <a:lnTo>
                  <a:pt x="768626" y="4373217"/>
                </a:lnTo>
                <a:cubicBezTo>
                  <a:pt x="777461" y="4386469"/>
                  <a:pt x="785180" y="4400537"/>
                  <a:pt x="795130" y="4412974"/>
                </a:cubicBezTo>
                <a:cubicBezTo>
                  <a:pt x="802935" y="4422730"/>
                  <a:pt x="815207" y="4428764"/>
                  <a:pt x="821635" y="4439478"/>
                </a:cubicBezTo>
                <a:cubicBezTo>
                  <a:pt x="879980" y="4536719"/>
                  <a:pt x="766251" y="4410301"/>
                  <a:pt x="874644" y="4532243"/>
                </a:cubicBezTo>
                <a:cubicBezTo>
                  <a:pt x="874654" y="4532254"/>
                  <a:pt x="985953" y="4643553"/>
                  <a:pt x="993913" y="4651513"/>
                </a:cubicBezTo>
                <a:cubicBezTo>
                  <a:pt x="1016000" y="4673600"/>
                  <a:pt x="1034184" y="4700448"/>
                  <a:pt x="1060174" y="4717774"/>
                </a:cubicBezTo>
                <a:cubicBezTo>
                  <a:pt x="1073426" y="4726609"/>
                  <a:pt x="1087944" y="4733790"/>
                  <a:pt x="1099930" y="4744278"/>
                </a:cubicBezTo>
                <a:cubicBezTo>
                  <a:pt x="1123437" y="4764847"/>
                  <a:pt x="1140201" y="4793213"/>
                  <a:pt x="1166191" y="4810539"/>
                </a:cubicBezTo>
                <a:cubicBezTo>
                  <a:pt x="1179443" y="4819374"/>
                  <a:pt x="1193855" y="4826678"/>
                  <a:pt x="1205948" y="4837043"/>
                </a:cubicBezTo>
                <a:cubicBezTo>
                  <a:pt x="1224921" y="4853305"/>
                  <a:pt x="1238165" y="4876191"/>
                  <a:pt x="1258957" y="4890052"/>
                </a:cubicBezTo>
                <a:cubicBezTo>
                  <a:pt x="1272209" y="4898887"/>
                  <a:pt x="1286620" y="4906191"/>
                  <a:pt x="1298713" y="4916556"/>
                </a:cubicBezTo>
                <a:cubicBezTo>
                  <a:pt x="1317686" y="4932818"/>
                  <a:pt x="1334052" y="4951895"/>
                  <a:pt x="1351722" y="4969565"/>
                </a:cubicBezTo>
                <a:cubicBezTo>
                  <a:pt x="1364974" y="4982817"/>
                  <a:pt x="1376485" y="4998077"/>
                  <a:pt x="1391478" y="5009322"/>
                </a:cubicBezTo>
                <a:cubicBezTo>
                  <a:pt x="1459726" y="5060507"/>
                  <a:pt x="1486128" y="5083149"/>
                  <a:pt x="1577009" y="5128591"/>
                </a:cubicBezTo>
                <a:cubicBezTo>
                  <a:pt x="1594678" y="5137426"/>
                  <a:pt x="1612865" y="5145295"/>
                  <a:pt x="1630017" y="5155096"/>
                </a:cubicBezTo>
                <a:cubicBezTo>
                  <a:pt x="1643846" y="5162998"/>
                  <a:pt x="1655528" y="5174477"/>
                  <a:pt x="1669774" y="5181600"/>
                </a:cubicBezTo>
                <a:cubicBezTo>
                  <a:pt x="1682268" y="5187847"/>
                  <a:pt x="1696691" y="5189349"/>
                  <a:pt x="1709530" y="5194852"/>
                </a:cubicBezTo>
                <a:cubicBezTo>
                  <a:pt x="1727688" y="5202634"/>
                  <a:pt x="1744042" y="5214419"/>
                  <a:pt x="1762539" y="5221356"/>
                </a:cubicBezTo>
                <a:cubicBezTo>
                  <a:pt x="1779593" y="5227751"/>
                  <a:pt x="1798035" y="5229605"/>
                  <a:pt x="1815548" y="5234609"/>
                </a:cubicBezTo>
                <a:cubicBezTo>
                  <a:pt x="1922708" y="5265227"/>
                  <a:pt x="1760903" y="5228505"/>
                  <a:pt x="1934817" y="5261113"/>
                </a:cubicBezTo>
                <a:cubicBezTo>
                  <a:pt x="1979094" y="5269415"/>
                  <a:pt x="2023165" y="5278782"/>
                  <a:pt x="2067339" y="5287617"/>
                </a:cubicBezTo>
                <a:cubicBezTo>
                  <a:pt x="2089426" y="5292034"/>
                  <a:pt x="2111382" y="5297166"/>
                  <a:pt x="2133600" y="5300869"/>
                </a:cubicBezTo>
                <a:cubicBezTo>
                  <a:pt x="2160104" y="5305287"/>
                  <a:pt x="2187045" y="5307605"/>
                  <a:pt x="2213113" y="5314122"/>
                </a:cubicBezTo>
                <a:cubicBezTo>
                  <a:pt x="2240217" y="5320898"/>
                  <a:pt x="2265522" y="5333850"/>
                  <a:pt x="2292626" y="5340626"/>
                </a:cubicBezTo>
                <a:cubicBezTo>
                  <a:pt x="2318694" y="5347143"/>
                  <a:pt x="2345957" y="5347836"/>
                  <a:pt x="2372139" y="5353878"/>
                </a:cubicBezTo>
                <a:cubicBezTo>
                  <a:pt x="2403475" y="5361109"/>
                  <a:pt x="2433568" y="5373152"/>
                  <a:pt x="2464904" y="5380383"/>
                </a:cubicBezTo>
                <a:cubicBezTo>
                  <a:pt x="2491086" y="5386425"/>
                  <a:pt x="2518069" y="5388365"/>
                  <a:pt x="2544417" y="5393635"/>
                </a:cubicBezTo>
                <a:cubicBezTo>
                  <a:pt x="2562277" y="5397207"/>
                  <a:pt x="2579566" y="5403315"/>
                  <a:pt x="2597426" y="5406887"/>
                </a:cubicBezTo>
                <a:cubicBezTo>
                  <a:pt x="2623774" y="5412157"/>
                  <a:pt x="2650435" y="5415722"/>
                  <a:pt x="2676939" y="5420139"/>
                </a:cubicBezTo>
                <a:cubicBezTo>
                  <a:pt x="2699026" y="5428974"/>
                  <a:pt x="2720215" y="5440514"/>
                  <a:pt x="2743200" y="5446643"/>
                </a:cubicBezTo>
                <a:cubicBezTo>
                  <a:pt x="2818507" y="5466725"/>
                  <a:pt x="2892034" y="5475478"/>
                  <a:pt x="2968487" y="5486400"/>
                </a:cubicBezTo>
                <a:cubicBezTo>
                  <a:pt x="3108994" y="5479709"/>
                  <a:pt x="3194592" y="5489510"/>
                  <a:pt x="3313044" y="5459896"/>
                </a:cubicBezTo>
                <a:cubicBezTo>
                  <a:pt x="3343111" y="5452379"/>
                  <a:pt x="3394761" y="5429251"/>
                  <a:pt x="3419061" y="5420139"/>
                </a:cubicBezTo>
                <a:cubicBezTo>
                  <a:pt x="3432140" y="5415234"/>
                  <a:pt x="3446323" y="5413134"/>
                  <a:pt x="3458817" y="5406887"/>
                </a:cubicBezTo>
                <a:cubicBezTo>
                  <a:pt x="3473063" y="5399764"/>
                  <a:pt x="3483786" y="5386298"/>
                  <a:pt x="3498574" y="5380383"/>
                </a:cubicBezTo>
                <a:cubicBezTo>
                  <a:pt x="3528433" y="5368439"/>
                  <a:pt x="3560602" y="5363336"/>
                  <a:pt x="3591339" y="5353878"/>
                </a:cubicBezTo>
                <a:cubicBezTo>
                  <a:pt x="3618042" y="5345662"/>
                  <a:pt x="3644912" y="5337750"/>
                  <a:pt x="3670852" y="5327374"/>
                </a:cubicBezTo>
                <a:cubicBezTo>
                  <a:pt x="3689194" y="5320037"/>
                  <a:pt x="3705119" y="5307116"/>
                  <a:pt x="3723861" y="5300869"/>
                </a:cubicBezTo>
                <a:cubicBezTo>
                  <a:pt x="3745230" y="5293746"/>
                  <a:pt x="3768391" y="5293543"/>
                  <a:pt x="3790122" y="5287617"/>
                </a:cubicBezTo>
                <a:cubicBezTo>
                  <a:pt x="3817076" y="5280266"/>
                  <a:pt x="3842875" y="5269141"/>
                  <a:pt x="3869635" y="5261113"/>
                </a:cubicBezTo>
                <a:cubicBezTo>
                  <a:pt x="3937664" y="5240705"/>
                  <a:pt x="3913233" y="5253527"/>
                  <a:pt x="3988904" y="5234609"/>
                </a:cubicBezTo>
                <a:cubicBezTo>
                  <a:pt x="4002456" y="5231221"/>
                  <a:pt x="4015109" y="5224744"/>
                  <a:pt x="4028661" y="5221356"/>
                </a:cubicBezTo>
                <a:cubicBezTo>
                  <a:pt x="4093115" y="5205242"/>
                  <a:pt x="4161870" y="5198826"/>
                  <a:pt x="4227444" y="5194852"/>
                </a:cubicBezTo>
                <a:cubicBezTo>
                  <a:pt x="4328954" y="5188700"/>
                  <a:pt x="4430696" y="5187089"/>
                  <a:pt x="4532244" y="5181600"/>
                </a:cubicBezTo>
                <a:cubicBezTo>
                  <a:pt x="4630490" y="5176289"/>
                  <a:pt x="4726794" y="5170019"/>
                  <a:pt x="4823791" y="5155096"/>
                </a:cubicBezTo>
                <a:cubicBezTo>
                  <a:pt x="4846054" y="5151671"/>
                  <a:pt x="4867656" y="5144243"/>
                  <a:pt x="4890052" y="5141843"/>
                </a:cubicBezTo>
                <a:cubicBezTo>
                  <a:pt x="5186107" y="5110122"/>
                  <a:pt x="5231850" y="5113916"/>
                  <a:pt x="5539409" y="5102087"/>
                </a:cubicBezTo>
                <a:cubicBezTo>
                  <a:pt x="5705081" y="5060669"/>
                  <a:pt x="5499122" y="5113599"/>
                  <a:pt x="5632174" y="5075583"/>
                </a:cubicBezTo>
                <a:cubicBezTo>
                  <a:pt x="5772366" y="5035527"/>
                  <a:pt x="5575747" y="5098808"/>
                  <a:pt x="5764696" y="5035826"/>
                </a:cubicBezTo>
                <a:cubicBezTo>
                  <a:pt x="5777948" y="5026991"/>
                  <a:pt x="5790207" y="5016445"/>
                  <a:pt x="5804452" y="5009322"/>
                </a:cubicBezTo>
                <a:cubicBezTo>
                  <a:pt x="5816946" y="5003075"/>
                  <a:pt x="5832080" y="5003000"/>
                  <a:pt x="5844209" y="4996069"/>
                </a:cubicBezTo>
                <a:cubicBezTo>
                  <a:pt x="5863386" y="4985111"/>
                  <a:pt x="5879244" y="4969151"/>
                  <a:pt x="5897217" y="4956313"/>
                </a:cubicBezTo>
                <a:cubicBezTo>
                  <a:pt x="5910178" y="4947056"/>
                  <a:pt x="5924537" y="4939759"/>
                  <a:pt x="5936974" y="4929809"/>
                </a:cubicBezTo>
                <a:cubicBezTo>
                  <a:pt x="5946730" y="4922004"/>
                  <a:pt x="5953722" y="4911109"/>
                  <a:pt x="5963478" y="4903304"/>
                </a:cubicBezTo>
                <a:cubicBezTo>
                  <a:pt x="5975915" y="4893354"/>
                  <a:pt x="5991973" y="4888062"/>
                  <a:pt x="6003235" y="4876800"/>
                </a:cubicBezTo>
                <a:cubicBezTo>
                  <a:pt x="6023236" y="4856799"/>
                  <a:pt x="6037452" y="4831680"/>
                  <a:pt x="6056244" y="4810539"/>
                </a:cubicBezTo>
                <a:cubicBezTo>
                  <a:pt x="6102785" y="4758180"/>
                  <a:pt x="6160908" y="4721154"/>
                  <a:pt x="6188765" y="4651513"/>
                </a:cubicBezTo>
                <a:cubicBezTo>
                  <a:pt x="6197600" y="4629426"/>
                  <a:pt x="6204631" y="4606529"/>
                  <a:pt x="6215270" y="4585252"/>
                </a:cubicBezTo>
                <a:cubicBezTo>
                  <a:pt x="6253717" y="4508359"/>
                  <a:pt x="6233430" y="4585417"/>
                  <a:pt x="6268278" y="4492487"/>
                </a:cubicBezTo>
                <a:cubicBezTo>
                  <a:pt x="6274673" y="4475433"/>
                  <a:pt x="6276296" y="4456923"/>
                  <a:pt x="6281530" y="4439478"/>
                </a:cubicBezTo>
                <a:cubicBezTo>
                  <a:pt x="6289558" y="4412718"/>
                  <a:pt x="6285684" y="4376728"/>
                  <a:pt x="6308035" y="4359965"/>
                </a:cubicBezTo>
                <a:cubicBezTo>
                  <a:pt x="6325705" y="4346713"/>
                  <a:pt x="6344536" y="4334883"/>
                  <a:pt x="6361044" y="4320209"/>
                </a:cubicBezTo>
                <a:cubicBezTo>
                  <a:pt x="6384390" y="4299457"/>
                  <a:pt x="6405217" y="4276035"/>
                  <a:pt x="6427304" y="4253948"/>
                </a:cubicBezTo>
                <a:cubicBezTo>
                  <a:pt x="6440556" y="4240696"/>
                  <a:pt x="6452663" y="4226189"/>
                  <a:pt x="6467061" y="4214191"/>
                </a:cubicBezTo>
                <a:cubicBezTo>
                  <a:pt x="6493565" y="4192104"/>
                  <a:pt x="6521292" y="4171406"/>
                  <a:pt x="6546574" y="4147930"/>
                </a:cubicBezTo>
                <a:cubicBezTo>
                  <a:pt x="6583197" y="4113923"/>
                  <a:pt x="6611007" y="4069635"/>
                  <a:pt x="6652591" y="4041913"/>
                </a:cubicBezTo>
                <a:cubicBezTo>
                  <a:pt x="6727687" y="3991850"/>
                  <a:pt x="6775308" y="3963858"/>
                  <a:pt x="6838122" y="3869635"/>
                </a:cubicBezTo>
                <a:cubicBezTo>
                  <a:pt x="6846957" y="3856383"/>
                  <a:pt x="6853364" y="3841140"/>
                  <a:pt x="6864626" y="3829878"/>
                </a:cubicBezTo>
                <a:cubicBezTo>
                  <a:pt x="6880244" y="3814260"/>
                  <a:pt x="6902017" y="3805740"/>
                  <a:pt x="6917635" y="3790122"/>
                </a:cubicBezTo>
                <a:cubicBezTo>
                  <a:pt x="6937636" y="3770121"/>
                  <a:pt x="6952018" y="3745148"/>
                  <a:pt x="6970644" y="3723861"/>
                </a:cubicBezTo>
                <a:cubicBezTo>
                  <a:pt x="6982985" y="3709757"/>
                  <a:pt x="6998203" y="3698334"/>
                  <a:pt x="7010400" y="3684104"/>
                </a:cubicBezTo>
                <a:cubicBezTo>
                  <a:pt x="7024774" y="3667334"/>
                  <a:pt x="7035382" y="3647513"/>
                  <a:pt x="7050157" y="3631096"/>
                </a:cubicBezTo>
                <a:cubicBezTo>
                  <a:pt x="7075232" y="3603235"/>
                  <a:pt x="7107181" y="3581569"/>
                  <a:pt x="7129670" y="3551583"/>
                </a:cubicBezTo>
                <a:cubicBezTo>
                  <a:pt x="7142922" y="3533913"/>
                  <a:pt x="7155286" y="3515542"/>
                  <a:pt x="7169426" y="3498574"/>
                </a:cubicBezTo>
                <a:cubicBezTo>
                  <a:pt x="7177425" y="3488975"/>
                  <a:pt x="7188999" y="3482465"/>
                  <a:pt x="7195930" y="3472069"/>
                </a:cubicBezTo>
                <a:cubicBezTo>
                  <a:pt x="7206888" y="3455632"/>
                  <a:pt x="7211477" y="3435498"/>
                  <a:pt x="7222435" y="3419061"/>
                </a:cubicBezTo>
                <a:cubicBezTo>
                  <a:pt x="7229366" y="3408665"/>
                  <a:pt x="7241134" y="3402312"/>
                  <a:pt x="7248939" y="3392556"/>
                </a:cubicBezTo>
                <a:cubicBezTo>
                  <a:pt x="7258889" y="3380119"/>
                  <a:pt x="7266609" y="3366052"/>
                  <a:pt x="7275444" y="3352800"/>
                </a:cubicBezTo>
                <a:cubicBezTo>
                  <a:pt x="7279861" y="3339548"/>
                  <a:pt x="7284858" y="3326475"/>
                  <a:pt x="7288696" y="3313043"/>
                </a:cubicBezTo>
                <a:cubicBezTo>
                  <a:pt x="7293699" y="3295531"/>
                  <a:pt x="7295553" y="3277089"/>
                  <a:pt x="7301948" y="3260035"/>
                </a:cubicBezTo>
                <a:cubicBezTo>
                  <a:pt x="7308884" y="3241538"/>
                  <a:pt x="7319617" y="3224696"/>
                  <a:pt x="7328452" y="3207026"/>
                </a:cubicBezTo>
                <a:cubicBezTo>
                  <a:pt x="7337287" y="3162852"/>
                  <a:pt x="7349369" y="3119205"/>
                  <a:pt x="7354957" y="3074504"/>
                </a:cubicBezTo>
                <a:lnTo>
                  <a:pt x="7381461" y="2862469"/>
                </a:lnTo>
                <a:cubicBezTo>
                  <a:pt x="7377044" y="2650434"/>
                  <a:pt x="7376058" y="2438300"/>
                  <a:pt x="7368209" y="2226365"/>
                </a:cubicBezTo>
                <a:cubicBezTo>
                  <a:pt x="7367215" y="2199513"/>
                  <a:pt x="7361880" y="2172815"/>
                  <a:pt x="7354957" y="2146852"/>
                </a:cubicBezTo>
                <a:cubicBezTo>
                  <a:pt x="7344159" y="2106360"/>
                  <a:pt x="7328452" y="2067339"/>
                  <a:pt x="7315200" y="2027583"/>
                </a:cubicBezTo>
                <a:cubicBezTo>
                  <a:pt x="7310783" y="2014331"/>
                  <a:pt x="7309697" y="1999449"/>
                  <a:pt x="7301948" y="1987826"/>
                </a:cubicBezTo>
                <a:cubicBezTo>
                  <a:pt x="7293113" y="1974574"/>
                  <a:pt x="7282567" y="1962315"/>
                  <a:pt x="7275444" y="1948069"/>
                </a:cubicBezTo>
                <a:cubicBezTo>
                  <a:pt x="7269197" y="1935575"/>
                  <a:pt x="7268975" y="1920524"/>
                  <a:pt x="7262191" y="1908313"/>
                </a:cubicBezTo>
                <a:cubicBezTo>
                  <a:pt x="7246721" y="1880468"/>
                  <a:pt x="7221014" y="1858376"/>
                  <a:pt x="7209183" y="1828800"/>
                </a:cubicBezTo>
                <a:cubicBezTo>
                  <a:pt x="7200348" y="1806713"/>
                  <a:pt x="7193317" y="1783816"/>
                  <a:pt x="7182678" y="1762539"/>
                </a:cubicBezTo>
                <a:cubicBezTo>
                  <a:pt x="7064660" y="1526503"/>
                  <a:pt x="7200536" y="1814244"/>
                  <a:pt x="7116417" y="1656522"/>
                </a:cubicBezTo>
                <a:cubicBezTo>
                  <a:pt x="7088527" y="1604229"/>
                  <a:pt x="7063408" y="1550505"/>
                  <a:pt x="7036904" y="1497496"/>
                </a:cubicBezTo>
                <a:cubicBezTo>
                  <a:pt x="7028069" y="1479826"/>
                  <a:pt x="7022253" y="1460291"/>
                  <a:pt x="7010400" y="1444487"/>
                </a:cubicBezTo>
                <a:cubicBezTo>
                  <a:pt x="6997148" y="1426817"/>
                  <a:pt x="6982350" y="1410208"/>
                  <a:pt x="6970644" y="1391478"/>
                </a:cubicBezTo>
                <a:cubicBezTo>
                  <a:pt x="6960174" y="1374725"/>
                  <a:pt x="6955622" y="1354545"/>
                  <a:pt x="6944139" y="1338469"/>
                </a:cubicBezTo>
                <a:cubicBezTo>
                  <a:pt x="6933246" y="1323219"/>
                  <a:pt x="6915276" y="1313963"/>
                  <a:pt x="6904383" y="1298713"/>
                </a:cubicBezTo>
                <a:cubicBezTo>
                  <a:pt x="6892900" y="1282637"/>
                  <a:pt x="6889361" y="1261780"/>
                  <a:pt x="6877878" y="1245704"/>
                </a:cubicBezTo>
                <a:cubicBezTo>
                  <a:pt x="6866985" y="1230454"/>
                  <a:pt x="6850319" y="1220177"/>
                  <a:pt x="6838122" y="1205948"/>
                </a:cubicBezTo>
                <a:cubicBezTo>
                  <a:pt x="6823748" y="1189178"/>
                  <a:pt x="6812739" y="1169709"/>
                  <a:pt x="6798365" y="1152939"/>
                </a:cubicBezTo>
                <a:cubicBezTo>
                  <a:pt x="6786168" y="1138710"/>
                  <a:pt x="6770806" y="1127412"/>
                  <a:pt x="6758609" y="1113183"/>
                </a:cubicBezTo>
                <a:cubicBezTo>
                  <a:pt x="6698574" y="1043142"/>
                  <a:pt x="6740449" y="1072444"/>
                  <a:pt x="6665844" y="1007165"/>
                </a:cubicBezTo>
                <a:cubicBezTo>
                  <a:pt x="6649222" y="992621"/>
                  <a:pt x="6628453" y="983027"/>
                  <a:pt x="6612835" y="967409"/>
                </a:cubicBezTo>
                <a:cubicBezTo>
                  <a:pt x="6548760" y="903334"/>
                  <a:pt x="6576144" y="916449"/>
                  <a:pt x="6533322" y="861391"/>
                </a:cubicBezTo>
                <a:cubicBezTo>
                  <a:pt x="6512141" y="834158"/>
                  <a:pt x="6488614" y="808819"/>
                  <a:pt x="6467061" y="781878"/>
                </a:cubicBezTo>
                <a:cubicBezTo>
                  <a:pt x="6453263" y="764631"/>
                  <a:pt x="6440142" y="746842"/>
                  <a:pt x="6427304" y="728869"/>
                </a:cubicBezTo>
                <a:cubicBezTo>
                  <a:pt x="6418047" y="715909"/>
                  <a:pt x="6414052" y="697948"/>
                  <a:pt x="6400800" y="689113"/>
                </a:cubicBezTo>
                <a:cubicBezTo>
                  <a:pt x="6385645" y="679010"/>
                  <a:pt x="6365461" y="680278"/>
                  <a:pt x="6347791" y="675861"/>
                </a:cubicBezTo>
                <a:cubicBezTo>
                  <a:pt x="6260670" y="617778"/>
                  <a:pt x="6354493" y="675292"/>
                  <a:pt x="6268278" y="636104"/>
                </a:cubicBezTo>
                <a:cubicBezTo>
                  <a:pt x="6153370" y="583874"/>
                  <a:pt x="6087253" y="530989"/>
                  <a:pt x="5950226" y="503583"/>
                </a:cubicBezTo>
                <a:cubicBezTo>
                  <a:pt x="5906052" y="494748"/>
                  <a:pt x="5861633" y="487062"/>
                  <a:pt x="5817704" y="477078"/>
                </a:cubicBezTo>
                <a:cubicBezTo>
                  <a:pt x="5764423" y="464969"/>
                  <a:pt x="5712170" y="448466"/>
                  <a:pt x="5658678" y="437322"/>
                </a:cubicBezTo>
                <a:cubicBezTo>
                  <a:pt x="5613042" y="427814"/>
                  <a:pt x="5349406" y="386719"/>
                  <a:pt x="5314122" y="384313"/>
                </a:cubicBezTo>
                <a:cubicBezTo>
                  <a:pt x="5181834" y="375293"/>
                  <a:pt x="5049027" y="376820"/>
                  <a:pt x="4916557" y="371061"/>
                </a:cubicBezTo>
                <a:cubicBezTo>
                  <a:pt x="4845808" y="367985"/>
                  <a:pt x="4775181" y="362520"/>
                  <a:pt x="4704522" y="357809"/>
                </a:cubicBezTo>
                <a:cubicBezTo>
                  <a:pt x="4642658" y="353685"/>
                  <a:pt x="4580928" y="347371"/>
                  <a:pt x="4518991" y="344556"/>
                </a:cubicBezTo>
                <a:cubicBezTo>
                  <a:pt x="4386533" y="338535"/>
                  <a:pt x="4253940" y="335954"/>
                  <a:pt x="4121426" y="331304"/>
                </a:cubicBezTo>
                <a:lnTo>
                  <a:pt x="3763617" y="318052"/>
                </a:lnTo>
                <a:cubicBezTo>
                  <a:pt x="3706191" y="313635"/>
                  <a:pt x="3648582" y="311160"/>
                  <a:pt x="3591339" y="304800"/>
                </a:cubicBezTo>
                <a:cubicBezTo>
                  <a:pt x="3568952" y="302313"/>
                  <a:pt x="3547405" y="294525"/>
                  <a:pt x="3525078" y="291548"/>
                </a:cubicBezTo>
                <a:cubicBezTo>
                  <a:pt x="3481073" y="285681"/>
                  <a:pt x="3436731" y="282713"/>
                  <a:pt x="3392557" y="278296"/>
                </a:cubicBezTo>
                <a:cubicBezTo>
                  <a:pt x="3375782" y="274941"/>
                  <a:pt x="3308480" y="264328"/>
                  <a:pt x="3286539" y="251791"/>
                </a:cubicBezTo>
                <a:cubicBezTo>
                  <a:pt x="3205480" y="205473"/>
                  <a:pt x="3253477" y="210430"/>
                  <a:pt x="3167270" y="145774"/>
                </a:cubicBezTo>
                <a:cubicBezTo>
                  <a:pt x="3149600" y="132522"/>
                  <a:pt x="3132234" y="118855"/>
                  <a:pt x="3114261" y="106017"/>
                </a:cubicBezTo>
                <a:cubicBezTo>
                  <a:pt x="3085932" y="85782"/>
                  <a:pt x="3054187" y="65268"/>
                  <a:pt x="3021496" y="53009"/>
                </a:cubicBezTo>
                <a:cubicBezTo>
                  <a:pt x="3004442" y="46614"/>
                  <a:pt x="2985541" y="46151"/>
                  <a:pt x="2968487" y="39756"/>
                </a:cubicBezTo>
                <a:cubicBezTo>
                  <a:pt x="2845225" y="-6468"/>
                  <a:pt x="2997830" y="26977"/>
                  <a:pt x="2835965" y="0"/>
                </a:cubicBezTo>
                <a:cubicBezTo>
                  <a:pt x="2756452" y="4417"/>
                  <a:pt x="2676703" y="5702"/>
                  <a:pt x="2597426" y="13252"/>
                </a:cubicBezTo>
                <a:cubicBezTo>
                  <a:pt x="2583520" y="14576"/>
                  <a:pt x="2568845" y="18123"/>
                  <a:pt x="2557670" y="26504"/>
                </a:cubicBezTo>
                <a:cubicBezTo>
                  <a:pt x="2532681" y="45245"/>
                  <a:pt x="2517399" y="75439"/>
                  <a:pt x="2491409" y="92765"/>
                </a:cubicBezTo>
                <a:lnTo>
                  <a:pt x="2451652" y="119269"/>
                </a:lnTo>
                <a:cubicBezTo>
                  <a:pt x="2392784" y="197762"/>
                  <a:pt x="2430273" y="160026"/>
                  <a:pt x="2332383" y="225287"/>
                </a:cubicBezTo>
                <a:lnTo>
                  <a:pt x="2332383" y="225287"/>
                </a:lnTo>
                <a:cubicBezTo>
                  <a:pt x="2314713" y="242957"/>
                  <a:pt x="2293235" y="257504"/>
                  <a:pt x="2279374" y="278296"/>
                </a:cubicBezTo>
                <a:cubicBezTo>
                  <a:pt x="2270539" y="291548"/>
                  <a:pt x="2264132" y="306790"/>
                  <a:pt x="2252870" y="318052"/>
                </a:cubicBezTo>
                <a:cubicBezTo>
                  <a:pt x="2227182" y="343740"/>
                  <a:pt x="2205690" y="347031"/>
                  <a:pt x="2173357" y="357809"/>
                </a:cubicBezTo>
                <a:cubicBezTo>
                  <a:pt x="2140043" y="457743"/>
                  <a:pt x="2184983" y="334556"/>
                  <a:pt x="2133600" y="437322"/>
                </a:cubicBezTo>
                <a:cubicBezTo>
                  <a:pt x="2127353" y="449816"/>
                  <a:pt x="2128467" y="465711"/>
                  <a:pt x="2120348" y="477078"/>
                </a:cubicBezTo>
                <a:cubicBezTo>
                  <a:pt x="2087018" y="523740"/>
                  <a:pt x="2079150" y="524181"/>
                  <a:pt x="2067339" y="503583"/>
                </a:cubicBezTo>
                <a:close/>
              </a:path>
            </a:pathLst>
          </a:custGeom>
          <a:solidFill>
            <a:schemeClr val="bg1"/>
          </a:solidFill>
          <a:ln w="22225">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4">
                    <a:lumMod val="50000"/>
                  </a:schemeClr>
                </a:solidFill>
              </a:rPr>
              <a:t>Order subdomain (support)</a:t>
            </a:r>
          </a:p>
        </p:txBody>
      </p:sp>
    </p:spTree>
    <p:extLst>
      <p:ext uri="{BB962C8B-B14F-4D97-AF65-F5344CB8AC3E}">
        <p14:creationId xmlns:p14="http://schemas.microsoft.com/office/powerpoint/2010/main" val="2851681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551" y="298516"/>
            <a:ext cx="10993967" cy="342900"/>
          </a:xfrm>
        </p:spPr>
        <p:txBody>
          <a:bodyPr/>
          <a:lstStyle/>
          <a:p>
            <a:pPr algn="l"/>
            <a:r>
              <a:rPr lang="en-US" dirty="0"/>
              <a:t>Why Event Driven Architecture: Eventual Data Consistency</a:t>
            </a:r>
          </a:p>
        </p:txBody>
      </p:sp>
      <p:sp>
        <p:nvSpPr>
          <p:cNvPr id="4" name="Slide Number Placeholder 3"/>
          <p:cNvSpPr>
            <a:spLocks noGrp="1"/>
          </p:cNvSpPr>
          <p:nvPr>
            <p:ph type="sldNum" sz="quarter" idx="10"/>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5</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2366101"/>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2369695"/>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201479" y="371328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162690" y="3368355"/>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74552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219564"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5906535" y="375994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2481778"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3074270" y="3761011"/>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06697"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err="1">
                <a:solidFill>
                  <a:srgbClr val="7030A0"/>
                </a:solidFill>
              </a:rPr>
              <a:t>Config</a:t>
            </a:r>
            <a:r>
              <a:rPr lang="en-US" sz="1050" dirty="0">
                <a:solidFill>
                  <a:srgbClr val="7030A0"/>
                </a:solidFill>
              </a:rPr>
              <a:t> management MS</a:t>
            </a:r>
          </a:p>
        </p:txBody>
      </p:sp>
      <p:sp>
        <p:nvSpPr>
          <p:cNvPr id="54" name="Can 53"/>
          <p:cNvSpPr/>
          <p:nvPr/>
        </p:nvSpPr>
        <p:spPr>
          <a:xfrm>
            <a:off x="1254868" y="369254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Elbow Connector 56"/>
          <p:cNvCxnSpPr>
            <a:stCxn id="33" idx="2"/>
            <a:endCxn id="67" idx="0"/>
          </p:cNvCxnSpPr>
          <p:nvPr/>
        </p:nvCxnSpPr>
        <p:spPr>
          <a:xfrm rot="16200000" flipH="1">
            <a:off x="5224775" y="2583873"/>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2589435"/>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15047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a:t>
            </a:r>
            <a:r>
              <a:rPr lang="en-US" sz="1400" dirty="0" err="1">
                <a:solidFill>
                  <a:srgbClr val="7030A0"/>
                </a:solidFill>
              </a:rPr>
              <a:t>Config</a:t>
            </a:r>
            <a:r>
              <a:rPr lang="en-US" sz="1400" dirty="0">
                <a:solidFill>
                  <a:srgbClr val="7030A0"/>
                </a:solidFill>
              </a:rPr>
              <a:t> Web</a:t>
            </a:r>
          </a:p>
        </p:txBody>
      </p:sp>
      <p:sp>
        <p:nvSpPr>
          <p:cNvPr id="32" name="Rectangle 31"/>
          <p:cNvSpPr/>
          <p:nvPr/>
        </p:nvSpPr>
        <p:spPr>
          <a:xfrm>
            <a:off x="2899248" y="1517555"/>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2515372"/>
            <a:ext cx="1039067" cy="415498"/>
          </a:xfrm>
          <a:prstGeom prst="rect">
            <a:avLst/>
          </a:prstGeom>
          <a:noFill/>
        </p:spPr>
        <p:txBody>
          <a:bodyPr wrap="none" rtlCol="0">
            <a:spAutoFit/>
          </a:bodyPr>
          <a:lstStyle/>
          <a:p>
            <a:r>
              <a:rPr lang="en-US" sz="1050" dirty="0"/>
              <a:t>Add, delete</a:t>
            </a:r>
            <a:r>
              <a:rPr lang="en-US" sz="1050"/>
              <a:t>, </a:t>
            </a:r>
          </a:p>
          <a:p>
            <a:r>
              <a:rPr lang="en-US" sz="1050" dirty="0"/>
              <a:t>update Assets</a:t>
            </a:r>
          </a:p>
        </p:txBody>
      </p:sp>
      <p:cxnSp>
        <p:nvCxnSpPr>
          <p:cNvPr id="42" name="Elbow Connector 41"/>
          <p:cNvCxnSpPr>
            <a:stCxn id="32" idx="2"/>
            <a:endCxn id="64" idx="0"/>
          </p:cNvCxnSpPr>
          <p:nvPr/>
        </p:nvCxnSpPr>
        <p:spPr>
          <a:xfrm rot="5400000">
            <a:off x="2861042" y="2244645"/>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2454958"/>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2247209"/>
            <a:ext cx="1303562" cy="415498"/>
          </a:xfrm>
          <a:prstGeom prst="rect">
            <a:avLst/>
          </a:prstGeom>
          <a:noFill/>
        </p:spPr>
        <p:txBody>
          <a:bodyPr wrap="none" rtlCol="0">
            <a:spAutoFit/>
          </a:bodyPr>
          <a:lstStyle/>
          <a:p>
            <a:r>
              <a:rPr lang="en-US" sz="1050" dirty="0"/>
              <a:t>Add, delete, </a:t>
            </a:r>
          </a:p>
          <a:p>
            <a:r>
              <a:rPr lang="en-US" sz="1050" dirty="0"/>
              <a:t>update App </a:t>
            </a:r>
            <a:r>
              <a:rPr lang="en-US" sz="1050" dirty="0" err="1"/>
              <a:t>Config</a:t>
            </a:r>
            <a:endParaRPr lang="en-US" sz="1050" dirty="0"/>
          </a:p>
        </p:txBody>
      </p:sp>
      <p:cxnSp>
        <p:nvCxnSpPr>
          <p:cNvPr id="56" name="Elbow Connector 55"/>
          <p:cNvCxnSpPr>
            <a:stCxn id="54" idx="3"/>
            <a:endCxn id="51" idx="3"/>
          </p:cNvCxnSpPr>
          <p:nvPr/>
        </p:nvCxnSpPr>
        <p:spPr>
          <a:xfrm rot="16200000" flipH="1">
            <a:off x="2265318" y="3176057"/>
            <a:ext cx="68463" cy="1819402"/>
          </a:xfrm>
          <a:prstGeom prst="bentConnector3">
            <a:avLst>
              <a:gd name="adj1" fmla="val 10063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49" idx="3"/>
            <a:endCxn id="23" idx="3"/>
          </p:cNvCxnSpPr>
          <p:nvPr/>
        </p:nvCxnSpPr>
        <p:spPr>
          <a:xfrm rot="5400000" flipH="1">
            <a:off x="5165658" y="3243064"/>
            <a:ext cx="46658" cy="1705056"/>
          </a:xfrm>
          <a:prstGeom prst="bentConnector3">
            <a:avLst>
              <a:gd name="adj1" fmla="val -13044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49" idx="3"/>
            <a:endCxn id="46" idx="3"/>
          </p:cNvCxnSpPr>
          <p:nvPr/>
        </p:nvCxnSpPr>
        <p:spPr>
          <a:xfrm rot="5400000" flipH="1" flipV="1">
            <a:off x="6986469" y="3159549"/>
            <a:ext cx="14418" cy="1904326"/>
          </a:xfrm>
          <a:prstGeom prst="bentConnector3">
            <a:avLst>
              <a:gd name="adj1" fmla="val -4303551"/>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3155624"/>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4" name="Rectangle 63"/>
          <p:cNvSpPr/>
          <p:nvPr/>
        </p:nvSpPr>
        <p:spPr>
          <a:xfrm>
            <a:off x="2481777" y="314010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6" name="Rectangle 65"/>
          <p:cNvSpPr/>
          <p:nvPr/>
        </p:nvSpPr>
        <p:spPr>
          <a:xfrm>
            <a:off x="3688380" y="314833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5225047" y="313822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8" name="Rectangle 67"/>
          <p:cNvSpPr/>
          <p:nvPr/>
        </p:nvSpPr>
        <p:spPr>
          <a:xfrm>
            <a:off x="7153048" y="319418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Tree>
    <p:extLst>
      <p:ext uri="{BB962C8B-B14F-4D97-AF65-F5344CB8AC3E}">
        <p14:creationId xmlns:p14="http://schemas.microsoft.com/office/powerpoint/2010/main" val="19673848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36F9ED-EDCC-7B4A-BED0-DEB5EEF1A8D6}"/>
              </a:ext>
            </a:extLst>
          </p:cNvPr>
          <p:cNvSpPr>
            <a:spLocks noGrp="1"/>
          </p:cNvSpPr>
          <p:nvPr>
            <p:ph type="title"/>
          </p:nvPr>
        </p:nvSpPr>
        <p:spPr>
          <a:xfrm>
            <a:off x="8601640" y="59268"/>
            <a:ext cx="3590360" cy="880533"/>
          </a:xfrm>
        </p:spPr>
        <p:txBody>
          <a:bodyPr/>
          <a:lstStyle/>
          <a:p>
            <a:r>
              <a:rPr lang="en-US" sz="2667" dirty="0"/>
              <a:t>Entities – Value Objects</a:t>
            </a:r>
          </a:p>
        </p:txBody>
      </p:sp>
      <p:sp>
        <p:nvSpPr>
          <p:cNvPr id="10" name="Rectangle 9">
            <a:extLst>
              <a:ext uri="{FF2B5EF4-FFF2-40B4-BE49-F238E27FC236}">
                <a16:creationId xmlns:a16="http://schemas.microsoft.com/office/drawing/2014/main" id="{C6FB49FE-0AC0-9240-8F38-7DD725E4E8AE}"/>
              </a:ext>
            </a:extLst>
          </p:cNvPr>
          <p:cNvSpPr/>
          <p:nvPr/>
        </p:nvSpPr>
        <p:spPr>
          <a:xfrm>
            <a:off x="3927661" y="1765064"/>
            <a:ext cx="2368160" cy="1301986"/>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Shipping Order</a:t>
            </a:r>
          </a:p>
          <a:p>
            <a:pPr algn="ctr"/>
            <a:endParaRPr lang="en-US" sz="1351" b="1" dirty="0">
              <a:solidFill>
                <a:schemeClr val="bg1"/>
              </a:solidFill>
            </a:endParaRPr>
          </a:p>
          <a:p>
            <a:r>
              <a:rPr lang="en-US" sz="1400" dirty="0">
                <a:solidFill>
                  <a:schemeClr val="bg1"/>
                </a:solidFill>
              </a:rPr>
              <a:t>orderID</a:t>
            </a:r>
          </a:p>
          <a:p>
            <a:r>
              <a:rPr lang="en-US" sz="1400" dirty="0">
                <a:solidFill>
                  <a:schemeClr val="bg1"/>
                </a:solidFill>
              </a:rPr>
              <a:t>Emitter customerID</a:t>
            </a:r>
          </a:p>
          <a:p>
            <a:r>
              <a:rPr lang="en-US" sz="1400" dirty="0">
                <a:solidFill>
                  <a:schemeClr val="bg1"/>
                </a:solidFill>
              </a:rPr>
              <a:t>Receiver customer ID</a:t>
            </a:r>
          </a:p>
        </p:txBody>
      </p:sp>
      <p:sp>
        <p:nvSpPr>
          <p:cNvPr id="14" name="TextBox 13">
            <a:extLst>
              <a:ext uri="{FF2B5EF4-FFF2-40B4-BE49-F238E27FC236}">
                <a16:creationId xmlns:a16="http://schemas.microsoft.com/office/drawing/2014/main" id="{A4AC585C-125E-E344-8031-CC4034F813CE}"/>
              </a:ext>
            </a:extLst>
          </p:cNvPr>
          <p:cNvSpPr txBox="1"/>
          <p:nvPr/>
        </p:nvSpPr>
        <p:spPr>
          <a:xfrm>
            <a:off x="5689743" y="3285874"/>
            <a:ext cx="304892" cy="461665"/>
          </a:xfrm>
          <a:prstGeom prst="rect">
            <a:avLst/>
          </a:prstGeom>
          <a:noFill/>
        </p:spPr>
        <p:txBody>
          <a:bodyPr wrap="none" rtlCol="0">
            <a:spAutoFit/>
          </a:bodyPr>
          <a:lstStyle/>
          <a:p>
            <a:r>
              <a:rPr lang="en-US" sz="2400" dirty="0"/>
              <a:t>*</a:t>
            </a:r>
          </a:p>
        </p:txBody>
      </p:sp>
      <p:sp>
        <p:nvSpPr>
          <p:cNvPr id="55" name="Rectangle 54">
            <a:extLst>
              <a:ext uri="{FF2B5EF4-FFF2-40B4-BE49-F238E27FC236}">
                <a16:creationId xmlns:a16="http://schemas.microsoft.com/office/drawing/2014/main" id="{1F7D43FB-6D89-B749-8265-166B2111599C}"/>
              </a:ext>
            </a:extLst>
          </p:cNvPr>
          <p:cNvSpPr/>
          <p:nvPr/>
        </p:nvSpPr>
        <p:spPr>
          <a:xfrm>
            <a:off x="5363847" y="3599077"/>
            <a:ext cx="2368160" cy="1455904"/>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Delivery Specifications</a:t>
            </a:r>
          </a:p>
          <a:p>
            <a:pPr algn="ctr"/>
            <a:endParaRPr lang="en-US" sz="1067" dirty="0">
              <a:solidFill>
                <a:schemeClr val="bg1"/>
              </a:solidFill>
            </a:endParaRPr>
          </a:p>
          <a:p>
            <a:r>
              <a:rPr lang="en-US" sz="1067" dirty="0">
                <a:solidFill>
                  <a:schemeClr val="bg1"/>
                </a:solidFill>
              </a:rPr>
              <a:t>Good Type</a:t>
            </a:r>
          </a:p>
          <a:p>
            <a:r>
              <a:rPr lang="en-US" sz="1067" dirty="0">
                <a:solidFill>
                  <a:schemeClr val="bg1"/>
                </a:solidFill>
              </a:rPr>
              <a:t>Expected Temperature</a:t>
            </a:r>
          </a:p>
          <a:p>
            <a:r>
              <a:rPr lang="en-US" sz="1067" dirty="0">
                <a:solidFill>
                  <a:schemeClr val="bg1"/>
                </a:solidFill>
              </a:rPr>
              <a:t>Tracking Number</a:t>
            </a:r>
          </a:p>
          <a:p>
            <a:r>
              <a:rPr lang="en-US" sz="1067" dirty="0">
                <a:solidFill>
                  <a:schemeClr val="bg1"/>
                </a:solidFill>
              </a:rPr>
              <a:t>Origin Address</a:t>
            </a:r>
          </a:p>
          <a:p>
            <a:r>
              <a:rPr lang="en-US" sz="1067" dirty="0">
                <a:solidFill>
                  <a:schemeClr val="bg1"/>
                </a:solidFill>
              </a:rPr>
              <a:t>Destination Address</a:t>
            </a:r>
          </a:p>
          <a:p>
            <a:r>
              <a:rPr lang="en-US" sz="1067" dirty="0">
                <a:solidFill>
                  <a:schemeClr val="bg1"/>
                </a:solidFill>
              </a:rPr>
              <a:t>Expected PickUp Date</a:t>
            </a:r>
          </a:p>
        </p:txBody>
      </p:sp>
      <p:cxnSp>
        <p:nvCxnSpPr>
          <p:cNvPr id="57" name="Elbow Connector 56">
            <a:extLst>
              <a:ext uri="{FF2B5EF4-FFF2-40B4-BE49-F238E27FC236}">
                <a16:creationId xmlns:a16="http://schemas.microsoft.com/office/drawing/2014/main" id="{891F0DE8-B499-AC48-A3A3-BF995B65538A}"/>
              </a:ext>
            </a:extLst>
          </p:cNvPr>
          <p:cNvCxnSpPr>
            <a:cxnSpLocks/>
            <a:stCxn id="55" idx="0"/>
            <a:endCxn id="10" idx="2"/>
          </p:cNvCxnSpPr>
          <p:nvPr/>
        </p:nvCxnSpPr>
        <p:spPr>
          <a:xfrm rot="16200000" flipV="1">
            <a:off x="5563821" y="2614971"/>
            <a:ext cx="532027" cy="1436186"/>
          </a:xfrm>
          <a:prstGeom prst="bentConnector3">
            <a:avLst>
              <a:gd name="adj1" fmla="val 50000"/>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8F3C8FE8-3752-D04D-9C31-C1C724552D18}"/>
              </a:ext>
            </a:extLst>
          </p:cNvPr>
          <p:cNvSpPr/>
          <p:nvPr/>
        </p:nvSpPr>
        <p:spPr>
          <a:xfrm>
            <a:off x="7840973" y="2108898"/>
            <a:ext cx="1512657" cy="56131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Delivery History</a:t>
            </a:r>
          </a:p>
        </p:txBody>
      </p:sp>
      <p:cxnSp>
        <p:nvCxnSpPr>
          <p:cNvPr id="33" name="Elbow Connector 32">
            <a:extLst>
              <a:ext uri="{FF2B5EF4-FFF2-40B4-BE49-F238E27FC236}">
                <a16:creationId xmlns:a16="http://schemas.microsoft.com/office/drawing/2014/main" id="{9543B881-3FF2-EA49-9FFC-D8D1B21B612E}"/>
              </a:ext>
            </a:extLst>
          </p:cNvPr>
          <p:cNvCxnSpPr>
            <a:cxnSpLocks/>
            <a:stCxn id="31" idx="1"/>
            <a:endCxn id="10" idx="3"/>
          </p:cNvCxnSpPr>
          <p:nvPr/>
        </p:nvCxnSpPr>
        <p:spPr>
          <a:xfrm rot="10800000" flipV="1">
            <a:off x="6295821" y="2389555"/>
            <a:ext cx="1545152" cy="26502"/>
          </a:xfrm>
          <a:prstGeom prst="bentConnector3">
            <a:avLst>
              <a:gd name="adj1" fmla="val 50000"/>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06BB8CCE-CE26-8645-B962-7C6A96627459}"/>
              </a:ext>
            </a:extLst>
          </p:cNvPr>
          <p:cNvSpPr txBox="1"/>
          <p:nvPr/>
        </p:nvSpPr>
        <p:spPr>
          <a:xfrm>
            <a:off x="7318193" y="2097722"/>
            <a:ext cx="304892" cy="461665"/>
          </a:xfrm>
          <a:prstGeom prst="rect">
            <a:avLst/>
          </a:prstGeom>
          <a:noFill/>
        </p:spPr>
        <p:txBody>
          <a:bodyPr wrap="none" rtlCol="0">
            <a:spAutoFit/>
          </a:bodyPr>
          <a:lstStyle/>
          <a:p>
            <a:r>
              <a:rPr lang="en-US" sz="2400" dirty="0"/>
              <a:t>*</a:t>
            </a:r>
          </a:p>
        </p:txBody>
      </p:sp>
    </p:spTree>
    <p:extLst>
      <p:ext uri="{BB962C8B-B14F-4D97-AF65-F5344CB8AC3E}">
        <p14:creationId xmlns:p14="http://schemas.microsoft.com/office/powerpoint/2010/main" val="23249184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38B019-00EE-A649-AC0A-3E8CD5A46B05}"/>
              </a:ext>
            </a:extLst>
          </p:cNvPr>
          <p:cNvSpPr>
            <a:spLocks noGrp="1"/>
          </p:cNvSpPr>
          <p:nvPr>
            <p:ph type="sldNum" sz="quarter" idx="12"/>
          </p:nvPr>
        </p:nvSpPr>
        <p:spPr>
          <a:xfrm>
            <a:off x="11480800" y="8475133"/>
            <a:ext cx="3657600" cy="486833"/>
          </a:xfrm>
          <a:prstGeom prst="rect">
            <a:avLst/>
          </a:prstGeom>
        </p:spPr>
        <p:txBody>
          <a:bodyPr vert="horz" lIns="121920" tIns="60960" rIns="121920" bIns="60960" rtlCol="0" anchor="ctr"/>
          <a:lstStyle>
            <a:defPPr>
              <a:defRPr lang="en-US"/>
            </a:defPPr>
            <a:lvl1pPr marL="0" algn="r" defTabSz="1219170" rtl="0" eaLnBrk="1" latinLnBrk="0" hangingPunct="1">
              <a:defRPr sz="1600" kern="1200">
                <a:solidFill>
                  <a:schemeClr val="tx1">
                    <a:tint val="75000"/>
                  </a:schemeClr>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C565C23E-6D76-459C-BC14-A9049E4EE889}" type="slidenum">
              <a:rPr lang="en-US" smtClean="0"/>
              <a:pPr/>
              <a:t>51</a:t>
            </a:fld>
            <a:endParaRPr lang="en-US"/>
          </a:p>
        </p:txBody>
      </p:sp>
      <p:sp>
        <p:nvSpPr>
          <p:cNvPr id="10" name="Rectangle 9">
            <a:extLst>
              <a:ext uri="{FF2B5EF4-FFF2-40B4-BE49-F238E27FC236}">
                <a16:creationId xmlns:a16="http://schemas.microsoft.com/office/drawing/2014/main" id="{C6FB49FE-0AC0-9240-8F38-7DD725E4E8AE}"/>
              </a:ext>
            </a:extLst>
          </p:cNvPr>
          <p:cNvSpPr/>
          <p:nvPr/>
        </p:nvSpPr>
        <p:spPr>
          <a:xfrm>
            <a:off x="3048592" y="292634"/>
            <a:ext cx="2368160" cy="1027685"/>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Shipping Order</a:t>
            </a:r>
          </a:p>
          <a:p>
            <a:pPr algn="ctr"/>
            <a:endParaRPr lang="en-US" sz="1351" b="1" dirty="0">
              <a:solidFill>
                <a:schemeClr val="bg1"/>
              </a:solidFill>
            </a:endParaRPr>
          </a:p>
          <a:p>
            <a:r>
              <a:rPr lang="en-US" sz="1400" dirty="0">
                <a:solidFill>
                  <a:schemeClr val="bg1"/>
                </a:solidFill>
              </a:rPr>
              <a:t>orderID</a:t>
            </a:r>
          </a:p>
        </p:txBody>
      </p:sp>
      <p:sp>
        <p:nvSpPr>
          <p:cNvPr id="11" name="Rectangle 10">
            <a:extLst>
              <a:ext uri="{FF2B5EF4-FFF2-40B4-BE49-F238E27FC236}">
                <a16:creationId xmlns:a16="http://schemas.microsoft.com/office/drawing/2014/main" id="{778DE887-D624-9D47-8F60-D56D3B1936E9}"/>
              </a:ext>
            </a:extLst>
          </p:cNvPr>
          <p:cNvSpPr/>
          <p:nvPr/>
        </p:nvSpPr>
        <p:spPr>
          <a:xfrm>
            <a:off x="8553742" y="2093339"/>
            <a:ext cx="1512657" cy="103180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Reefer Container</a:t>
            </a:r>
          </a:p>
          <a:p>
            <a:r>
              <a:rPr lang="en-US" sz="1067" b="1" dirty="0">
                <a:solidFill>
                  <a:schemeClr val="bg1"/>
                </a:solidFill>
              </a:rPr>
              <a:t>containerID</a:t>
            </a:r>
          </a:p>
          <a:p>
            <a:r>
              <a:rPr lang="en-US" sz="1067" b="1" dirty="0">
                <a:solidFill>
                  <a:schemeClr val="bg1"/>
                </a:solidFill>
              </a:rPr>
              <a:t>type</a:t>
            </a:r>
          </a:p>
        </p:txBody>
      </p:sp>
      <p:sp>
        <p:nvSpPr>
          <p:cNvPr id="6" name="Rectangle 5">
            <a:extLst>
              <a:ext uri="{FF2B5EF4-FFF2-40B4-BE49-F238E27FC236}">
                <a16:creationId xmlns:a16="http://schemas.microsoft.com/office/drawing/2014/main" id="{5433EBE9-2CE2-1C4C-834B-F99D71A5DA34}"/>
              </a:ext>
            </a:extLst>
          </p:cNvPr>
          <p:cNvSpPr/>
          <p:nvPr/>
        </p:nvSpPr>
        <p:spPr>
          <a:xfrm>
            <a:off x="346035" y="1510608"/>
            <a:ext cx="1756741" cy="103180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Customer</a:t>
            </a:r>
          </a:p>
          <a:p>
            <a:pPr algn="ctr"/>
            <a:endParaRPr lang="en-US" sz="1351" b="1" dirty="0">
              <a:solidFill>
                <a:schemeClr val="bg1"/>
              </a:solidFill>
            </a:endParaRPr>
          </a:p>
          <a:p>
            <a:r>
              <a:rPr lang="en-US" sz="1067" b="1" dirty="0">
                <a:solidFill>
                  <a:schemeClr val="bg1"/>
                </a:solidFill>
              </a:rPr>
              <a:t>name</a:t>
            </a:r>
          </a:p>
          <a:p>
            <a:r>
              <a:rPr lang="en-US" sz="1067" b="1" dirty="0">
                <a:solidFill>
                  <a:schemeClr val="bg1"/>
                </a:solidFill>
              </a:rPr>
              <a:t>customerID</a:t>
            </a:r>
          </a:p>
        </p:txBody>
      </p:sp>
      <p:sp>
        <p:nvSpPr>
          <p:cNvPr id="3" name="TextBox 2">
            <a:extLst>
              <a:ext uri="{FF2B5EF4-FFF2-40B4-BE49-F238E27FC236}">
                <a16:creationId xmlns:a16="http://schemas.microsoft.com/office/drawing/2014/main" id="{F35514A8-30FB-8B48-AED9-42DC09C010F6}"/>
              </a:ext>
            </a:extLst>
          </p:cNvPr>
          <p:cNvSpPr txBox="1"/>
          <p:nvPr/>
        </p:nvSpPr>
        <p:spPr>
          <a:xfrm>
            <a:off x="346035" y="6394850"/>
            <a:ext cx="4608954" cy="369332"/>
          </a:xfrm>
          <a:prstGeom prst="rect">
            <a:avLst/>
          </a:prstGeom>
          <a:noFill/>
        </p:spPr>
        <p:txBody>
          <a:bodyPr wrap="none" rtlCol="0">
            <a:spAutoFit/>
          </a:bodyPr>
          <a:lstStyle/>
          <a:p>
            <a:r>
              <a:rPr lang="en-US" dirty="0"/>
              <a:t>Inspired from Eric Evans‘s shipping domain</a:t>
            </a:r>
          </a:p>
        </p:txBody>
      </p:sp>
      <p:sp>
        <p:nvSpPr>
          <p:cNvPr id="4" name="Rectangle 3">
            <a:extLst>
              <a:ext uri="{FF2B5EF4-FFF2-40B4-BE49-F238E27FC236}">
                <a16:creationId xmlns:a16="http://schemas.microsoft.com/office/drawing/2014/main" id="{23B89E3E-8B51-B240-8944-E4591F590A3F}"/>
              </a:ext>
            </a:extLst>
          </p:cNvPr>
          <p:cNvSpPr/>
          <p:nvPr/>
        </p:nvSpPr>
        <p:spPr>
          <a:xfrm>
            <a:off x="2330439" y="549863"/>
            <a:ext cx="751724" cy="425072"/>
          </a:xfrm>
          <a:prstGeom prst="rect">
            <a:avLst/>
          </a:prstGeom>
          <a:noFill/>
          <a:ln>
            <a:solidFill>
              <a:srgbClr val="66903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eaLnBrk="1" fontAlgn="auto" hangingPunct="1">
              <a:spcBef>
                <a:spcPts val="0"/>
              </a:spcBef>
              <a:spcAft>
                <a:spcPts val="0"/>
              </a:spcAft>
            </a:pPr>
            <a:r>
              <a:rPr lang="en-US" sz="1333" dirty="0">
                <a:solidFill>
                  <a:schemeClr val="tx1"/>
                </a:solidFill>
                <a:latin typeface="Arial"/>
              </a:rPr>
              <a:t>role</a:t>
            </a:r>
          </a:p>
        </p:txBody>
      </p:sp>
      <p:cxnSp>
        <p:nvCxnSpPr>
          <p:cNvPr id="7" name="Elbow Connector 6">
            <a:extLst>
              <a:ext uri="{FF2B5EF4-FFF2-40B4-BE49-F238E27FC236}">
                <a16:creationId xmlns:a16="http://schemas.microsoft.com/office/drawing/2014/main" id="{0E635B58-39A1-4D49-BEC8-8022950E75E0}"/>
              </a:ext>
            </a:extLst>
          </p:cNvPr>
          <p:cNvCxnSpPr>
            <a:stCxn id="6" idx="0"/>
            <a:endCxn id="4" idx="1"/>
          </p:cNvCxnSpPr>
          <p:nvPr/>
        </p:nvCxnSpPr>
        <p:spPr>
          <a:xfrm rot="5400000" flipH="1" flipV="1">
            <a:off x="1403318" y="583489"/>
            <a:ext cx="748209" cy="1106033"/>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A4AC585C-125E-E344-8031-CC4034F813CE}"/>
              </a:ext>
            </a:extLst>
          </p:cNvPr>
          <p:cNvSpPr txBox="1"/>
          <p:nvPr/>
        </p:nvSpPr>
        <p:spPr>
          <a:xfrm>
            <a:off x="4780888" y="1556830"/>
            <a:ext cx="304892" cy="461665"/>
          </a:xfrm>
          <a:prstGeom prst="rect">
            <a:avLst/>
          </a:prstGeom>
          <a:noFill/>
        </p:spPr>
        <p:txBody>
          <a:bodyPr wrap="none" rtlCol="0">
            <a:spAutoFit/>
          </a:bodyPr>
          <a:lstStyle/>
          <a:p>
            <a:r>
              <a:rPr lang="en-US" sz="2400" dirty="0"/>
              <a:t>*</a:t>
            </a:r>
          </a:p>
        </p:txBody>
      </p:sp>
      <p:sp>
        <p:nvSpPr>
          <p:cNvPr id="15" name="Rectangle 14">
            <a:extLst>
              <a:ext uri="{FF2B5EF4-FFF2-40B4-BE49-F238E27FC236}">
                <a16:creationId xmlns:a16="http://schemas.microsoft.com/office/drawing/2014/main" id="{0C1EEFFF-483D-F04A-9454-01132BB5F784}"/>
              </a:ext>
            </a:extLst>
          </p:cNvPr>
          <p:cNvSpPr/>
          <p:nvPr/>
        </p:nvSpPr>
        <p:spPr>
          <a:xfrm>
            <a:off x="899051" y="3795571"/>
            <a:ext cx="1756741" cy="103180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Voyage</a:t>
            </a:r>
          </a:p>
          <a:p>
            <a:pPr algn="ctr"/>
            <a:endParaRPr lang="en-US" sz="1351" b="1" dirty="0">
              <a:solidFill>
                <a:schemeClr val="bg1"/>
              </a:solidFill>
            </a:endParaRPr>
          </a:p>
          <a:p>
            <a:r>
              <a:rPr lang="en-US" sz="1067" b="1" dirty="0">
                <a:solidFill>
                  <a:schemeClr val="bg1"/>
                </a:solidFill>
              </a:rPr>
              <a:t>voyageID</a:t>
            </a:r>
          </a:p>
          <a:p>
            <a:r>
              <a:rPr lang="en-US" sz="1067" b="1" dirty="0">
                <a:solidFill>
                  <a:schemeClr val="bg1"/>
                </a:solidFill>
              </a:rPr>
              <a:t>schedule</a:t>
            </a:r>
          </a:p>
        </p:txBody>
      </p:sp>
      <p:sp>
        <p:nvSpPr>
          <p:cNvPr id="16" name="Rectangle 15">
            <a:extLst>
              <a:ext uri="{FF2B5EF4-FFF2-40B4-BE49-F238E27FC236}">
                <a16:creationId xmlns:a16="http://schemas.microsoft.com/office/drawing/2014/main" id="{FE214EAE-5934-EB44-805A-A240A64A311D}"/>
              </a:ext>
            </a:extLst>
          </p:cNvPr>
          <p:cNvSpPr/>
          <p:nvPr/>
        </p:nvSpPr>
        <p:spPr>
          <a:xfrm>
            <a:off x="2102776" y="5141690"/>
            <a:ext cx="1756741" cy="953911"/>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Leg</a:t>
            </a:r>
          </a:p>
          <a:p>
            <a:endParaRPr lang="en-US" sz="1067" b="1" dirty="0">
              <a:solidFill>
                <a:schemeClr val="bg1"/>
              </a:solidFill>
            </a:endParaRPr>
          </a:p>
          <a:p>
            <a:r>
              <a:rPr lang="en-US" sz="1067" b="1" dirty="0">
                <a:solidFill>
                  <a:schemeClr val="bg1"/>
                </a:solidFill>
              </a:rPr>
              <a:t>Departure Date</a:t>
            </a:r>
          </a:p>
          <a:p>
            <a:r>
              <a:rPr lang="en-US" sz="1067" b="1" dirty="0">
                <a:solidFill>
                  <a:schemeClr val="bg1"/>
                </a:solidFill>
              </a:rPr>
              <a:t>Expected Arrival Date</a:t>
            </a:r>
          </a:p>
        </p:txBody>
      </p:sp>
      <p:sp>
        <p:nvSpPr>
          <p:cNvPr id="17" name="Rectangle 16">
            <a:extLst>
              <a:ext uri="{FF2B5EF4-FFF2-40B4-BE49-F238E27FC236}">
                <a16:creationId xmlns:a16="http://schemas.microsoft.com/office/drawing/2014/main" id="{514D8AFE-9648-DB42-9D63-EF7DFBD77091}"/>
              </a:ext>
            </a:extLst>
          </p:cNvPr>
          <p:cNvSpPr/>
          <p:nvPr/>
        </p:nvSpPr>
        <p:spPr>
          <a:xfrm>
            <a:off x="3660011" y="3598104"/>
            <a:ext cx="1756741" cy="103180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Location</a:t>
            </a:r>
          </a:p>
          <a:p>
            <a:pPr algn="ctr"/>
            <a:endParaRPr lang="en-US" sz="1351" b="1" dirty="0">
              <a:solidFill>
                <a:schemeClr val="bg1"/>
              </a:solidFill>
            </a:endParaRPr>
          </a:p>
          <a:p>
            <a:r>
              <a:rPr lang="en-US" sz="1067" b="1" dirty="0">
                <a:solidFill>
                  <a:schemeClr val="bg1"/>
                </a:solidFill>
              </a:rPr>
              <a:t>Port Code</a:t>
            </a:r>
          </a:p>
        </p:txBody>
      </p:sp>
      <p:cxnSp>
        <p:nvCxnSpPr>
          <p:cNvPr id="19" name="Elbow Connector 18">
            <a:extLst>
              <a:ext uri="{FF2B5EF4-FFF2-40B4-BE49-F238E27FC236}">
                <a16:creationId xmlns:a16="http://schemas.microsoft.com/office/drawing/2014/main" id="{0D27C057-D6BC-DC45-910C-C6C367DEA14B}"/>
              </a:ext>
            </a:extLst>
          </p:cNvPr>
          <p:cNvCxnSpPr>
            <a:cxnSpLocks/>
            <a:stCxn id="15" idx="2"/>
            <a:endCxn id="16" idx="1"/>
          </p:cNvCxnSpPr>
          <p:nvPr/>
        </p:nvCxnSpPr>
        <p:spPr>
          <a:xfrm rot="16200000" flipH="1">
            <a:off x="1544463" y="5060332"/>
            <a:ext cx="791272" cy="325355"/>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D7667ECF-22BE-8E4C-9309-E78C44BC4EB5}"/>
              </a:ext>
            </a:extLst>
          </p:cNvPr>
          <p:cNvSpPr txBox="1"/>
          <p:nvPr/>
        </p:nvSpPr>
        <p:spPr>
          <a:xfrm>
            <a:off x="9602229" y="3621562"/>
            <a:ext cx="304892" cy="461665"/>
          </a:xfrm>
          <a:prstGeom prst="rect">
            <a:avLst/>
          </a:prstGeom>
          <a:noFill/>
        </p:spPr>
        <p:txBody>
          <a:bodyPr wrap="none" rtlCol="0">
            <a:spAutoFit/>
          </a:bodyPr>
          <a:lstStyle/>
          <a:p>
            <a:r>
              <a:rPr lang="en-US" sz="2400" dirty="0"/>
              <a:t>*</a:t>
            </a:r>
          </a:p>
        </p:txBody>
      </p:sp>
      <p:sp>
        <p:nvSpPr>
          <p:cNvPr id="24" name="TextBox 23">
            <a:extLst>
              <a:ext uri="{FF2B5EF4-FFF2-40B4-BE49-F238E27FC236}">
                <a16:creationId xmlns:a16="http://schemas.microsoft.com/office/drawing/2014/main" id="{2A91E032-6FC5-8049-BE35-60B25924AA94}"/>
              </a:ext>
            </a:extLst>
          </p:cNvPr>
          <p:cNvSpPr txBox="1"/>
          <p:nvPr/>
        </p:nvSpPr>
        <p:spPr>
          <a:xfrm>
            <a:off x="1736863" y="5671674"/>
            <a:ext cx="304892" cy="461665"/>
          </a:xfrm>
          <a:prstGeom prst="rect">
            <a:avLst/>
          </a:prstGeom>
          <a:noFill/>
        </p:spPr>
        <p:txBody>
          <a:bodyPr wrap="none" rtlCol="0">
            <a:spAutoFit/>
          </a:bodyPr>
          <a:lstStyle/>
          <a:p>
            <a:r>
              <a:rPr lang="en-US" sz="2400" dirty="0"/>
              <a:t>*</a:t>
            </a:r>
          </a:p>
        </p:txBody>
      </p:sp>
      <p:sp>
        <p:nvSpPr>
          <p:cNvPr id="25" name="Rectangle 24">
            <a:extLst>
              <a:ext uri="{FF2B5EF4-FFF2-40B4-BE49-F238E27FC236}">
                <a16:creationId xmlns:a16="http://schemas.microsoft.com/office/drawing/2014/main" id="{BF68D451-297B-C846-9B9D-E15BFC13991C}"/>
              </a:ext>
            </a:extLst>
          </p:cNvPr>
          <p:cNvSpPr/>
          <p:nvPr/>
        </p:nvSpPr>
        <p:spPr>
          <a:xfrm>
            <a:off x="6327055" y="4827373"/>
            <a:ext cx="1756741" cy="103180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Vessel Movement</a:t>
            </a:r>
          </a:p>
          <a:p>
            <a:pPr algn="ctr"/>
            <a:endParaRPr lang="en-US" sz="1351" b="1" dirty="0">
              <a:solidFill>
                <a:schemeClr val="bg1"/>
              </a:solidFill>
            </a:endParaRPr>
          </a:p>
          <a:p>
            <a:r>
              <a:rPr lang="en-US" sz="1067" b="1" dirty="0">
                <a:solidFill>
                  <a:schemeClr val="bg1"/>
                </a:solidFill>
              </a:rPr>
              <a:t>voyageID</a:t>
            </a:r>
          </a:p>
          <a:p>
            <a:r>
              <a:rPr lang="en-US" sz="1067" b="1" dirty="0">
                <a:solidFill>
                  <a:schemeClr val="bg1"/>
                </a:solidFill>
              </a:rPr>
              <a:t>Vessel name</a:t>
            </a:r>
          </a:p>
        </p:txBody>
      </p:sp>
      <p:cxnSp>
        <p:nvCxnSpPr>
          <p:cNvPr id="26" name="Elbow Connector 25">
            <a:extLst>
              <a:ext uri="{FF2B5EF4-FFF2-40B4-BE49-F238E27FC236}">
                <a16:creationId xmlns:a16="http://schemas.microsoft.com/office/drawing/2014/main" id="{3638B535-3669-D34A-B103-3ACEF22752D5}"/>
              </a:ext>
            </a:extLst>
          </p:cNvPr>
          <p:cNvCxnSpPr>
            <a:cxnSpLocks/>
            <a:stCxn id="17" idx="2"/>
            <a:endCxn id="25" idx="1"/>
          </p:cNvCxnSpPr>
          <p:nvPr/>
        </p:nvCxnSpPr>
        <p:spPr>
          <a:xfrm rot="16200000" flipH="1">
            <a:off x="5076033" y="4092254"/>
            <a:ext cx="713368" cy="1788673"/>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CFD4745D-8B95-8448-8E02-3FC25D599A37}"/>
              </a:ext>
            </a:extLst>
          </p:cNvPr>
          <p:cNvCxnSpPr>
            <a:cxnSpLocks/>
            <a:stCxn id="17" idx="3"/>
            <a:endCxn id="25" idx="0"/>
          </p:cNvCxnSpPr>
          <p:nvPr/>
        </p:nvCxnSpPr>
        <p:spPr>
          <a:xfrm>
            <a:off x="5416753" y="4114005"/>
            <a:ext cx="1788673" cy="713368"/>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cxnSp>
        <p:nvCxnSpPr>
          <p:cNvPr id="32" name="Elbow Connector 31">
            <a:extLst>
              <a:ext uri="{FF2B5EF4-FFF2-40B4-BE49-F238E27FC236}">
                <a16:creationId xmlns:a16="http://schemas.microsoft.com/office/drawing/2014/main" id="{91B0E8F8-7979-0446-BD41-3979296FEC64}"/>
              </a:ext>
            </a:extLst>
          </p:cNvPr>
          <p:cNvCxnSpPr>
            <a:cxnSpLocks/>
            <a:stCxn id="17" idx="1"/>
            <a:endCxn id="16" idx="0"/>
          </p:cNvCxnSpPr>
          <p:nvPr/>
        </p:nvCxnSpPr>
        <p:spPr>
          <a:xfrm rot="10800000" flipV="1">
            <a:off x="2981147" y="4114005"/>
            <a:ext cx="678864" cy="1027684"/>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cxnSp>
        <p:nvCxnSpPr>
          <p:cNvPr id="35" name="Elbow Connector 34">
            <a:extLst>
              <a:ext uri="{FF2B5EF4-FFF2-40B4-BE49-F238E27FC236}">
                <a16:creationId xmlns:a16="http://schemas.microsoft.com/office/drawing/2014/main" id="{C20FB597-50BA-4047-90CB-72B57D6B02AC}"/>
              </a:ext>
            </a:extLst>
          </p:cNvPr>
          <p:cNvCxnSpPr>
            <a:cxnSpLocks/>
            <a:stCxn id="17" idx="2"/>
            <a:endCxn id="16" idx="3"/>
          </p:cNvCxnSpPr>
          <p:nvPr/>
        </p:nvCxnSpPr>
        <p:spPr>
          <a:xfrm rot="5400000">
            <a:off x="3704580" y="4784844"/>
            <a:ext cx="988739" cy="678864"/>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B284C0F7-B5D8-C44E-8AA4-656146CD3352}"/>
              </a:ext>
            </a:extLst>
          </p:cNvPr>
          <p:cNvSpPr/>
          <p:nvPr/>
        </p:nvSpPr>
        <p:spPr>
          <a:xfrm>
            <a:off x="9968143" y="3290615"/>
            <a:ext cx="1756741" cy="1339291"/>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Reefer Telemetry</a:t>
            </a:r>
          </a:p>
          <a:p>
            <a:r>
              <a:rPr lang="en-US" sz="1067" b="1" dirty="0">
                <a:solidFill>
                  <a:schemeClr val="bg1"/>
                </a:solidFill>
              </a:rPr>
              <a:t>containerID</a:t>
            </a:r>
          </a:p>
          <a:p>
            <a:r>
              <a:rPr lang="en-US" sz="1067" b="1" dirty="0">
                <a:solidFill>
                  <a:schemeClr val="bg1"/>
                </a:solidFill>
              </a:rPr>
              <a:t>Power</a:t>
            </a:r>
          </a:p>
          <a:p>
            <a:r>
              <a:rPr lang="en-US" sz="1067" b="1" dirty="0">
                <a:solidFill>
                  <a:schemeClr val="bg1"/>
                </a:solidFill>
              </a:rPr>
              <a:t>Temperature</a:t>
            </a:r>
          </a:p>
          <a:p>
            <a:r>
              <a:rPr lang="en-US" sz="1067" b="1" dirty="0">
                <a:solidFill>
                  <a:schemeClr val="bg1"/>
                </a:solidFill>
              </a:rPr>
              <a:t>Co2</a:t>
            </a:r>
          </a:p>
          <a:p>
            <a:r>
              <a:rPr lang="en-US" sz="1067" b="1" dirty="0">
                <a:solidFill>
                  <a:schemeClr val="bg1"/>
                </a:solidFill>
              </a:rPr>
              <a:t>O2</a:t>
            </a:r>
          </a:p>
        </p:txBody>
      </p:sp>
      <p:cxnSp>
        <p:nvCxnSpPr>
          <p:cNvPr id="47" name="Elbow Connector 46">
            <a:extLst>
              <a:ext uri="{FF2B5EF4-FFF2-40B4-BE49-F238E27FC236}">
                <a16:creationId xmlns:a16="http://schemas.microsoft.com/office/drawing/2014/main" id="{7728D15E-47B7-FA42-9965-B75120CAB5A2}"/>
              </a:ext>
            </a:extLst>
          </p:cNvPr>
          <p:cNvCxnSpPr>
            <a:cxnSpLocks/>
            <a:stCxn id="46" idx="1"/>
            <a:endCxn id="11" idx="2"/>
          </p:cNvCxnSpPr>
          <p:nvPr/>
        </p:nvCxnSpPr>
        <p:spPr>
          <a:xfrm rot="10800000">
            <a:off x="9310071" y="3125143"/>
            <a:ext cx="658072" cy="835119"/>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531354E6-DBE7-2D47-A790-509E3E239245}"/>
              </a:ext>
            </a:extLst>
          </p:cNvPr>
          <p:cNvSpPr txBox="1"/>
          <p:nvPr/>
        </p:nvSpPr>
        <p:spPr>
          <a:xfrm>
            <a:off x="5690278" y="3714039"/>
            <a:ext cx="400751" cy="338554"/>
          </a:xfrm>
          <a:prstGeom prst="rect">
            <a:avLst/>
          </a:prstGeom>
          <a:noFill/>
        </p:spPr>
        <p:txBody>
          <a:bodyPr wrap="none" rtlCol="0">
            <a:spAutoFit/>
          </a:bodyPr>
          <a:lstStyle/>
          <a:p>
            <a:r>
              <a:rPr lang="en-US" sz="1600" dirty="0"/>
              <a:t>To</a:t>
            </a:r>
          </a:p>
        </p:txBody>
      </p:sp>
      <p:sp>
        <p:nvSpPr>
          <p:cNvPr id="51" name="TextBox 50">
            <a:extLst>
              <a:ext uri="{FF2B5EF4-FFF2-40B4-BE49-F238E27FC236}">
                <a16:creationId xmlns:a16="http://schemas.microsoft.com/office/drawing/2014/main" id="{56AB3DD5-C3EF-A44A-BB2B-61B272775057}"/>
              </a:ext>
            </a:extLst>
          </p:cNvPr>
          <p:cNvSpPr txBox="1"/>
          <p:nvPr/>
        </p:nvSpPr>
        <p:spPr>
          <a:xfrm>
            <a:off x="3078237" y="3739906"/>
            <a:ext cx="400751" cy="338554"/>
          </a:xfrm>
          <a:prstGeom prst="rect">
            <a:avLst/>
          </a:prstGeom>
          <a:noFill/>
        </p:spPr>
        <p:txBody>
          <a:bodyPr wrap="none" rtlCol="0">
            <a:spAutoFit/>
          </a:bodyPr>
          <a:lstStyle/>
          <a:p>
            <a:r>
              <a:rPr lang="en-US" sz="1600" dirty="0"/>
              <a:t>To</a:t>
            </a:r>
          </a:p>
        </p:txBody>
      </p:sp>
      <p:sp>
        <p:nvSpPr>
          <p:cNvPr id="52" name="TextBox 51">
            <a:extLst>
              <a:ext uri="{FF2B5EF4-FFF2-40B4-BE49-F238E27FC236}">
                <a16:creationId xmlns:a16="http://schemas.microsoft.com/office/drawing/2014/main" id="{20541262-4B8F-C04C-A9FA-B6C1CADB82B9}"/>
              </a:ext>
            </a:extLst>
          </p:cNvPr>
          <p:cNvSpPr txBox="1"/>
          <p:nvPr/>
        </p:nvSpPr>
        <p:spPr>
          <a:xfrm>
            <a:off x="4873787" y="4959094"/>
            <a:ext cx="663964" cy="338554"/>
          </a:xfrm>
          <a:prstGeom prst="rect">
            <a:avLst/>
          </a:prstGeom>
          <a:noFill/>
        </p:spPr>
        <p:txBody>
          <a:bodyPr wrap="none" rtlCol="0">
            <a:spAutoFit/>
          </a:bodyPr>
          <a:lstStyle/>
          <a:p>
            <a:r>
              <a:rPr lang="en-US" sz="1600" dirty="0"/>
              <a:t>From</a:t>
            </a:r>
          </a:p>
        </p:txBody>
      </p:sp>
      <p:sp>
        <p:nvSpPr>
          <p:cNvPr id="53" name="TextBox 52">
            <a:extLst>
              <a:ext uri="{FF2B5EF4-FFF2-40B4-BE49-F238E27FC236}">
                <a16:creationId xmlns:a16="http://schemas.microsoft.com/office/drawing/2014/main" id="{D5BE2AF9-CEED-8643-8496-8E0380B23B08}"/>
              </a:ext>
            </a:extLst>
          </p:cNvPr>
          <p:cNvSpPr txBox="1"/>
          <p:nvPr/>
        </p:nvSpPr>
        <p:spPr>
          <a:xfrm>
            <a:off x="3879959" y="5273127"/>
            <a:ext cx="663964" cy="338554"/>
          </a:xfrm>
          <a:prstGeom prst="rect">
            <a:avLst/>
          </a:prstGeom>
          <a:noFill/>
        </p:spPr>
        <p:txBody>
          <a:bodyPr wrap="none" rtlCol="0">
            <a:spAutoFit/>
          </a:bodyPr>
          <a:lstStyle/>
          <a:p>
            <a:r>
              <a:rPr lang="en-US" sz="1600" dirty="0"/>
              <a:t>From</a:t>
            </a:r>
          </a:p>
        </p:txBody>
      </p:sp>
      <p:sp>
        <p:nvSpPr>
          <p:cNvPr id="55" name="Rectangle 54">
            <a:extLst>
              <a:ext uri="{FF2B5EF4-FFF2-40B4-BE49-F238E27FC236}">
                <a16:creationId xmlns:a16="http://schemas.microsoft.com/office/drawing/2014/main" id="{1F7D43FB-6D89-B749-8265-166B2111599C}"/>
              </a:ext>
            </a:extLst>
          </p:cNvPr>
          <p:cNvSpPr/>
          <p:nvPr/>
        </p:nvSpPr>
        <p:spPr>
          <a:xfrm>
            <a:off x="4454992" y="1870033"/>
            <a:ext cx="2368160" cy="1455904"/>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Delivery Specifications</a:t>
            </a:r>
          </a:p>
          <a:p>
            <a:pPr algn="ctr"/>
            <a:endParaRPr lang="en-US" sz="1067" dirty="0">
              <a:solidFill>
                <a:schemeClr val="bg1"/>
              </a:solidFill>
            </a:endParaRPr>
          </a:p>
          <a:p>
            <a:r>
              <a:rPr lang="en-US" sz="1067" dirty="0">
                <a:solidFill>
                  <a:schemeClr val="bg1"/>
                </a:solidFill>
              </a:rPr>
              <a:t>Good Type</a:t>
            </a:r>
          </a:p>
          <a:p>
            <a:r>
              <a:rPr lang="en-US" sz="1067" dirty="0">
                <a:solidFill>
                  <a:schemeClr val="bg1"/>
                </a:solidFill>
              </a:rPr>
              <a:t>Expected Temperature</a:t>
            </a:r>
          </a:p>
          <a:p>
            <a:r>
              <a:rPr lang="en-US" sz="1067" dirty="0">
                <a:solidFill>
                  <a:schemeClr val="bg1"/>
                </a:solidFill>
              </a:rPr>
              <a:t>Tracking Number</a:t>
            </a:r>
          </a:p>
          <a:p>
            <a:r>
              <a:rPr lang="en-US" sz="1067" dirty="0">
                <a:solidFill>
                  <a:schemeClr val="bg1"/>
                </a:solidFill>
              </a:rPr>
              <a:t>Origin Address</a:t>
            </a:r>
          </a:p>
          <a:p>
            <a:r>
              <a:rPr lang="en-US" sz="1067" dirty="0">
                <a:solidFill>
                  <a:schemeClr val="bg1"/>
                </a:solidFill>
              </a:rPr>
              <a:t>Destination Address</a:t>
            </a:r>
          </a:p>
          <a:p>
            <a:r>
              <a:rPr lang="en-US" sz="1067" dirty="0">
                <a:solidFill>
                  <a:schemeClr val="bg1"/>
                </a:solidFill>
              </a:rPr>
              <a:t>Expected PickUp Date</a:t>
            </a:r>
          </a:p>
        </p:txBody>
      </p:sp>
      <p:cxnSp>
        <p:nvCxnSpPr>
          <p:cNvPr id="57" name="Elbow Connector 56">
            <a:extLst>
              <a:ext uri="{FF2B5EF4-FFF2-40B4-BE49-F238E27FC236}">
                <a16:creationId xmlns:a16="http://schemas.microsoft.com/office/drawing/2014/main" id="{891F0DE8-B499-AC48-A3A3-BF995B65538A}"/>
              </a:ext>
            </a:extLst>
          </p:cNvPr>
          <p:cNvCxnSpPr>
            <a:cxnSpLocks/>
            <a:stCxn id="55" idx="0"/>
            <a:endCxn id="10" idx="2"/>
          </p:cNvCxnSpPr>
          <p:nvPr/>
        </p:nvCxnSpPr>
        <p:spPr>
          <a:xfrm rot="16200000" flipV="1">
            <a:off x="4661015" y="891976"/>
            <a:ext cx="549715" cy="1406400"/>
          </a:xfrm>
          <a:prstGeom prst="bentConnector3">
            <a:avLst>
              <a:gd name="adj1" fmla="val 50000"/>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cxnSp>
        <p:nvCxnSpPr>
          <p:cNvPr id="60" name="Elbow Connector 59">
            <a:extLst>
              <a:ext uri="{FF2B5EF4-FFF2-40B4-BE49-F238E27FC236}">
                <a16:creationId xmlns:a16="http://schemas.microsoft.com/office/drawing/2014/main" id="{D4F5E9D6-AD09-164C-9E02-A1B605E652C3}"/>
              </a:ext>
            </a:extLst>
          </p:cNvPr>
          <p:cNvCxnSpPr>
            <a:cxnSpLocks/>
            <a:stCxn id="55" idx="1"/>
            <a:endCxn id="15" idx="0"/>
          </p:cNvCxnSpPr>
          <p:nvPr/>
        </p:nvCxnSpPr>
        <p:spPr>
          <a:xfrm rot="10800000" flipV="1">
            <a:off x="1777421" y="2597985"/>
            <a:ext cx="2677571" cy="1197585"/>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cxnSp>
        <p:nvCxnSpPr>
          <p:cNvPr id="63" name="Elbow Connector 62">
            <a:extLst>
              <a:ext uri="{FF2B5EF4-FFF2-40B4-BE49-F238E27FC236}">
                <a16:creationId xmlns:a16="http://schemas.microsoft.com/office/drawing/2014/main" id="{40CBF08A-782C-E24B-99A7-38F6FE2306BF}"/>
              </a:ext>
            </a:extLst>
          </p:cNvPr>
          <p:cNvCxnSpPr>
            <a:cxnSpLocks/>
            <a:stCxn id="11" idx="1"/>
            <a:endCxn id="55" idx="3"/>
          </p:cNvCxnSpPr>
          <p:nvPr/>
        </p:nvCxnSpPr>
        <p:spPr>
          <a:xfrm rot="10800000">
            <a:off x="6823152" y="2597987"/>
            <a:ext cx="1730589" cy="11255"/>
          </a:xfrm>
          <a:prstGeom prst="bentConnector3">
            <a:avLst>
              <a:gd name="adj1" fmla="val 50000"/>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8F3C8FE8-3752-D04D-9C31-C1C724552D18}"/>
              </a:ext>
            </a:extLst>
          </p:cNvPr>
          <p:cNvSpPr/>
          <p:nvPr/>
        </p:nvSpPr>
        <p:spPr>
          <a:xfrm>
            <a:off x="6932118" y="379854"/>
            <a:ext cx="1512657" cy="56131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Delivery History</a:t>
            </a:r>
          </a:p>
        </p:txBody>
      </p:sp>
      <p:cxnSp>
        <p:nvCxnSpPr>
          <p:cNvPr id="33" name="Elbow Connector 32">
            <a:extLst>
              <a:ext uri="{FF2B5EF4-FFF2-40B4-BE49-F238E27FC236}">
                <a16:creationId xmlns:a16="http://schemas.microsoft.com/office/drawing/2014/main" id="{9543B881-3FF2-EA49-9FFC-D8D1B21B612E}"/>
              </a:ext>
            </a:extLst>
          </p:cNvPr>
          <p:cNvCxnSpPr>
            <a:cxnSpLocks/>
            <a:stCxn id="31" idx="1"/>
            <a:endCxn id="10" idx="3"/>
          </p:cNvCxnSpPr>
          <p:nvPr/>
        </p:nvCxnSpPr>
        <p:spPr>
          <a:xfrm rot="10800000" flipV="1">
            <a:off x="5416752" y="660511"/>
            <a:ext cx="1515365" cy="145965"/>
          </a:xfrm>
          <a:prstGeom prst="bentConnector3">
            <a:avLst>
              <a:gd name="adj1" fmla="val 50000"/>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06BB8CCE-CE26-8645-B962-7C6A96627459}"/>
              </a:ext>
            </a:extLst>
          </p:cNvPr>
          <p:cNvSpPr txBox="1"/>
          <p:nvPr/>
        </p:nvSpPr>
        <p:spPr>
          <a:xfrm>
            <a:off x="6409339" y="368678"/>
            <a:ext cx="304892" cy="461665"/>
          </a:xfrm>
          <a:prstGeom prst="rect">
            <a:avLst/>
          </a:prstGeom>
          <a:noFill/>
        </p:spPr>
        <p:txBody>
          <a:bodyPr wrap="none" rtlCol="0">
            <a:spAutoFit/>
          </a:bodyPr>
          <a:lstStyle/>
          <a:p>
            <a:r>
              <a:rPr lang="en-US" sz="2400" dirty="0"/>
              <a:t>*</a:t>
            </a:r>
          </a:p>
        </p:txBody>
      </p:sp>
    </p:spTree>
    <p:extLst>
      <p:ext uri="{BB962C8B-B14F-4D97-AF65-F5344CB8AC3E}">
        <p14:creationId xmlns:p14="http://schemas.microsoft.com/office/powerpoint/2010/main" val="36996760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38B019-00EE-A649-AC0A-3E8CD5A46B05}"/>
              </a:ext>
            </a:extLst>
          </p:cNvPr>
          <p:cNvSpPr>
            <a:spLocks noGrp="1"/>
          </p:cNvSpPr>
          <p:nvPr>
            <p:ph type="sldNum" sz="quarter" idx="12"/>
          </p:nvPr>
        </p:nvSpPr>
        <p:spPr>
          <a:xfrm>
            <a:off x="11480800" y="8475133"/>
            <a:ext cx="3657600" cy="486833"/>
          </a:xfrm>
          <a:prstGeom prst="rect">
            <a:avLst/>
          </a:prstGeom>
        </p:spPr>
        <p:txBody>
          <a:bodyPr vert="horz" lIns="121920" tIns="60960" rIns="121920" bIns="60960" rtlCol="0" anchor="ctr"/>
          <a:lstStyle>
            <a:defPPr>
              <a:defRPr lang="en-US"/>
            </a:defPPr>
            <a:lvl1pPr marL="0" algn="r" defTabSz="1219170" rtl="0" eaLnBrk="1" latinLnBrk="0" hangingPunct="1">
              <a:defRPr sz="1600" kern="1200">
                <a:solidFill>
                  <a:schemeClr val="tx1">
                    <a:tint val="75000"/>
                  </a:schemeClr>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C565C23E-6D76-459C-BC14-A9049E4EE889}" type="slidenum">
              <a:rPr lang="en-US" smtClean="0"/>
              <a:pPr/>
              <a:t>52</a:t>
            </a:fld>
            <a:endParaRPr lang="en-US"/>
          </a:p>
        </p:txBody>
      </p:sp>
      <p:sp>
        <p:nvSpPr>
          <p:cNvPr id="10" name="Rectangle 9">
            <a:extLst>
              <a:ext uri="{FF2B5EF4-FFF2-40B4-BE49-F238E27FC236}">
                <a16:creationId xmlns:a16="http://schemas.microsoft.com/office/drawing/2014/main" id="{C6FB49FE-0AC0-9240-8F38-7DD725E4E8AE}"/>
              </a:ext>
            </a:extLst>
          </p:cNvPr>
          <p:cNvSpPr/>
          <p:nvPr/>
        </p:nvSpPr>
        <p:spPr>
          <a:xfrm>
            <a:off x="3048592" y="292634"/>
            <a:ext cx="2368160" cy="1027685"/>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Shipping Order</a:t>
            </a:r>
          </a:p>
          <a:p>
            <a:pPr algn="ctr"/>
            <a:endParaRPr lang="en-US" sz="1351" b="1" dirty="0">
              <a:solidFill>
                <a:schemeClr val="bg1"/>
              </a:solidFill>
            </a:endParaRPr>
          </a:p>
          <a:p>
            <a:r>
              <a:rPr lang="en-US" sz="1400" dirty="0">
                <a:solidFill>
                  <a:schemeClr val="bg1"/>
                </a:solidFill>
              </a:rPr>
              <a:t>orderID</a:t>
            </a:r>
          </a:p>
        </p:txBody>
      </p:sp>
      <p:sp>
        <p:nvSpPr>
          <p:cNvPr id="11" name="Rectangle 10">
            <a:extLst>
              <a:ext uri="{FF2B5EF4-FFF2-40B4-BE49-F238E27FC236}">
                <a16:creationId xmlns:a16="http://schemas.microsoft.com/office/drawing/2014/main" id="{778DE887-D624-9D47-8F60-D56D3B1936E9}"/>
              </a:ext>
            </a:extLst>
          </p:cNvPr>
          <p:cNvSpPr/>
          <p:nvPr/>
        </p:nvSpPr>
        <p:spPr>
          <a:xfrm>
            <a:off x="8553742" y="2093339"/>
            <a:ext cx="1512657" cy="103180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Reefer Container</a:t>
            </a:r>
          </a:p>
          <a:p>
            <a:r>
              <a:rPr lang="en-US" sz="1067" b="1" dirty="0">
                <a:solidFill>
                  <a:schemeClr val="bg1"/>
                </a:solidFill>
              </a:rPr>
              <a:t>containerID</a:t>
            </a:r>
          </a:p>
          <a:p>
            <a:r>
              <a:rPr lang="en-US" sz="1067" b="1" dirty="0">
                <a:solidFill>
                  <a:schemeClr val="bg1"/>
                </a:solidFill>
              </a:rPr>
              <a:t>type</a:t>
            </a:r>
          </a:p>
        </p:txBody>
      </p:sp>
      <p:sp>
        <p:nvSpPr>
          <p:cNvPr id="6" name="Rectangle 5">
            <a:extLst>
              <a:ext uri="{FF2B5EF4-FFF2-40B4-BE49-F238E27FC236}">
                <a16:creationId xmlns:a16="http://schemas.microsoft.com/office/drawing/2014/main" id="{5433EBE9-2CE2-1C4C-834B-F99D71A5DA34}"/>
              </a:ext>
            </a:extLst>
          </p:cNvPr>
          <p:cNvSpPr/>
          <p:nvPr/>
        </p:nvSpPr>
        <p:spPr>
          <a:xfrm>
            <a:off x="346035" y="1510608"/>
            <a:ext cx="1756741" cy="103180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Customer</a:t>
            </a:r>
          </a:p>
          <a:p>
            <a:pPr algn="ctr"/>
            <a:endParaRPr lang="en-US" sz="1351" b="1" dirty="0">
              <a:solidFill>
                <a:schemeClr val="bg1"/>
              </a:solidFill>
            </a:endParaRPr>
          </a:p>
          <a:p>
            <a:r>
              <a:rPr lang="en-US" sz="1067" b="1" dirty="0">
                <a:solidFill>
                  <a:schemeClr val="bg1"/>
                </a:solidFill>
              </a:rPr>
              <a:t>name</a:t>
            </a:r>
          </a:p>
          <a:p>
            <a:r>
              <a:rPr lang="en-US" sz="1067" b="1" dirty="0">
                <a:solidFill>
                  <a:schemeClr val="bg1"/>
                </a:solidFill>
              </a:rPr>
              <a:t>customerID</a:t>
            </a:r>
          </a:p>
        </p:txBody>
      </p:sp>
      <p:sp>
        <p:nvSpPr>
          <p:cNvPr id="4" name="Rectangle 3">
            <a:extLst>
              <a:ext uri="{FF2B5EF4-FFF2-40B4-BE49-F238E27FC236}">
                <a16:creationId xmlns:a16="http://schemas.microsoft.com/office/drawing/2014/main" id="{23B89E3E-8B51-B240-8944-E4591F590A3F}"/>
              </a:ext>
            </a:extLst>
          </p:cNvPr>
          <p:cNvSpPr/>
          <p:nvPr/>
        </p:nvSpPr>
        <p:spPr>
          <a:xfrm>
            <a:off x="2330439" y="549863"/>
            <a:ext cx="751724" cy="425072"/>
          </a:xfrm>
          <a:prstGeom prst="rect">
            <a:avLst/>
          </a:prstGeom>
          <a:noFill/>
          <a:ln>
            <a:solidFill>
              <a:srgbClr val="66903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eaLnBrk="1" fontAlgn="auto" hangingPunct="1">
              <a:spcBef>
                <a:spcPts val="0"/>
              </a:spcBef>
              <a:spcAft>
                <a:spcPts val="0"/>
              </a:spcAft>
            </a:pPr>
            <a:r>
              <a:rPr lang="en-US" sz="1333" dirty="0">
                <a:solidFill>
                  <a:schemeClr val="tx1"/>
                </a:solidFill>
                <a:latin typeface="Arial"/>
              </a:rPr>
              <a:t>role</a:t>
            </a:r>
          </a:p>
        </p:txBody>
      </p:sp>
      <p:cxnSp>
        <p:nvCxnSpPr>
          <p:cNvPr id="7" name="Elbow Connector 6">
            <a:extLst>
              <a:ext uri="{FF2B5EF4-FFF2-40B4-BE49-F238E27FC236}">
                <a16:creationId xmlns:a16="http://schemas.microsoft.com/office/drawing/2014/main" id="{0E635B58-39A1-4D49-BEC8-8022950E75E0}"/>
              </a:ext>
            </a:extLst>
          </p:cNvPr>
          <p:cNvCxnSpPr>
            <a:stCxn id="6" idx="0"/>
            <a:endCxn id="4" idx="1"/>
          </p:cNvCxnSpPr>
          <p:nvPr/>
        </p:nvCxnSpPr>
        <p:spPr>
          <a:xfrm rot="5400000" flipH="1" flipV="1">
            <a:off x="1403318" y="583489"/>
            <a:ext cx="748209" cy="1106033"/>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A4AC585C-125E-E344-8031-CC4034F813CE}"/>
              </a:ext>
            </a:extLst>
          </p:cNvPr>
          <p:cNvSpPr txBox="1"/>
          <p:nvPr/>
        </p:nvSpPr>
        <p:spPr>
          <a:xfrm>
            <a:off x="4780888" y="1556830"/>
            <a:ext cx="304892" cy="461665"/>
          </a:xfrm>
          <a:prstGeom prst="rect">
            <a:avLst/>
          </a:prstGeom>
          <a:noFill/>
        </p:spPr>
        <p:txBody>
          <a:bodyPr wrap="none" rtlCol="0">
            <a:spAutoFit/>
          </a:bodyPr>
          <a:lstStyle/>
          <a:p>
            <a:r>
              <a:rPr lang="en-US" sz="2400" dirty="0"/>
              <a:t>*</a:t>
            </a:r>
          </a:p>
        </p:txBody>
      </p:sp>
      <p:sp>
        <p:nvSpPr>
          <p:cNvPr id="15" name="Rectangle 14">
            <a:extLst>
              <a:ext uri="{FF2B5EF4-FFF2-40B4-BE49-F238E27FC236}">
                <a16:creationId xmlns:a16="http://schemas.microsoft.com/office/drawing/2014/main" id="{0C1EEFFF-483D-F04A-9454-01132BB5F784}"/>
              </a:ext>
            </a:extLst>
          </p:cNvPr>
          <p:cNvSpPr/>
          <p:nvPr/>
        </p:nvSpPr>
        <p:spPr>
          <a:xfrm>
            <a:off x="899051" y="3795571"/>
            <a:ext cx="1756741" cy="103180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Voyage</a:t>
            </a:r>
          </a:p>
          <a:p>
            <a:pPr algn="ctr"/>
            <a:endParaRPr lang="en-US" sz="1351" b="1" dirty="0">
              <a:solidFill>
                <a:schemeClr val="bg1"/>
              </a:solidFill>
            </a:endParaRPr>
          </a:p>
          <a:p>
            <a:r>
              <a:rPr lang="en-US" sz="1067" b="1" dirty="0">
                <a:solidFill>
                  <a:schemeClr val="bg1"/>
                </a:solidFill>
              </a:rPr>
              <a:t>voyageID</a:t>
            </a:r>
          </a:p>
          <a:p>
            <a:r>
              <a:rPr lang="en-US" sz="1067" b="1" dirty="0">
                <a:solidFill>
                  <a:schemeClr val="bg1"/>
                </a:solidFill>
              </a:rPr>
              <a:t>schedule</a:t>
            </a:r>
          </a:p>
        </p:txBody>
      </p:sp>
      <p:sp>
        <p:nvSpPr>
          <p:cNvPr id="16" name="Rectangle 15">
            <a:extLst>
              <a:ext uri="{FF2B5EF4-FFF2-40B4-BE49-F238E27FC236}">
                <a16:creationId xmlns:a16="http://schemas.microsoft.com/office/drawing/2014/main" id="{FE214EAE-5934-EB44-805A-A240A64A311D}"/>
              </a:ext>
            </a:extLst>
          </p:cNvPr>
          <p:cNvSpPr/>
          <p:nvPr/>
        </p:nvSpPr>
        <p:spPr>
          <a:xfrm>
            <a:off x="2102776" y="5141690"/>
            <a:ext cx="1756741" cy="953911"/>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Leg</a:t>
            </a:r>
          </a:p>
          <a:p>
            <a:endParaRPr lang="en-US" sz="1067" b="1" dirty="0">
              <a:solidFill>
                <a:schemeClr val="bg1"/>
              </a:solidFill>
            </a:endParaRPr>
          </a:p>
          <a:p>
            <a:r>
              <a:rPr lang="en-US" sz="1067" b="1" dirty="0">
                <a:solidFill>
                  <a:schemeClr val="bg1"/>
                </a:solidFill>
              </a:rPr>
              <a:t>Departure Date</a:t>
            </a:r>
          </a:p>
          <a:p>
            <a:r>
              <a:rPr lang="en-US" sz="1067" b="1" dirty="0">
                <a:solidFill>
                  <a:schemeClr val="bg1"/>
                </a:solidFill>
              </a:rPr>
              <a:t>Expected Arrival Date</a:t>
            </a:r>
          </a:p>
        </p:txBody>
      </p:sp>
      <p:sp>
        <p:nvSpPr>
          <p:cNvPr id="17" name="Rectangle 16">
            <a:extLst>
              <a:ext uri="{FF2B5EF4-FFF2-40B4-BE49-F238E27FC236}">
                <a16:creationId xmlns:a16="http://schemas.microsoft.com/office/drawing/2014/main" id="{514D8AFE-9648-DB42-9D63-EF7DFBD77091}"/>
              </a:ext>
            </a:extLst>
          </p:cNvPr>
          <p:cNvSpPr/>
          <p:nvPr/>
        </p:nvSpPr>
        <p:spPr>
          <a:xfrm>
            <a:off x="3660011" y="3598104"/>
            <a:ext cx="1756741" cy="103180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Location</a:t>
            </a:r>
          </a:p>
          <a:p>
            <a:pPr algn="ctr"/>
            <a:endParaRPr lang="en-US" sz="1351" b="1" dirty="0">
              <a:solidFill>
                <a:schemeClr val="bg1"/>
              </a:solidFill>
            </a:endParaRPr>
          </a:p>
          <a:p>
            <a:r>
              <a:rPr lang="en-US" sz="1067" b="1" dirty="0">
                <a:solidFill>
                  <a:schemeClr val="bg1"/>
                </a:solidFill>
              </a:rPr>
              <a:t>Port Code</a:t>
            </a:r>
          </a:p>
        </p:txBody>
      </p:sp>
      <p:cxnSp>
        <p:nvCxnSpPr>
          <p:cNvPr id="19" name="Elbow Connector 18">
            <a:extLst>
              <a:ext uri="{FF2B5EF4-FFF2-40B4-BE49-F238E27FC236}">
                <a16:creationId xmlns:a16="http://schemas.microsoft.com/office/drawing/2014/main" id="{0D27C057-D6BC-DC45-910C-C6C367DEA14B}"/>
              </a:ext>
            </a:extLst>
          </p:cNvPr>
          <p:cNvCxnSpPr>
            <a:cxnSpLocks/>
            <a:stCxn id="15" idx="2"/>
            <a:endCxn id="16" idx="1"/>
          </p:cNvCxnSpPr>
          <p:nvPr/>
        </p:nvCxnSpPr>
        <p:spPr>
          <a:xfrm rot="16200000" flipH="1">
            <a:off x="1544463" y="5060332"/>
            <a:ext cx="791272" cy="325355"/>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D7667ECF-22BE-8E4C-9309-E78C44BC4EB5}"/>
              </a:ext>
            </a:extLst>
          </p:cNvPr>
          <p:cNvSpPr txBox="1"/>
          <p:nvPr/>
        </p:nvSpPr>
        <p:spPr>
          <a:xfrm>
            <a:off x="9602229" y="3621562"/>
            <a:ext cx="304892" cy="461665"/>
          </a:xfrm>
          <a:prstGeom prst="rect">
            <a:avLst/>
          </a:prstGeom>
          <a:noFill/>
        </p:spPr>
        <p:txBody>
          <a:bodyPr wrap="none" rtlCol="0">
            <a:spAutoFit/>
          </a:bodyPr>
          <a:lstStyle/>
          <a:p>
            <a:r>
              <a:rPr lang="en-US" sz="2400" dirty="0"/>
              <a:t>*</a:t>
            </a:r>
          </a:p>
        </p:txBody>
      </p:sp>
      <p:sp>
        <p:nvSpPr>
          <p:cNvPr id="24" name="TextBox 23">
            <a:extLst>
              <a:ext uri="{FF2B5EF4-FFF2-40B4-BE49-F238E27FC236}">
                <a16:creationId xmlns:a16="http://schemas.microsoft.com/office/drawing/2014/main" id="{2A91E032-6FC5-8049-BE35-60B25924AA94}"/>
              </a:ext>
            </a:extLst>
          </p:cNvPr>
          <p:cNvSpPr txBox="1"/>
          <p:nvPr/>
        </p:nvSpPr>
        <p:spPr>
          <a:xfrm>
            <a:off x="1736863" y="5671674"/>
            <a:ext cx="304892" cy="461665"/>
          </a:xfrm>
          <a:prstGeom prst="rect">
            <a:avLst/>
          </a:prstGeom>
          <a:noFill/>
        </p:spPr>
        <p:txBody>
          <a:bodyPr wrap="none" rtlCol="0">
            <a:spAutoFit/>
          </a:bodyPr>
          <a:lstStyle/>
          <a:p>
            <a:r>
              <a:rPr lang="en-US" sz="2400" dirty="0"/>
              <a:t>*</a:t>
            </a:r>
          </a:p>
        </p:txBody>
      </p:sp>
      <p:sp>
        <p:nvSpPr>
          <p:cNvPr id="25" name="Rectangle 24">
            <a:extLst>
              <a:ext uri="{FF2B5EF4-FFF2-40B4-BE49-F238E27FC236}">
                <a16:creationId xmlns:a16="http://schemas.microsoft.com/office/drawing/2014/main" id="{BF68D451-297B-C846-9B9D-E15BFC13991C}"/>
              </a:ext>
            </a:extLst>
          </p:cNvPr>
          <p:cNvSpPr/>
          <p:nvPr/>
        </p:nvSpPr>
        <p:spPr>
          <a:xfrm>
            <a:off x="6327055" y="4827373"/>
            <a:ext cx="1756741" cy="103180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Vessel Movement</a:t>
            </a:r>
          </a:p>
          <a:p>
            <a:pPr algn="ctr"/>
            <a:endParaRPr lang="en-US" sz="1351" b="1" dirty="0">
              <a:solidFill>
                <a:schemeClr val="bg1"/>
              </a:solidFill>
            </a:endParaRPr>
          </a:p>
          <a:p>
            <a:r>
              <a:rPr lang="en-US" sz="1067" b="1" dirty="0">
                <a:solidFill>
                  <a:schemeClr val="bg1"/>
                </a:solidFill>
              </a:rPr>
              <a:t>voyageID</a:t>
            </a:r>
          </a:p>
          <a:p>
            <a:r>
              <a:rPr lang="en-US" sz="1067" b="1" dirty="0">
                <a:solidFill>
                  <a:schemeClr val="bg1"/>
                </a:solidFill>
              </a:rPr>
              <a:t>Vessel name</a:t>
            </a:r>
          </a:p>
        </p:txBody>
      </p:sp>
      <p:cxnSp>
        <p:nvCxnSpPr>
          <p:cNvPr id="26" name="Elbow Connector 25">
            <a:extLst>
              <a:ext uri="{FF2B5EF4-FFF2-40B4-BE49-F238E27FC236}">
                <a16:creationId xmlns:a16="http://schemas.microsoft.com/office/drawing/2014/main" id="{3638B535-3669-D34A-B103-3ACEF22752D5}"/>
              </a:ext>
            </a:extLst>
          </p:cNvPr>
          <p:cNvCxnSpPr>
            <a:cxnSpLocks/>
            <a:stCxn id="17" idx="2"/>
            <a:endCxn id="25" idx="1"/>
          </p:cNvCxnSpPr>
          <p:nvPr/>
        </p:nvCxnSpPr>
        <p:spPr>
          <a:xfrm rot="16200000" flipH="1">
            <a:off x="5076033" y="4092254"/>
            <a:ext cx="713368" cy="1788673"/>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CFD4745D-8B95-8448-8E02-3FC25D599A37}"/>
              </a:ext>
            </a:extLst>
          </p:cNvPr>
          <p:cNvCxnSpPr>
            <a:cxnSpLocks/>
            <a:stCxn id="17" idx="3"/>
            <a:endCxn id="25" idx="0"/>
          </p:cNvCxnSpPr>
          <p:nvPr/>
        </p:nvCxnSpPr>
        <p:spPr>
          <a:xfrm>
            <a:off x="5416753" y="4114005"/>
            <a:ext cx="1788673" cy="713368"/>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cxnSp>
        <p:nvCxnSpPr>
          <p:cNvPr id="32" name="Elbow Connector 31">
            <a:extLst>
              <a:ext uri="{FF2B5EF4-FFF2-40B4-BE49-F238E27FC236}">
                <a16:creationId xmlns:a16="http://schemas.microsoft.com/office/drawing/2014/main" id="{91B0E8F8-7979-0446-BD41-3979296FEC64}"/>
              </a:ext>
            </a:extLst>
          </p:cNvPr>
          <p:cNvCxnSpPr>
            <a:cxnSpLocks/>
            <a:stCxn id="17" idx="1"/>
            <a:endCxn id="16" idx="0"/>
          </p:cNvCxnSpPr>
          <p:nvPr/>
        </p:nvCxnSpPr>
        <p:spPr>
          <a:xfrm rot="10800000" flipV="1">
            <a:off x="2981147" y="4114005"/>
            <a:ext cx="678864" cy="1027684"/>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cxnSp>
        <p:nvCxnSpPr>
          <p:cNvPr id="35" name="Elbow Connector 34">
            <a:extLst>
              <a:ext uri="{FF2B5EF4-FFF2-40B4-BE49-F238E27FC236}">
                <a16:creationId xmlns:a16="http://schemas.microsoft.com/office/drawing/2014/main" id="{C20FB597-50BA-4047-90CB-72B57D6B02AC}"/>
              </a:ext>
            </a:extLst>
          </p:cNvPr>
          <p:cNvCxnSpPr>
            <a:cxnSpLocks/>
            <a:stCxn id="17" idx="2"/>
            <a:endCxn id="16" idx="3"/>
          </p:cNvCxnSpPr>
          <p:nvPr/>
        </p:nvCxnSpPr>
        <p:spPr>
          <a:xfrm rot="5400000">
            <a:off x="3704580" y="4784844"/>
            <a:ext cx="988739" cy="678864"/>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B284C0F7-B5D8-C44E-8AA4-656146CD3352}"/>
              </a:ext>
            </a:extLst>
          </p:cNvPr>
          <p:cNvSpPr/>
          <p:nvPr/>
        </p:nvSpPr>
        <p:spPr>
          <a:xfrm>
            <a:off x="9968143" y="3290615"/>
            <a:ext cx="1756741" cy="1339291"/>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Reefer Telemetry</a:t>
            </a:r>
          </a:p>
          <a:p>
            <a:r>
              <a:rPr lang="en-US" sz="1067" b="1" dirty="0">
                <a:solidFill>
                  <a:schemeClr val="bg1"/>
                </a:solidFill>
              </a:rPr>
              <a:t>containerID</a:t>
            </a:r>
          </a:p>
          <a:p>
            <a:r>
              <a:rPr lang="en-US" sz="1067" b="1" dirty="0">
                <a:solidFill>
                  <a:schemeClr val="bg1"/>
                </a:solidFill>
              </a:rPr>
              <a:t>Power</a:t>
            </a:r>
          </a:p>
          <a:p>
            <a:r>
              <a:rPr lang="en-US" sz="1067" b="1" dirty="0">
                <a:solidFill>
                  <a:schemeClr val="bg1"/>
                </a:solidFill>
              </a:rPr>
              <a:t>Temperature</a:t>
            </a:r>
          </a:p>
          <a:p>
            <a:r>
              <a:rPr lang="en-US" sz="1067" b="1" dirty="0">
                <a:solidFill>
                  <a:schemeClr val="bg1"/>
                </a:solidFill>
              </a:rPr>
              <a:t>Co2</a:t>
            </a:r>
          </a:p>
          <a:p>
            <a:r>
              <a:rPr lang="en-US" sz="1067" b="1" dirty="0">
                <a:solidFill>
                  <a:schemeClr val="bg1"/>
                </a:solidFill>
              </a:rPr>
              <a:t>O2</a:t>
            </a:r>
          </a:p>
        </p:txBody>
      </p:sp>
      <p:cxnSp>
        <p:nvCxnSpPr>
          <p:cNvPr id="47" name="Elbow Connector 46">
            <a:extLst>
              <a:ext uri="{FF2B5EF4-FFF2-40B4-BE49-F238E27FC236}">
                <a16:creationId xmlns:a16="http://schemas.microsoft.com/office/drawing/2014/main" id="{7728D15E-47B7-FA42-9965-B75120CAB5A2}"/>
              </a:ext>
            </a:extLst>
          </p:cNvPr>
          <p:cNvCxnSpPr>
            <a:cxnSpLocks/>
            <a:stCxn id="46" idx="1"/>
            <a:endCxn id="11" idx="2"/>
          </p:cNvCxnSpPr>
          <p:nvPr/>
        </p:nvCxnSpPr>
        <p:spPr>
          <a:xfrm rot="10800000">
            <a:off x="9310071" y="3125143"/>
            <a:ext cx="658072" cy="835119"/>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531354E6-DBE7-2D47-A790-509E3E239245}"/>
              </a:ext>
            </a:extLst>
          </p:cNvPr>
          <p:cNvSpPr txBox="1"/>
          <p:nvPr/>
        </p:nvSpPr>
        <p:spPr>
          <a:xfrm>
            <a:off x="5690278" y="3714039"/>
            <a:ext cx="400751" cy="338554"/>
          </a:xfrm>
          <a:prstGeom prst="rect">
            <a:avLst/>
          </a:prstGeom>
          <a:noFill/>
        </p:spPr>
        <p:txBody>
          <a:bodyPr wrap="none" rtlCol="0">
            <a:spAutoFit/>
          </a:bodyPr>
          <a:lstStyle/>
          <a:p>
            <a:r>
              <a:rPr lang="en-US" sz="1600" dirty="0"/>
              <a:t>To</a:t>
            </a:r>
          </a:p>
        </p:txBody>
      </p:sp>
      <p:sp>
        <p:nvSpPr>
          <p:cNvPr id="51" name="TextBox 50">
            <a:extLst>
              <a:ext uri="{FF2B5EF4-FFF2-40B4-BE49-F238E27FC236}">
                <a16:creationId xmlns:a16="http://schemas.microsoft.com/office/drawing/2014/main" id="{56AB3DD5-C3EF-A44A-BB2B-61B272775057}"/>
              </a:ext>
            </a:extLst>
          </p:cNvPr>
          <p:cNvSpPr txBox="1"/>
          <p:nvPr/>
        </p:nvSpPr>
        <p:spPr>
          <a:xfrm>
            <a:off x="3078237" y="3739906"/>
            <a:ext cx="400751" cy="338554"/>
          </a:xfrm>
          <a:prstGeom prst="rect">
            <a:avLst/>
          </a:prstGeom>
          <a:noFill/>
        </p:spPr>
        <p:txBody>
          <a:bodyPr wrap="none" rtlCol="0">
            <a:spAutoFit/>
          </a:bodyPr>
          <a:lstStyle/>
          <a:p>
            <a:r>
              <a:rPr lang="en-US" sz="1600" dirty="0"/>
              <a:t>To</a:t>
            </a:r>
          </a:p>
        </p:txBody>
      </p:sp>
      <p:sp>
        <p:nvSpPr>
          <p:cNvPr id="52" name="TextBox 51">
            <a:extLst>
              <a:ext uri="{FF2B5EF4-FFF2-40B4-BE49-F238E27FC236}">
                <a16:creationId xmlns:a16="http://schemas.microsoft.com/office/drawing/2014/main" id="{20541262-4B8F-C04C-A9FA-B6C1CADB82B9}"/>
              </a:ext>
            </a:extLst>
          </p:cNvPr>
          <p:cNvSpPr txBox="1"/>
          <p:nvPr/>
        </p:nvSpPr>
        <p:spPr>
          <a:xfrm>
            <a:off x="4873787" y="4959094"/>
            <a:ext cx="663964" cy="338554"/>
          </a:xfrm>
          <a:prstGeom prst="rect">
            <a:avLst/>
          </a:prstGeom>
          <a:noFill/>
        </p:spPr>
        <p:txBody>
          <a:bodyPr wrap="none" rtlCol="0">
            <a:spAutoFit/>
          </a:bodyPr>
          <a:lstStyle/>
          <a:p>
            <a:r>
              <a:rPr lang="en-US" sz="1600" dirty="0"/>
              <a:t>From</a:t>
            </a:r>
          </a:p>
        </p:txBody>
      </p:sp>
      <p:sp>
        <p:nvSpPr>
          <p:cNvPr id="53" name="TextBox 52">
            <a:extLst>
              <a:ext uri="{FF2B5EF4-FFF2-40B4-BE49-F238E27FC236}">
                <a16:creationId xmlns:a16="http://schemas.microsoft.com/office/drawing/2014/main" id="{D5BE2AF9-CEED-8643-8496-8E0380B23B08}"/>
              </a:ext>
            </a:extLst>
          </p:cNvPr>
          <p:cNvSpPr txBox="1"/>
          <p:nvPr/>
        </p:nvSpPr>
        <p:spPr>
          <a:xfrm>
            <a:off x="3879959" y="5273127"/>
            <a:ext cx="663964" cy="338554"/>
          </a:xfrm>
          <a:prstGeom prst="rect">
            <a:avLst/>
          </a:prstGeom>
          <a:noFill/>
        </p:spPr>
        <p:txBody>
          <a:bodyPr wrap="none" rtlCol="0">
            <a:spAutoFit/>
          </a:bodyPr>
          <a:lstStyle/>
          <a:p>
            <a:r>
              <a:rPr lang="en-US" sz="1600" dirty="0"/>
              <a:t>From</a:t>
            </a:r>
          </a:p>
        </p:txBody>
      </p:sp>
      <p:sp>
        <p:nvSpPr>
          <p:cNvPr id="55" name="Rectangle 54">
            <a:extLst>
              <a:ext uri="{FF2B5EF4-FFF2-40B4-BE49-F238E27FC236}">
                <a16:creationId xmlns:a16="http://schemas.microsoft.com/office/drawing/2014/main" id="{1F7D43FB-6D89-B749-8265-166B2111599C}"/>
              </a:ext>
            </a:extLst>
          </p:cNvPr>
          <p:cNvSpPr/>
          <p:nvPr/>
        </p:nvSpPr>
        <p:spPr>
          <a:xfrm>
            <a:off x="4454992" y="1870033"/>
            <a:ext cx="2368160" cy="1455904"/>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Delivery Specifications</a:t>
            </a:r>
          </a:p>
          <a:p>
            <a:pPr algn="ctr"/>
            <a:endParaRPr lang="en-US" sz="1067" dirty="0">
              <a:solidFill>
                <a:schemeClr val="bg1"/>
              </a:solidFill>
            </a:endParaRPr>
          </a:p>
          <a:p>
            <a:r>
              <a:rPr lang="en-US" sz="1067" dirty="0">
                <a:solidFill>
                  <a:schemeClr val="bg1"/>
                </a:solidFill>
              </a:rPr>
              <a:t>Good Type</a:t>
            </a:r>
          </a:p>
          <a:p>
            <a:r>
              <a:rPr lang="en-US" sz="1067" dirty="0">
                <a:solidFill>
                  <a:schemeClr val="bg1"/>
                </a:solidFill>
              </a:rPr>
              <a:t>Expected Temperature</a:t>
            </a:r>
          </a:p>
          <a:p>
            <a:r>
              <a:rPr lang="en-US" sz="1067" dirty="0">
                <a:solidFill>
                  <a:schemeClr val="bg1"/>
                </a:solidFill>
              </a:rPr>
              <a:t>Tracking Number</a:t>
            </a:r>
          </a:p>
          <a:p>
            <a:r>
              <a:rPr lang="en-US" sz="1067" dirty="0">
                <a:solidFill>
                  <a:schemeClr val="bg1"/>
                </a:solidFill>
              </a:rPr>
              <a:t>Origin Address</a:t>
            </a:r>
          </a:p>
          <a:p>
            <a:r>
              <a:rPr lang="en-US" sz="1067" dirty="0">
                <a:solidFill>
                  <a:schemeClr val="bg1"/>
                </a:solidFill>
              </a:rPr>
              <a:t>Destination Address</a:t>
            </a:r>
          </a:p>
          <a:p>
            <a:r>
              <a:rPr lang="en-US" sz="1067" dirty="0">
                <a:solidFill>
                  <a:schemeClr val="bg1"/>
                </a:solidFill>
              </a:rPr>
              <a:t>Expected PickUp Date</a:t>
            </a:r>
          </a:p>
        </p:txBody>
      </p:sp>
      <p:cxnSp>
        <p:nvCxnSpPr>
          <p:cNvPr id="57" name="Elbow Connector 56">
            <a:extLst>
              <a:ext uri="{FF2B5EF4-FFF2-40B4-BE49-F238E27FC236}">
                <a16:creationId xmlns:a16="http://schemas.microsoft.com/office/drawing/2014/main" id="{891F0DE8-B499-AC48-A3A3-BF995B65538A}"/>
              </a:ext>
            </a:extLst>
          </p:cNvPr>
          <p:cNvCxnSpPr>
            <a:cxnSpLocks/>
            <a:stCxn id="55" idx="0"/>
            <a:endCxn id="10" idx="2"/>
          </p:cNvCxnSpPr>
          <p:nvPr/>
        </p:nvCxnSpPr>
        <p:spPr>
          <a:xfrm rot="16200000" flipV="1">
            <a:off x="4661015" y="891976"/>
            <a:ext cx="549715" cy="1406400"/>
          </a:xfrm>
          <a:prstGeom prst="bentConnector3">
            <a:avLst>
              <a:gd name="adj1" fmla="val 50000"/>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cxnSp>
        <p:nvCxnSpPr>
          <p:cNvPr id="60" name="Elbow Connector 59">
            <a:extLst>
              <a:ext uri="{FF2B5EF4-FFF2-40B4-BE49-F238E27FC236}">
                <a16:creationId xmlns:a16="http://schemas.microsoft.com/office/drawing/2014/main" id="{D4F5E9D6-AD09-164C-9E02-A1B605E652C3}"/>
              </a:ext>
            </a:extLst>
          </p:cNvPr>
          <p:cNvCxnSpPr>
            <a:cxnSpLocks/>
            <a:stCxn id="55" idx="1"/>
            <a:endCxn id="15" idx="0"/>
          </p:cNvCxnSpPr>
          <p:nvPr/>
        </p:nvCxnSpPr>
        <p:spPr>
          <a:xfrm rot="10800000" flipV="1">
            <a:off x="1777421" y="2597985"/>
            <a:ext cx="2677571" cy="1197585"/>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cxnSp>
        <p:nvCxnSpPr>
          <p:cNvPr id="63" name="Elbow Connector 62">
            <a:extLst>
              <a:ext uri="{FF2B5EF4-FFF2-40B4-BE49-F238E27FC236}">
                <a16:creationId xmlns:a16="http://schemas.microsoft.com/office/drawing/2014/main" id="{40CBF08A-782C-E24B-99A7-38F6FE2306BF}"/>
              </a:ext>
            </a:extLst>
          </p:cNvPr>
          <p:cNvCxnSpPr>
            <a:cxnSpLocks/>
            <a:stCxn id="11" idx="1"/>
            <a:endCxn id="55" idx="3"/>
          </p:cNvCxnSpPr>
          <p:nvPr/>
        </p:nvCxnSpPr>
        <p:spPr>
          <a:xfrm rot="10800000">
            <a:off x="6823152" y="2597987"/>
            <a:ext cx="1730589" cy="11255"/>
          </a:xfrm>
          <a:prstGeom prst="bentConnector3">
            <a:avLst>
              <a:gd name="adj1" fmla="val 50000"/>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8F3C8FE8-3752-D04D-9C31-C1C724552D18}"/>
              </a:ext>
            </a:extLst>
          </p:cNvPr>
          <p:cNvSpPr/>
          <p:nvPr/>
        </p:nvSpPr>
        <p:spPr>
          <a:xfrm>
            <a:off x="6932118" y="379854"/>
            <a:ext cx="1512657" cy="56131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Delivery History</a:t>
            </a:r>
          </a:p>
        </p:txBody>
      </p:sp>
      <p:cxnSp>
        <p:nvCxnSpPr>
          <p:cNvPr id="33" name="Elbow Connector 32">
            <a:extLst>
              <a:ext uri="{FF2B5EF4-FFF2-40B4-BE49-F238E27FC236}">
                <a16:creationId xmlns:a16="http://schemas.microsoft.com/office/drawing/2014/main" id="{9543B881-3FF2-EA49-9FFC-D8D1B21B612E}"/>
              </a:ext>
            </a:extLst>
          </p:cNvPr>
          <p:cNvCxnSpPr>
            <a:cxnSpLocks/>
            <a:stCxn id="31" idx="1"/>
            <a:endCxn id="10" idx="3"/>
          </p:cNvCxnSpPr>
          <p:nvPr/>
        </p:nvCxnSpPr>
        <p:spPr>
          <a:xfrm rot="10800000" flipV="1">
            <a:off x="5416752" y="660511"/>
            <a:ext cx="1515365" cy="145965"/>
          </a:xfrm>
          <a:prstGeom prst="bentConnector3">
            <a:avLst>
              <a:gd name="adj1" fmla="val 50000"/>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06BB8CCE-CE26-8645-B962-7C6A96627459}"/>
              </a:ext>
            </a:extLst>
          </p:cNvPr>
          <p:cNvSpPr txBox="1"/>
          <p:nvPr/>
        </p:nvSpPr>
        <p:spPr>
          <a:xfrm>
            <a:off x="6409339" y="368678"/>
            <a:ext cx="304892" cy="461665"/>
          </a:xfrm>
          <a:prstGeom prst="rect">
            <a:avLst/>
          </a:prstGeom>
          <a:noFill/>
        </p:spPr>
        <p:txBody>
          <a:bodyPr wrap="none" rtlCol="0">
            <a:spAutoFit/>
          </a:bodyPr>
          <a:lstStyle/>
          <a:p>
            <a:r>
              <a:rPr lang="en-US" sz="2400" dirty="0"/>
              <a:t>*</a:t>
            </a:r>
          </a:p>
        </p:txBody>
      </p:sp>
      <p:sp>
        <p:nvSpPr>
          <p:cNvPr id="9" name="Freeform 8">
            <a:extLst>
              <a:ext uri="{FF2B5EF4-FFF2-40B4-BE49-F238E27FC236}">
                <a16:creationId xmlns:a16="http://schemas.microsoft.com/office/drawing/2014/main" id="{6BF1B251-AAC6-314C-A7A9-B473F109CF89}"/>
              </a:ext>
            </a:extLst>
          </p:cNvPr>
          <p:cNvSpPr/>
          <p:nvPr/>
        </p:nvSpPr>
        <p:spPr>
          <a:xfrm>
            <a:off x="2108888" y="49427"/>
            <a:ext cx="6606745" cy="3443416"/>
          </a:xfrm>
          <a:custGeom>
            <a:avLst/>
            <a:gdLst>
              <a:gd name="connsiteX0" fmla="*/ 234778 w 4955059"/>
              <a:gd name="connsiteY0" fmla="*/ 24714 h 2582562"/>
              <a:gd name="connsiteX1" fmla="*/ 234778 w 4955059"/>
              <a:gd name="connsiteY1" fmla="*/ 24714 h 2582562"/>
              <a:gd name="connsiteX2" fmla="*/ 185351 w 4955059"/>
              <a:gd name="connsiteY2" fmla="*/ 123568 h 2582562"/>
              <a:gd name="connsiteX3" fmla="*/ 135924 w 4955059"/>
              <a:gd name="connsiteY3" fmla="*/ 271849 h 2582562"/>
              <a:gd name="connsiteX4" fmla="*/ 86497 w 4955059"/>
              <a:gd name="connsiteY4" fmla="*/ 370703 h 2582562"/>
              <a:gd name="connsiteX5" fmla="*/ 61784 w 4955059"/>
              <a:gd name="connsiteY5" fmla="*/ 407773 h 2582562"/>
              <a:gd name="connsiteX6" fmla="*/ 37070 w 4955059"/>
              <a:gd name="connsiteY6" fmla="*/ 481914 h 2582562"/>
              <a:gd name="connsiteX7" fmla="*/ 0 w 4955059"/>
              <a:gd name="connsiteY7" fmla="*/ 556054 h 2582562"/>
              <a:gd name="connsiteX8" fmla="*/ 12357 w 4955059"/>
              <a:gd name="connsiteY8" fmla="*/ 691979 h 2582562"/>
              <a:gd name="connsiteX9" fmla="*/ 86497 w 4955059"/>
              <a:gd name="connsiteY9" fmla="*/ 815546 h 2582562"/>
              <a:gd name="connsiteX10" fmla="*/ 135924 w 4955059"/>
              <a:gd name="connsiteY10" fmla="*/ 902044 h 2582562"/>
              <a:gd name="connsiteX11" fmla="*/ 148281 w 4955059"/>
              <a:gd name="connsiteY11" fmla="*/ 939114 h 2582562"/>
              <a:gd name="connsiteX12" fmla="*/ 185351 w 4955059"/>
              <a:gd name="connsiteY12" fmla="*/ 988541 h 2582562"/>
              <a:gd name="connsiteX13" fmla="*/ 210065 w 4955059"/>
              <a:gd name="connsiteY13" fmla="*/ 1062681 h 2582562"/>
              <a:gd name="connsiteX14" fmla="*/ 222421 w 4955059"/>
              <a:gd name="connsiteY14" fmla="*/ 1099752 h 2582562"/>
              <a:gd name="connsiteX15" fmla="*/ 234778 w 4955059"/>
              <a:gd name="connsiteY15" fmla="*/ 1149179 h 2582562"/>
              <a:gd name="connsiteX16" fmla="*/ 259492 w 4955059"/>
              <a:gd name="connsiteY16" fmla="*/ 1260389 h 2582562"/>
              <a:gd name="connsiteX17" fmla="*/ 271849 w 4955059"/>
              <a:gd name="connsiteY17" fmla="*/ 1297460 h 2582562"/>
              <a:gd name="connsiteX18" fmla="*/ 296562 w 4955059"/>
              <a:gd name="connsiteY18" fmla="*/ 1396314 h 2582562"/>
              <a:gd name="connsiteX19" fmla="*/ 321276 w 4955059"/>
              <a:gd name="connsiteY19" fmla="*/ 1433384 h 2582562"/>
              <a:gd name="connsiteX20" fmla="*/ 333632 w 4955059"/>
              <a:gd name="connsiteY20" fmla="*/ 1470454 h 2582562"/>
              <a:gd name="connsiteX21" fmla="*/ 395416 w 4955059"/>
              <a:gd name="connsiteY21" fmla="*/ 1544595 h 2582562"/>
              <a:gd name="connsiteX22" fmla="*/ 432486 w 4955059"/>
              <a:gd name="connsiteY22" fmla="*/ 1569308 h 2582562"/>
              <a:gd name="connsiteX23" fmla="*/ 506627 w 4955059"/>
              <a:gd name="connsiteY23" fmla="*/ 1643449 h 2582562"/>
              <a:gd name="connsiteX24" fmla="*/ 543697 w 4955059"/>
              <a:gd name="connsiteY24" fmla="*/ 1692876 h 2582562"/>
              <a:gd name="connsiteX25" fmla="*/ 580767 w 4955059"/>
              <a:gd name="connsiteY25" fmla="*/ 1717589 h 2582562"/>
              <a:gd name="connsiteX26" fmla="*/ 642551 w 4955059"/>
              <a:gd name="connsiteY26" fmla="*/ 1791730 h 2582562"/>
              <a:gd name="connsiteX27" fmla="*/ 766119 w 4955059"/>
              <a:gd name="connsiteY27" fmla="*/ 1927654 h 2582562"/>
              <a:gd name="connsiteX28" fmla="*/ 864973 w 4955059"/>
              <a:gd name="connsiteY28" fmla="*/ 1977081 h 2582562"/>
              <a:gd name="connsiteX29" fmla="*/ 951470 w 4955059"/>
              <a:gd name="connsiteY29" fmla="*/ 2038865 h 2582562"/>
              <a:gd name="connsiteX30" fmla="*/ 988540 w 4955059"/>
              <a:gd name="connsiteY30" fmla="*/ 2063579 h 2582562"/>
              <a:gd name="connsiteX31" fmla="*/ 1025611 w 4955059"/>
              <a:gd name="connsiteY31" fmla="*/ 2100649 h 2582562"/>
              <a:gd name="connsiteX32" fmla="*/ 1062681 w 4955059"/>
              <a:gd name="connsiteY32" fmla="*/ 2125362 h 2582562"/>
              <a:gd name="connsiteX33" fmla="*/ 1136821 w 4955059"/>
              <a:gd name="connsiteY33" fmla="*/ 2199503 h 2582562"/>
              <a:gd name="connsiteX34" fmla="*/ 1186249 w 4955059"/>
              <a:gd name="connsiteY34" fmla="*/ 2273644 h 2582562"/>
              <a:gd name="connsiteX35" fmla="*/ 1210962 w 4955059"/>
              <a:gd name="connsiteY35" fmla="*/ 2310714 h 2582562"/>
              <a:gd name="connsiteX36" fmla="*/ 1248032 w 4955059"/>
              <a:gd name="connsiteY36" fmla="*/ 2335427 h 2582562"/>
              <a:gd name="connsiteX37" fmla="*/ 1272746 w 4955059"/>
              <a:gd name="connsiteY37" fmla="*/ 2372498 h 2582562"/>
              <a:gd name="connsiteX38" fmla="*/ 1309816 w 4955059"/>
              <a:gd name="connsiteY38" fmla="*/ 2384854 h 2582562"/>
              <a:gd name="connsiteX39" fmla="*/ 1556951 w 4955059"/>
              <a:gd name="connsiteY39" fmla="*/ 2421925 h 2582562"/>
              <a:gd name="connsiteX40" fmla="*/ 1643449 w 4955059"/>
              <a:gd name="connsiteY40" fmla="*/ 2446638 h 2582562"/>
              <a:gd name="connsiteX41" fmla="*/ 1717589 w 4955059"/>
              <a:gd name="connsiteY41" fmla="*/ 2471352 h 2582562"/>
              <a:gd name="connsiteX42" fmla="*/ 1754659 w 4955059"/>
              <a:gd name="connsiteY42" fmla="*/ 2483708 h 2582562"/>
              <a:gd name="connsiteX43" fmla="*/ 1791730 w 4955059"/>
              <a:gd name="connsiteY43" fmla="*/ 2520779 h 2582562"/>
              <a:gd name="connsiteX44" fmla="*/ 1828800 w 4955059"/>
              <a:gd name="connsiteY44" fmla="*/ 2533135 h 2582562"/>
              <a:gd name="connsiteX45" fmla="*/ 2038865 w 4955059"/>
              <a:gd name="connsiteY45" fmla="*/ 2545492 h 2582562"/>
              <a:gd name="connsiteX46" fmla="*/ 2075935 w 4955059"/>
              <a:gd name="connsiteY46" fmla="*/ 2557849 h 2582562"/>
              <a:gd name="connsiteX47" fmla="*/ 2162432 w 4955059"/>
              <a:gd name="connsiteY47" fmla="*/ 2570206 h 2582562"/>
              <a:gd name="connsiteX48" fmla="*/ 2224216 w 4955059"/>
              <a:gd name="connsiteY48" fmla="*/ 2582562 h 2582562"/>
              <a:gd name="connsiteX49" fmla="*/ 3101546 w 4955059"/>
              <a:gd name="connsiteY49" fmla="*/ 2570206 h 2582562"/>
              <a:gd name="connsiteX50" fmla="*/ 3150973 w 4955059"/>
              <a:gd name="connsiteY50" fmla="*/ 2557849 h 2582562"/>
              <a:gd name="connsiteX51" fmla="*/ 3274540 w 4955059"/>
              <a:gd name="connsiteY51" fmla="*/ 2533135 h 2582562"/>
              <a:gd name="connsiteX52" fmla="*/ 3361038 w 4955059"/>
              <a:gd name="connsiteY52" fmla="*/ 2508422 h 2582562"/>
              <a:gd name="connsiteX53" fmla="*/ 3534032 w 4955059"/>
              <a:gd name="connsiteY53" fmla="*/ 2483708 h 2582562"/>
              <a:gd name="connsiteX54" fmla="*/ 3657600 w 4955059"/>
              <a:gd name="connsiteY54" fmla="*/ 2446638 h 2582562"/>
              <a:gd name="connsiteX55" fmla="*/ 3694670 w 4955059"/>
              <a:gd name="connsiteY55" fmla="*/ 2434281 h 2582562"/>
              <a:gd name="connsiteX56" fmla="*/ 3744097 w 4955059"/>
              <a:gd name="connsiteY56" fmla="*/ 2409568 h 2582562"/>
              <a:gd name="connsiteX57" fmla="*/ 3855308 w 4955059"/>
              <a:gd name="connsiteY57" fmla="*/ 2360141 h 2582562"/>
              <a:gd name="connsiteX58" fmla="*/ 3929449 w 4955059"/>
              <a:gd name="connsiteY58" fmla="*/ 2286000 h 2582562"/>
              <a:gd name="connsiteX59" fmla="*/ 3966519 w 4955059"/>
              <a:gd name="connsiteY59" fmla="*/ 2113006 h 2582562"/>
              <a:gd name="connsiteX60" fmla="*/ 4003589 w 4955059"/>
              <a:gd name="connsiteY60" fmla="*/ 2038865 h 2582562"/>
              <a:gd name="connsiteX61" fmla="*/ 4040659 w 4955059"/>
              <a:gd name="connsiteY61" fmla="*/ 1927654 h 2582562"/>
              <a:gd name="connsiteX62" fmla="*/ 4065373 w 4955059"/>
              <a:gd name="connsiteY62" fmla="*/ 1853514 h 2582562"/>
              <a:gd name="connsiteX63" fmla="*/ 4077730 w 4955059"/>
              <a:gd name="connsiteY63" fmla="*/ 1816444 h 2582562"/>
              <a:gd name="connsiteX64" fmla="*/ 4090086 w 4955059"/>
              <a:gd name="connsiteY64" fmla="*/ 1779373 h 2582562"/>
              <a:gd name="connsiteX65" fmla="*/ 4114800 w 4955059"/>
              <a:gd name="connsiteY65" fmla="*/ 1742303 h 2582562"/>
              <a:gd name="connsiteX66" fmla="*/ 4213654 w 4955059"/>
              <a:gd name="connsiteY66" fmla="*/ 1643449 h 2582562"/>
              <a:gd name="connsiteX67" fmla="*/ 4287794 w 4955059"/>
              <a:gd name="connsiteY67" fmla="*/ 1556952 h 2582562"/>
              <a:gd name="connsiteX68" fmla="*/ 4411362 w 4955059"/>
              <a:gd name="connsiteY68" fmla="*/ 1445741 h 2582562"/>
              <a:gd name="connsiteX69" fmla="*/ 4436076 w 4955059"/>
              <a:gd name="connsiteY69" fmla="*/ 1408671 h 2582562"/>
              <a:gd name="connsiteX70" fmla="*/ 4473146 w 4955059"/>
              <a:gd name="connsiteY70" fmla="*/ 1383957 h 2582562"/>
              <a:gd name="connsiteX71" fmla="*/ 4534930 w 4955059"/>
              <a:gd name="connsiteY71" fmla="*/ 1334530 h 2582562"/>
              <a:gd name="connsiteX72" fmla="*/ 4633784 w 4955059"/>
              <a:gd name="connsiteY72" fmla="*/ 1186249 h 2582562"/>
              <a:gd name="connsiteX73" fmla="*/ 4707924 w 4955059"/>
              <a:gd name="connsiteY73" fmla="*/ 1062681 h 2582562"/>
              <a:gd name="connsiteX74" fmla="*/ 4757351 w 4955059"/>
              <a:gd name="connsiteY74" fmla="*/ 988541 h 2582562"/>
              <a:gd name="connsiteX75" fmla="*/ 4769708 w 4955059"/>
              <a:gd name="connsiteY75" fmla="*/ 951471 h 2582562"/>
              <a:gd name="connsiteX76" fmla="*/ 4856205 w 4955059"/>
              <a:gd name="connsiteY76" fmla="*/ 840260 h 2582562"/>
              <a:gd name="connsiteX77" fmla="*/ 4917989 w 4955059"/>
              <a:gd name="connsiteY77" fmla="*/ 729049 h 2582562"/>
              <a:gd name="connsiteX78" fmla="*/ 4942703 w 4955059"/>
              <a:gd name="connsiteY78" fmla="*/ 556054 h 2582562"/>
              <a:gd name="connsiteX79" fmla="*/ 4955059 w 4955059"/>
              <a:gd name="connsiteY79" fmla="*/ 506627 h 2582562"/>
              <a:gd name="connsiteX80" fmla="*/ 4942703 w 4955059"/>
              <a:gd name="connsiteY80" fmla="*/ 333633 h 2582562"/>
              <a:gd name="connsiteX81" fmla="*/ 4905632 w 4955059"/>
              <a:gd name="connsiteY81" fmla="*/ 296562 h 2582562"/>
              <a:gd name="connsiteX82" fmla="*/ 4806778 w 4955059"/>
              <a:gd name="connsiteY82" fmla="*/ 185352 h 2582562"/>
              <a:gd name="connsiteX83" fmla="*/ 4769708 w 4955059"/>
              <a:gd name="connsiteY83" fmla="*/ 148281 h 2582562"/>
              <a:gd name="connsiteX84" fmla="*/ 4670854 w 4955059"/>
              <a:gd name="connsiteY84" fmla="*/ 123568 h 2582562"/>
              <a:gd name="connsiteX85" fmla="*/ 4448432 w 4955059"/>
              <a:gd name="connsiteY85" fmla="*/ 98854 h 2582562"/>
              <a:gd name="connsiteX86" fmla="*/ 4238367 w 4955059"/>
              <a:gd name="connsiteY86" fmla="*/ 98854 h 2582562"/>
              <a:gd name="connsiteX87" fmla="*/ 4188940 w 4955059"/>
              <a:gd name="connsiteY87" fmla="*/ 111211 h 2582562"/>
              <a:gd name="connsiteX88" fmla="*/ 3534032 w 4955059"/>
              <a:gd name="connsiteY88" fmla="*/ 123568 h 2582562"/>
              <a:gd name="connsiteX89" fmla="*/ 3200400 w 4955059"/>
              <a:gd name="connsiteY89" fmla="*/ 123568 h 2582562"/>
              <a:gd name="connsiteX90" fmla="*/ 3150973 w 4955059"/>
              <a:gd name="connsiteY90" fmla="*/ 98854 h 2582562"/>
              <a:gd name="connsiteX91" fmla="*/ 2669059 w 4955059"/>
              <a:gd name="connsiteY91" fmla="*/ 111211 h 2582562"/>
              <a:gd name="connsiteX92" fmla="*/ 2496065 w 4955059"/>
              <a:gd name="connsiteY92" fmla="*/ 98854 h 2582562"/>
              <a:gd name="connsiteX93" fmla="*/ 2248930 w 4955059"/>
              <a:gd name="connsiteY93" fmla="*/ 86498 h 2582562"/>
              <a:gd name="connsiteX94" fmla="*/ 2187146 w 4955059"/>
              <a:gd name="connsiteY94" fmla="*/ 61784 h 2582562"/>
              <a:gd name="connsiteX95" fmla="*/ 2125362 w 4955059"/>
              <a:gd name="connsiteY95" fmla="*/ 49427 h 2582562"/>
              <a:gd name="connsiteX96" fmla="*/ 2075935 w 4955059"/>
              <a:gd name="connsiteY96" fmla="*/ 24714 h 2582562"/>
              <a:gd name="connsiteX97" fmla="*/ 2001794 w 4955059"/>
              <a:gd name="connsiteY97" fmla="*/ 0 h 2582562"/>
              <a:gd name="connsiteX98" fmla="*/ 1927654 w 4955059"/>
              <a:gd name="connsiteY98" fmla="*/ 12357 h 2582562"/>
              <a:gd name="connsiteX99" fmla="*/ 1890584 w 4955059"/>
              <a:gd name="connsiteY99" fmla="*/ 24714 h 2582562"/>
              <a:gd name="connsiteX100" fmla="*/ 1668162 w 4955059"/>
              <a:gd name="connsiteY100" fmla="*/ 37071 h 2582562"/>
              <a:gd name="connsiteX101" fmla="*/ 1556951 w 4955059"/>
              <a:gd name="connsiteY101" fmla="*/ 49427 h 2582562"/>
              <a:gd name="connsiteX102" fmla="*/ 1248032 w 4955059"/>
              <a:gd name="connsiteY102" fmla="*/ 37071 h 2582562"/>
              <a:gd name="connsiteX103" fmla="*/ 1149178 w 4955059"/>
              <a:gd name="connsiteY103" fmla="*/ 24714 h 2582562"/>
              <a:gd name="connsiteX104" fmla="*/ 939113 w 4955059"/>
              <a:gd name="connsiteY104" fmla="*/ 12357 h 2582562"/>
              <a:gd name="connsiteX105" fmla="*/ 679621 w 4955059"/>
              <a:gd name="connsiteY105" fmla="*/ 24714 h 2582562"/>
              <a:gd name="connsiteX106" fmla="*/ 568411 w 4955059"/>
              <a:gd name="connsiteY106" fmla="*/ 37071 h 2582562"/>
              <a:gd name="connsiteX107" fmla="*/ 469557 w 4955059"/>
              <a:gd name="connsiteY107" fmla="*/ 49427 h 2582562"/>
              <a:gd name="connsiteX108" fmla="*/ 234778 w 4955059"/>
              <a:gd name="connsiteY108" fmla="*/ 24714 h 258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4955059" h="2582562">
                <a:moveTo>
                  <a:pt x="234778" y="24714"/>
                </a:moveTo>
                <a:lnTo>
                  <a:pt x="234778" y="24714"/>
                </a:lnTo>
                <a:cubicBezTo>
                  <a:pt x="218302" y="57665"/>
                  <a:pt x="199863" y="89706"/>
                  <a:pt x="185351" y="123568"/>
                </a:cubicBezTo>
                <a:cubicBezTo>
                  <a:pt x="185349" y="123573"/>
                  <a:pt x="135927" y="271845"/>
                  <a:pt x="135924" y="271849"/>
                </a:cubicBezTo>
                <a:cubicBezTo>
                  <a:pt x="78669" y="357733"/>
                  <a:pt x="146955" y="249787"/>
                  <a:pt x="86497" y="370703"/>
                </a:cubicBezTo>
                <a:cubicBezTo>
                  <a:pt x="79856" y="383986"/>
                  <a:pt x="67815" y="394202"/>
                  <a:pt x="61784" y="407773"/>
                </a:cubicBezTo>
                <a:cubicBezTo>
                  <a:pt x="51204" y="431578"/>
                  <a:pt x="51520" y="460239"/>
                  <a:pt x="37070" y="481914"/>
                </a:cubicBezTo>
                <a:cubicBezTo>
                  <a:pt x="5132" y="529822"/>
                  <a:pt x="17053" y="504895"/>
                  <a:pt x="0" y="556054"/>
                </a:cubicBezTo>
                <a:cubicBezTo>
                  <a:pt x="4119" y="601362"/>
                  <a:pt x="3435" y="647367"/>
                  <a:pt x="12357" y="691979"/>
                </a:cubicBezTo>
                <a:cubicBezTo>
                  <a:pt x="17785" y="719121"/>
                  <a:pt x="79366" y="804849"/>
                  <a:pt x="86497" y="815546"/>
                </a:cubicBezTo>
                <a:cubicBezTo>
                  <a:pt x="111321" y="852781"/>
                  <a:pt x="117108" y="858139"/>
                  <a:pt x="135924" y="902044"/>
                </a:cubicBezTo>
                <a:cubicBezTo>
                  <a:pt x="141055" y="914016"/>
                  <a:pt x="141819" y="927805"/>
                  <a:pt x="148281" y="939114"/>
                </a:cubicBezTo>
                <a:cubicBezTo>
                  <a:pt x="158499" y="956995"/>
                  <a:pt x="172994" y="972065"/>
                  <a:pt x="185351" y="988541"/>
                </a:cubicBezTo>
                <a:lnTo>
                  <a:pt x="210065" y="1062681"/>
                </a:lnTo>
                <a:cubicBezTo>
                  <a:pt x="214184" y="1075038"/>
                  <a:pt x="219262" y="1087116"/>
                  <a:pt x="222421" y="1099752"/>
                </a:cubicBezTo>
                <a:cubicBezTo>
                  <a:pt x="226540" y="1116228"/>
                  <a:pt x="231094" y="1132601"/>
                  <a:pt x="234778" y="1149179"/>
                </a:cubicBezTo>
                <a:cubicBezTo>
                  <a:pt x="247519" y="1206512"/>
                  <a:pt x="244424" y="1207651"/>
                  <a:pt x="259492" y="1260389"/>
                </a:cubicBezTo>
                <a:cubicBezTo>
                  <a:pt x="263070" y="1272913"/>
                  <a:pt x="268690" y="1284823"/>
                  <a:pt x="271849" y="1297460"/>
                </a:cubicBezTo>
                <a:cubicBezTo>
                  <a:pt x="278900" y="1325664"/>
                  <a:pt x="282438" y="1368066"/>
                  <a:pt x="296562" y="1396314"/>
                </a:cubicBezTo>
                <a:cubicBezTo>
                  <a:pt x="303204" y="1409597"/>
                  <a:pt x="313038" y="1421027"/>
                  <a:pt x="321276" y="1433384"/>
                </a:cubicBezTo>
                <a:cubicBezTo>
                  <a:pt x="325395" y="1445741"/>
                  <a:pt x="327807" y="1458804"/>
                  <a:pt x="333632" y="1470454"/>
                </a:cubicBezTo>
                <a:cubicBezTo>
                  <a:pt x="347517" y="1498225"/>
                  <a:pt x="371992" y="1525075"/>
                  <a:pt x="395416" y="1544595"/>
                </a:cubicBezTo>
                <a:cubicBezTo>
                  <a:pt x="406825" y="1554102"/>
                  <a:pt x="421386" y="1559442"/>
                  <a:pt x="432486" y="1569308"/>
                </a:cubicBezTo>
                <a:cubicBezTo>
                  <a:pt x="458608" y="1592528"/>
                  <a:pt x="485657" y="1615489"/>
                  <a:pt x="506627" y="1643449"/>
                </a:cubicBezTo>
                <a:cubicBezTo>
                  <a:pt x="518984" y="1659925"/>
                  <a:pt x="529134" y="1678313"/>
                  <a:pt x="543697" y="1692876"/>
                </a:cubicBezTo>
                <a:cubicBezTo>
                  <a:pt x="554198" y="1703377"/>
                  <a:pt x="568410" y="1709351"/>
                  <a:pt x="580767" y="1717589"/>
                </a:cubicBezTo>
                <a:cubicBezTo>
                  <a:pt x="642124" y="1809625"/>
                  <a:pt x="563269" y="1696592"/>
                  <a:pt x="642551" y="1791730"/>
                </a:cubicBezTo>
                <a:cubicBezTo>
                  <a:pt x="689890" y="1848536"/>
                  <a:pt x="666883" y="1878036"/>
                  <a:pt x="766119" y="1927654"/>
                </a:cubicBezTo>
                <a:cubicBezTo>
                  <a:pt x="799070" y="1944130"/>
                  <a:pt x="834320" y="1956645"/>
                  <a:pt x="864973" y="1977081"/>
                </a:cubicBezTo>
                <a:cubicBezTo>
                  <a:pt x="952336" y="2035324"/>
                  <a:pt x="844182" y="1962230"/>
                  <a:pt x="951470" y="2038865"/>
                </a:cubicBezTo>
                <a:cubicBezTo>
                  <a:pt x="963555" y="2047497"/>
                  <a:pt x="977131" y="2054072"/>
                  <a:pt x="988540" y="2063579"/>
                </a:cubicBezTo>
                <a:cubicBezTo>
                  <a:pt x="1001965" y="2074766"/>
                  <a:pt x="1012186" y="2089462"/>
                  <a:pt x="1025611" y="2100649"/>
                </a:cubicBezTo>
                <a:cubicBezTo>
                  <a:pt x="1037020" y="2110156"/>
                  <a:pt x="1051581" y="2115496"/>
                  <a:pt x="1062681" y="2125362"/>
                </a:cubicBezTo>
                <a:cubicBezTo>
                  <a:pt x="1088803" y="2148582"/>
                  <a:pt x="1117434" y="2170423"/>
                  <a:pt x="1136821" y="2199503"/>
                </a:cubicBezTo>
                <a:lnTo>
                  <a:pt x="1186249" y="2273644"/>
                </a:lnTo>
                <a:cubicBezTo>
                  <a:pt x="1194487" y="2286001"/>
                  <a:pt x="1198605" y="2302476"/>
                  <a:pt x="1210962" y="2310714"/>
                </a:cubicBezTo>
                <a:lnTo>
                  <a:pt x="1248032" y="2335427"/>
                </a:lnTo>
                <a:cubicBezTo>
                  <a:pt x="1256270" y="2347784"/>
                  <a:pt x="1261149" y="2363221"/>
                  <a:pt x="1272746" y="2372498"/>
                </a:cubicBezTo>
                <a:cubicBezTo>
                  <a:pt x="1282917" y="2380635"/>
                  <a:pt x="1297250" y="2381427"/>
                  <a:pt x="1309816" y="2384854"/>
                </a:cubicBezTo>
                <a:cubicBezTo>
                  <a:pt x="1439156" y="2420128"/>
                  <a:pt x="1400569" y="2408893"/>
                  <a:pt x="1556951" y="2421925"/>
                </a:cubicBezTo>
                <a:cubicBezTo>
                  <a:pt x="1681588" y="2463468"/>
                  <a:pt x="1488216" y="2400067"/>
                  <a:pt x="1643449" y="2446638"/>
                </a:cubicBezTo>
                <a:cubicBezTo>
                  <a:pt x="1668401" y="2454124"/>
                  <a:pt x="1692876" y="2463114"/>
                  <a:pt x="1717589" y="2471352"/>
                </a:cubicBezTo>
                <a:lnTo>
                  <a:pt x="1754659" y="2483708"/>
                </a:lnTo>
                <a:cubicBezTo>
                  <a:pt x="1767016" y="2496065"/>
                  <a:pt x="1777190" y="2511085"/>
                  <a:pt x="1791730" y="2520779"/>
                </a:cubicBezTo>
                <a:cubicBezTo>
                  <a:pt x="1802567" y="2528004"/>
                  <a:pt x="1815840" y="2531839"/>
                  <a:pt x="1828800" y="2533135"/>
                </a:cubicBezTo>
                <a:cubicBezTo>
                  <a:pt x="1898595" y="2540114"/>
                  <a:pt x="1968843" y="2541373"/>
                  <a:pt x="2038865" y="2545492"/>
                </a:cubicBezTo>
                <a:cubicBezTo>
                  <a:pt x="2051222" y="2549611"/>
                  <a:pt x="2063163" y="2555295"/>
                  <a:pt x="2075935" y="2557849"/>
                </a:cubicBezTo>
                <a:cubicBezTo>
                  <a:pt x="2104494" y="2563561"/>
                  <a:pt x="2133703" y="2565418"/>
                  <a:pt x="2162432" y="2570206"/>
                </a:cubicBezTo>
                <a:cubicBezTo>
                  <a:pt x="2183149" y="2573659"/>
                  <a:pt x="2203621" y="2578443"/>
                  <a:pt x="2224216" y="2582562"/>
                </a:cubicBezTo>
                <a:lnTo>
                  <a:pt x="3101546" y="2570206"/>
                </a:lnTo>
                <a:cubicBezTo>
                  <a:pt x="3118523" y="2569753"/>
                  <a:pt x="3134320" y="2561180"/>
                  <a:pt x="3150973" y="2557849"/>
                </a:cubicBezTo>
                <a:cubicBezTo>
                  <a:pt x="3231904" y="2541662"/>
                  <a:pt x="3207559" y="2552272"/>
                  <a:pt x="3274540" y="2533135"/>
                </a:cubicBezTo>
                <a:cubicBezTo>
                  <a:pt x="3315665" y="2521385"/>
                  <a:pt x="3314696" y="2516146"/>
                  <a:pt x="3361038" y="2508422"/>
                </a:cubicBezTo>
                <a:cubicBezTo>
                  <a:pt x="3418496" y="2498846"/>
                  <a:pt x="3477521" y="2497835"/>
                  <a:pt x="3534032" y="2483708"/>
                </a:cubicBezTo>
                <a:cubicBezTo>
                  <a:pt x="3608731" y="2465034"/>
                  <a:pt x="3567349" y="2476722"/>
                  <a:pt x="3657600" y="2446638"/>
                </a:cubicBezTo>
                <a:cubicBezTo>
                  <a:pt x="3669957" y="2442519"/>
                  <a:pt x="3683020" y="2440106"/>
                  <a:pt x="3694670" y="2434281"/>
                </a:cubicBezTo>
                <a:cubicBezTo>
                  <a:pt x="3711146" y="2426043"/>
                  <a:pt x="3726994" y="2416409"/>
                  <a:pt x="3744097" y="2409568"/>
                </a:cubicBezTo>
                <a:cubicBezTo>
                  <a:pt x="3797515" y="2388201"/>
                  <a:pt x="3816408" y="2394719"/>
                  <a:pt x="3855308" y="2360141"/>
                </a:cubicBezTo>
                <a:cubicBezTo>
                  <a:pt x="3881430" y="2336921"/>
                  <a:pt x="3929449" y="2286000"/>
                  <a:pt x="3929449" y="2286000"/>
                </a:cubicBezTo>
                <a:cubicBezTo>
                  <a:pt x="3976892" y="2143670"/>
                  <a:pt x="3935342" y="2284475"/>
                  <a:pt x="3966519" y="2113006"/>
                </a:cubicBezTo>
                <a:cubicBezTo>
                  <a:pt x="3976919" y="2055808"/>
                  <a:pt x="3979237" y="2093657"/>
                  <a:pt x="4003589" y="2038865"/>
                </a:cubicBezTo>
                <a:cubicBezTo>
                  <a:pt x="4003604" y="2038831"/>
                  <a:pt x="4034475" y="1946206"/>
                  <a:pt x="4040659" y="1927654"/>
                </a:cubicBezTo>
                <a:lnTo>
                  <a:pt x="4065373" y="1853514"/>
                </a:lnTo>
                <a:lnTo>
                  <a:pt x="4077730" y="1816444"/>
                </a:lnTo>
                <a:cubicBezTo>
                  <a:pt x="4081849" y="1804087"/>
                  <a:pt x="4082861" y="1790211"/>
                  <a:pt x="4090086" y="1779373"/>
                </a:cubicBezTo>
                <a:cubicBezTo>
                  <a:pt x="4098324" y="1767016"/>
                  <a:pt x="4105889" y="1754184"/>
                  <a:pt x="4114800" y="1742303"/>
                </a:cubicBezTo>
                <a:cubicBezTo>
                  <a:pt x="4229263" y="1589686"/>
                  <a:pt x="4102389" y="1754714"/>
                  <a:pt x="4213654" y="1643449"/>
                </a:cubicBezTo>
                <a:cubicBezTo>
                  <a:pt x="4311330" y="1545773"/>
                  <a:pt x="4193632" y="1637663"/>
                  <a:pt x="4287794" y="1556952"/>
                </a:cubicBezTo>
                <a:cubicBezTo>
                  <a:pt x="4337424" y="1514412"/>
                  <a:pt x="4369763" y="1508138"/>
                  <a:pt x="4411362" y="1445741"/>
                </a:cubicBezTo>
                <a:cubicBezTo>
                  <a:pt x="4419600" y="1433384"/>
                  <a:pt x="4425575" y="1419172"/>
                  <a:pt x="4436076" y="1408671"/>
                </a:cubicBezTo>
                <a:cubicBezTo>
                  <a:pt x="4446577" y="1398170"/>
                  <a:pt x="4461265" y="1392868"/>
                  <a:pt x="4473146" y="1383957"/>
                </a:cubicBezTo>
                <a:cubicBezTo>
                  <a:pt x="4494245" y="1368133"/>
                  <a:pt x="4517108" y="1353972"/>
                  <a:pt x="4534930" y="1334530"/>
                </a:cubicBezTo>
                <a:cubicBezTo>
                  <a:pt x="4625365" y="1235874"/>
                  <a:pt x="4588305" y="1265838"/>
                  <a:pt x="4633784" y="1186249"/>
                </a:cubicBezTo>
                <a:cubicBezTo>
                  <a:pt x="4657616" y="1144543"/>
                  <a:pt x="4681279" y="1102648"/>
                  <a:pt x="4707924" y="1062681"/>
                </a:cubicBezTo>
                <a:cubicBezTo>
                  <a:pt x="4724400" y="1037968"/>
                  <a:pt x="4747958" y="1016719"/>
                  <a:pt x="4757351" y="988541"/>
                </a:cubicBezTo>
                <a:cubicBezTo>
                  <a:pt x="4761470" y="976184"/>
                  <a:pt x="4763382" y="962857"/>
                  <a:pt x="4769708" y="951471"/>
                </a:cubicBezTo>
                <a:cubicBezTo>
                  <a:pt x="4849181" y="808420"/>
                  <a:pt x="4786158" y="930321"/>
                  <a:pt x="4856205" y="840260"/>
                </a:cubicBezTo>
                <a:cubicBezTo>
                  <a:pt x="4905775" y="776527"/>
                  <a:pt x="4899345" y="784980"/>
                  <a:pt x="4917989" y="729049"/>
                </a:cubicBezTo>
                <a:cubicBezTo>
                  <a:pt x="4925583" y="668297"/>
                  <a:pt x="4930825" y="615447"/>
                  <a:pt x="4942703" y="556054"/>
                </a:cubicBezTo>
                <a:cubicBezTo>
                  <a:pt x="4946033" y="539401"/>
                  <a:pt x="4950940" y="523103"/>
                  <a:pt x="4955059" y="506627"/>
                </a:cubicBezTo>
                <a:cubicBezTo>
                  <a:pt x="4950940" y="448962"/>
                  <a:pt x="4955944" y="389908"/>
                  <a:pt x="4942703" y="333633"/>
                </a:cubicBezTo>
                <a:cubicBezTo>
                  <a:pt x="4938700" y="316622"/>
                  <a:pt x="4916361" y="310356"/>
                  <a:pt x="4905632" y="296562"/>
                </a:cubicBezTo>
                <a:cubicBezTo>
                  <a:pt x="4787962" y="145273"/>
                  <a:pt x="4919364" y="281855"/>
                  <a:pt x="4806778" y="185352"/>
                </a:cubicBezTo>
                <a:cubicBezTo>
                  <a:pt x="4793510" y="173979"/>
                  <a:pt x="4784248" y="157975"/>
                  <a:pt x="4769708" y="148281"/>
                </a:cubicBezTo>
                <a:cubicBezTo>
                  <a:pt x="4753150" y="137242"/>
                  <a:pt x="4680206" y="125646"/>
                  <a:pt x="4670854" y="123568"/>
                </a:cubicBezTo>
                <a:cubicBezTo>
                  <a:pt x="4545904" y="95801"/>
                  <a:pt x="4704533" y="117147"/>
                  <a:pt x="4448432" y="98854"/>
                </a:cubicBezTo>
                <a:cubicBezTo>
                  <a:pt x="4341946" y="81107"/>
                  <a:pt x="4376491" y="80438"/>
                  <a:pt x="4238367" y="98854"/>
                </a:cubicBezTo>
                <a:cubicBezTo>
                  <a:pt x="4221533" y="101098"/>
                  <a:pt x="4205912" y="110615"/>
                  <a:pt x="4188940" y="111211"/>
                </a:cubicBezTo>
                <a:cubicBezTo>
                  <a:pt x="3970733" y="118868"/>
                  <a:pt x="3752335" y="119449"/>
                  <a:pt x="3534032" y="123568"/>
                </a:cubicBezTo>
                <a:cubicBezTo>
                  <a:pt x="3398334" y="150709"/>
                  <a:pt x="3428301" y="149865"/>
                  <a:pt x="3200400" y="123568"/>
                </a:cubicBezTo>
                <a:cubicBezTo>
                  <a:pt x="3182101" y="121457"/>
                  <a:pt x="3167449" y="107092"/>
                  <a:pt x="3150973" y="98854"/>
                </a:cubicBezTo>
                <a:cubicBezTo>
                  <a:pt x="2990335" y="102973"/>
                  <a:pt x="2829750" y="111211"/>
                  <a:pt x="2669059" y="111211"/>
                </a:cubicBezTo>
                <a:cubicBezTo>
                  <a:pt x="2611247" y="111211"/>
                  <a:pt x="2553777" y="102249"/>
                  <a:pt x="2496065" y="98854"/>
                </a:cubicBezTo>
                <a:lnTo>
                  <a:pt x="2248930" y="86498"/>
                </a:lnTo>
                <a:cubicBezTo>
                  <a:pt x="2228335" y="78260"/>
                  <a:pt x="2208392" y="68158"/>
                  <a:pt x="2187146" y="61784"/>
                </a:cubicBezTo>
                <a:cubicBezTo>
                  <a:pt x="2167029" y="55749"/>
                  <a:pt x="2145287" y="56069"/>
                  <a:pt x="2125362" y="49427"/>
                </a:cubicBezTo>
                <a:cubicBezTo>
                  <a:pt x="2107887" y="43602"/>
                  <a:pt x="2093038" y="31555"/>
                  <a:pt x="2075935" y="24714"/>
                </a:cubicBezTo>
                <a:cubicBezTo>
                  <a:pt x="2051748" y="15039"/>
                  <a:pt x="2001794" y="0"/>
                  <a:pt x="2001794" y="0"/>
                </a:cubicBezTo>
                <a:cubicBezTo>
                  <a:pt x="1977081" y="4119"/>
                  <a:pt x="1952112" y="6922"/>
                  <a:pt x="1927654" y="12357"/>
                </a:cubicBezTo>
                <a:cubicBezTo>
                  <a:pt x="1914939" y="15183"/>
                  <a:pt x="1903550" y="23479"/>
                  <a:pt x="1890584" y="24714"/>
                </a:cubicBezTo>
                <a:cubicBezTo>
                  <a:pt x="1816663" y="31754"/>
                  <a:pt x="1742214" y="31586"/>
                  <a:pt x="1668162" y="37071"/>
                </a:cubicBezTo>
                <a:cubicBezTo>
                  <a:pt x="1630965" y="39826"/>
                  <a:pt x="1594021" y="45308"/>
                  <a:pt x="1556951" y="49427"/>
                </a:cubicBezTo>
                <a:cubicBezTo>
                  <a:pt x="1453978" y="45308"/>
                  <a:pt x="1350899" y="43305"/>
                  <a:pt x="1248032" y="37071"/>
                </a:cubicBezTo>
                <a:cubicBezTo>
                  <a:pt x="1214885" y="35062"/>
                  <a:pt x="1182280" y="27362"/>
                  <a:pt x="1149178" y="24714"/>
                </a:cubicBezTo>
                <a:cubicBezTo>
                  <a:pt x="1079259" y="19120"/>
                  <a:pt x="1009135" y="16476"/>
                  <a:pt x="939113" y="12357"/>
                </a:cubicBezTo>
                <a:lnTo>
                  <a:pt x="679621" y="24714"/>
                </a:lnTo>
                <a:cubicBezTo>
                  <a:pt x="642405" y="27195"/>
                  <a:pt x="605454" y="32713"/>
                  <a:pt x="568411" y="37071"/>
                </a:cubicBezTo>
                <a:cubicBezTo>
                  <a:pt x="535431" y="40951"/>
                  <a:pt x="502744" y="48242"/>
                  <a:pt x="469557" y="49427"/>
                </a:cubicBezTo>
                <a:cubicBezTo>
                  <a:pt x="387231" y="52367"/>
                  <a:pt x="273908" y="28833"/>
                  <a:pt x="234778" y="24714"/>
                </a:cubicBezTo>
                <a:close/>
              </a:path>
            </a:pathLst>
          </a:custGeom>
          <a:noFill/>
          <a:ln w="22225">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12" name="Freeform 11">
            <a:extLst>
              <a:ext uri="{FF2B5EF4-FFF2-40B4-BE49-F238E27FC236}">
                <a16:creationId xmlns:a16="http://schemas.microsoft.com/office/drawing/2014/main" id="{A69427FA-6EDA-E249-9D15-0D736A1AC7DB}"/>
              </a:ext>
            </a:extLst>
          </p:cNvPr>
          <p:cNvSpPr/>
          <p:nvPr/>
        </p:nvSpPr>
        <p:spPr>
          <a:xfrm>
            <a:off x="8334895" y="1478368"/>
            <a:ext cx="3682508" cy="3886112"/>
          </a:xfrm>
          <a:custGeom>
            <a:avLst/>
            <a:gdLst>
              <a:gd name="connsiteX0" fmla="*/ 166254 w 2761881"/>
              <a:gd name="connsiteY0" fmla="*/ 304388 h 2914584"/>
              <a:gd name="connsiteX1" fmla="*/ 166254 w 2761881"/>
              <a:gd name="connsiteY1" fmla="*/ 304388 h 2914584"/>
              <a:gd name="connsiteX2" fmla="*/ 66502 w 2761881"/>
              <a:gd name="connsiteY2" fmla="*/ 437391 h 2914584"/>
              <a:gd name="connsiteX3" fmla="*/ 33251 w 2761881"/>
              <a:gd name="connsiteY3" fmla="*/ 487268 h 2914584"/>
              <a:gd name="connsiteX4" fmla="*/ 0 w 2761881"/>
              <a:gd name="connsiteY4" fmla="*/ 587020 h 2914584"/>
              <a:gd name="connsiteX5" fmla="*/ 49876 w 2761881"/>
              <a:gd name="connsiteY5" fmla="*/ 753275 h 2914584"/>
              <a:gd name="connsiteX6" fmla="*/ 83127 w 2761881"/>
              <a:gd name="connsiteY6" fmla="*/ 819777 h 2914584"/>
              <a:gd name="connsiteX7" fmla="*/ 99753 w 2761881"/>
              <a:gd name="connsiteY7" fmla="*/ 886279 h 2914584"/>
              <a:gd name="connsiteX8" fmla="*/ 116378 w 2761881"/>
              <a:gd name="connsiteY8" fmla="*/ 936155 h 2914584"/>
              <a:gd name="connsiteX9" fmla="*/ 99753 w 2761881"/>
              <a:gd name="connsiteY9" fmla="*/ 1767428 h 2914584"/>
              <a:gd name="connsiteX10" fmla="*/ 133004 w 2761881"/>
              <a:gd name="connsiteY10" fmla="*/ 2083311 h 2914584"/>
              <a:gd name="connsiteX11" fmla="*/ 182880 w 2761881"/>
              <a:gd name="connsiteY11" fmla="*/ 2199689 h 2914584"/>
              <a:gd name="connsiteX12" fmla="*/ 365760 w 2761881"/>
              <a:gd name="connsiteY12" fmla="*/ 2365944 h 2914584"/>
              <a:gd name="connsiteX13" fmla="*/ 415636 w 2761881"/>
              <a:gd name="connsiteY13" fmla="*/ 2415820 h 2914584"/>
              <a:gd name="connsiteX14" fmla="*/ 532014 w 2761881"/>
              <a:gd name="connsiteY14" fmla="*/ 2482322 h 2914584"/>
              <a:gd name="connsiteX15" fmla="*/ 581891 w 2761881"/>
              <a:gd name="connsiteY15" fmla="*/ 2548824 h 2914584"/>
              <a:gd name="connsiteX16" fmla="*/ 631767 w 2761881"/>
              <a:gd name="connsiteY16" fmla="*/ 2598700 h 2914584"/>
              <a:gd name="connsiteX17" fmla="*/ 665018 w 2761881"/>
              <a:gd name="connsiteY17" fmla="*/ 2648577 h 2914584"/>
              <a:gd name="connsiteX18" fmla="*/ 714894 w 2761881"/>
              <a:gd name="connsiteY18" fmla="*/ 2681828 h 2914584"/>
              <a:gd name="connsiteX19" fmla="*/ 814647 w 2761881"/>
              <a:gd name="connsiteY19" fmla="*/ 2764955 h 2914584"/>
              <a:gd name="connsiteX20" fmla="*/ 864524 w 2761881"/>
              <a:gd name="connsiteY20" fmla="*/ 2781580 h 2914584"/>
              <a:gd name="connsiteX21" fmla="*/ 1030778 w 2761881"/>
              <a:gd name="connsiteY21" fmla="*/ 2848082 h 2914584"/>
              <a:gd name="connsiteX22" fmla="*/ 1163782 w 2761881"/>
              <a:gd name="connsiteY22" fmla="*/ 2881333 h 2914584"/>
              <a:gd name="connsiteX23" fmla="*/ 1263534 w 2761881"/>
              <a:gd name="connsiteY23" fmla="*/ 2914584 h 2914584"/>
              <a:gd name="connsiteX24" fmla="*/ 1662545 w 2761881"/>
              <a:gd name="connsiteY24" fmla="*/ 2897959 h 2914584"/>
              <a:gd name="connsiteX25" fmla="*/ 1745673 w 2761881"/>
              <a:gd name="connsiteY25" fmla="*/ 2881333 h 2914584"/>
              <a:gd name="connsiteX26" fmla="*/ 1845425 w 2761881"/>
              <a:gd name="connsiteY26" fmla="*/ 2864708 h 2914584"/>
              <a:gd name="connsiteX27" fmla="*/ 1978429 w 2761881"/>
              <a:gd name="connsiteY27" fmla="*/ 2831457 h 2914584"/>
              <a:gd name="connsiteX28" fmla="*/ 2078182 w 2761881"/>
              <a:gd name="connsiteY28" fmla="*/ 2798206 h 2914584"/>
              <a:gd name="connsiteX29" fmla="*/ 2211185 w 2761881"/>
              <a:gd name="connsiteY29" fmla="*/ 2715079 h 2914584"/>
              <a:gd name="connsiteX30" fmla="*/ 2410691 w 2761881"/>
              <a:gd name="connsiteY30" fmla="*/ 2698453 h 2914584"/>
              <a:gd name="connsiteX31" fmla="*/ 2510444 w 2761881"/>
              <a:gd name="connsiteY31" fmla="*/ 2631951 h 2914584"/>
              <a:gd name="connsiteX32" fmla="*/ 2560320 w 2761881"/>
              <a:gd name="connsiteY32" fmla="*/ 2598700 h 2914584"/>
              <a:gd name="connsiteX33" fmla="*/ 2660073 w 2761881"/>
              <a:gd name="connsiteY33" fmla="*/ 2498948 h 2914584"/>
              <a:gd name="connsiteX34" fmla="*/ 2709949 w 2761881"/>
              <a:gd name="connsiteY34" fmla="*/ 2465697 h 2914584"/>
              <a:gd name="connsiteX35" fmla="*/ 2709949 w 2761881"/>
              <a:gd name="connsiteY35" fmla="*/ 1601173 h 2914584"/>
              <a:gd name="connsiteX36" fmla="*/ 2676698 w 2761881"/>
              <a:gd name="connsiteY36" fmla="*/ 1335166 h 2914584"/>
              <a:gd name="connsiteX37" fmla="*/ 2643447 w 2761881"/>
              <a:gd name="connsiteY37" fmla="*/ 1202162 h 2914584"/>
              <a:gd name="connsiteX38" fmla="*/ 2593571 w 2761881"/>
              <a:gd name="connsiteY38" fmla="*/ 1152286 h 2914584"/>
              <a:gd name="connsiteX39" fmla="*/ 2560320 w 2761881"/>
              <a:gd name="connsiteY39" fmla="*/ 1102409 h 2914584"/>
              <a:gd name="connsiteX40" fmla="*/ 2543694 w 2761881"/>
              <a:gd name="connsiteY40" fmla="*/ 1035908 h 2914584"/>
              <a:gd name="connsiteX41" fmla="*/ 2493818 w 2761881"/>
              <a:gd name="connsiteY41" fmla="*/ 986031 h 2914584"/>
              <a:gd name="connsiteX42" fmla="*/ 2443942 w 2761881"/>
              <a:gd name="connsiteY42" fmla="*/ 919529 h 2914584"/>
              <a:gd name="connsiteX43" fmla="*/ 2377440 w 2761881"/>
              <a:gd name="connsiteY43" fmla="*/ 819777 h 2914584"/>
              <a:gd name="connsiteX44" fmla="*/ 2261062 w 2761881"/>
              <a:gd name="connsiteY44" fmla="*/ 686773 h 2914584"/>
              <a:gd name="connsiteX45" fmla="*/ 2177934 w 2761881"/>
              <a:gd name="connsiteY45" fmla="*/ 620271 h 2914584"/>
              <a:gd name="connsiteX46" fmla="*/ 2144684 w 2761881"/>
              <a:gd name="connsiteY46" fmla="*/ 570395 h 2914584"/>
              <a:gd name="connsiteX47" fmla="*/ 2044931 w 2761881"/>
              <a:gd name="connsiteY47" fmla="*/ 503893 h 2914584"/>
              <a:gd name="connsiteX48" fmla="*/ 1862051 w 2761881"/>
              <a:gd name="connsiteY48" fmla="*/ 304388 h 2914584"/>
              <a:gd name="connsiteX49" fmla="*/ 1795549 w 2761881"/>
              <a:gd name="connsiteY49" fmla="*/ 237886 h 2914584"/>
              <a:gd name="connsiteX50" fmla="*/ 1662545 w 2761881"/>
              <a:gd name="connsiteY50" fmla="*/ 138133 h 2914584"/>
              <a:gd name="connsiteX51" fmla="*/ 1596044 w 2761881"/>
              <a:gd name="connsiteY51" fmla="*/ 104882 h 2914584"/>
              <a:gd name="connsiteX52" fmla="*/ 1463040 w 2761881"/>
              <a:gd name="connsiteY52" fmla="*/ 71631 h 2914584"/>
              <a:gd name="connsiteX53" fmla="*/ 914400 w 2761881"/>
              <a:gd name="connsiteY53" fmla="*/ 21755 h 2914584"/>
              <a:gd name="connsiteX54" fmla="*/ 598516 w 2761881"/>
              <a:gd name="connsiteY54" fmla="*/ 38380 h 2914584"/>
              <a:gd name="connsiteX55" fmla="*/ 465513 w 2761881"/>
              <a:gd name="connsiteY55" fmla="*/ 71631 h 2914584"/>
              <a:gd name="connsiteX56" fmla="*/ 415636 w 2761881"/>
              <a:gd name="connsiteY56" fmla="*/ 121508 h 2914584"/>
              <a:gd name="connsiteX57" fmla="*/ 382385 w 2761881"/>
              <a:gd name="connsiteY57" fmla="*/ 171384 h 2914584"/>
              <a:gd name="connsiteX58" fmla="*/ 332509 w 2761881"/>
              <a:gd name="connsiteY58" fmla="*/ 188009 h 2914584"/>
              <a:gd name="connsiteX59" fmla="*/ 232756 w 2761881"/>
              <a:gd name="connsiteY59" fmla="*/ 271137 h 2914584"/>
              <a:gd name="connsiteX60" fmla="*/ 166254 w 2761881"/>
              <a:gd name="connsiteY60" fmla="*/ 304388 h 2914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761881" h="2914584">
                <a:moveTo>
                  <a:pt x="166254" y="304388"/>
                </a:moveTo>
                <a:lnTo>
                  <a:pt x="166254" y="304388"/>
                </a:lnTo>
                <a:cubicBezTo>
                  <a:pt x="133003" y="348722"/>
                  <a:pt x="99097" y="392572"/>
                  <a:pt x="66502" y="437391"/>
                </a:cubicBezTo>
                <a:cubicBezTo>
                  <a:pt x="54749" y="453551"/>
                  <a:pt x="41366" y="469009"/>
                  <a:pt x="33251" y="487268"/>
                </a:cubicBezTo>
                <a:cubicBezTo>
                  <a:pt x="19016" y="519296"/>
                  <a:pt x="0" y="587020"/>
                  <a:pt x="0" y="587020"/>
                </a:cubicBezTo>
                <a:cubicBezTo>
                  <a:pt x="11933" y="634752"/>
                  <a:pt x="29636" y="712796"/>
                  <a:pt x="49876" y="753275"/>
                </a:cubicBezTo>
                <a:cubicBezTo>
                  <a:pt x="60960" y="775442"/>
                  <a:pt x="74425" y="796571"/>
                  <a:pt x="83127" y="819777"/>
                </a:cubicBezTo>
                <a:cubicBezTo>
                  <a:pt x="91150" y="841172"/>
                  <a:pt x="93476" y="864309"/>
                  <a:pt x="99753" y="886279"/>
                </a:cubicBezTo>
                <a:cubicBezTo>
                  <a:pt x="104567" y="903129"/>
                  <a:pt x="110836" y="919530"/>
                  <a:pt x="116378" y="936155"/>
                </a:cubicBezTo>
                <a:cubicBezTo>
                  <a:pt x="110836" y="1213246"/>
                  <a:pt x="99753" y="1490282"/>
                  <a:pt x="99753" y="1767428"/>
                </a:cubicBezTo>
                <a:cubicBezTo>
                  <a:pt x="99753" y="2102294"/>
                  <a:pt x="91778" y="1939020"/>
                  <a:pt x="133004" y="2083311"/>
                </a:cubicBezTo>
                <a:cubicBezTo>
                  <a:pt x="150421" y="2144270"/>
                  <a:pt x="140499" y="2152599"/>
                  <a:pt x="182880" y="2199689"/>
                </a:cubicBezTo>
                <a:cubicBezTo>
                  <a:pt x="351574" y="2387128"/>
                  <a:pt x="238841" y="2257157"/>
                  <a:pt x="365760" y="2365944"/>
                </a:cubicBezTo>
                <a:cubicBezTo>
                  <a:pt x="383612" y="2381245"/>
                  <a:pt x="396504" y="2402154"/>
                  <a:pt x="415636" y="2415820"/>
                </a:cubicBezTo>
                <a:cubicBezTo>
                  <a:pt x="461276" y="2448420"/>
                  <a:pt x="492744" y="2443052"/>
                  <a:pt x="532014" y="2482322"/>
                </a:cubicBezTo>
                <a:cubicBezTo>
                  <a:pt x="551607" y="2501915"/>
                  <a:pt x="563858" y="2527786"/>
                  <a:pt x="581891" y="2548824"/>
                </a:cubicBezTo>
                <a:cubicBezTo>
                  <a:pt x="597192" y="2566675"/>
                  <a:pt x="616715" y="2580638"/>
                  <a:pt x="631767" y="2598700"/>
                </a:cubicBezTo>
                <a:cubicBezTo>
                  <a:pt x="644559" y="2614050"/>
                  <a:pt x="650889" y="2634448"/>
                  <a:pt x="665018" y="2648577"/>
                </a:cubicBezTo>
                <a:cubicBezTo>
                  <a:pt x="679147" y="2662706"/>
                  <a:pt x="699544" y="2669036"/>
                  <a:pt x="714894" y="2681828"/>
                </a:cubicBezTo>
                <a:cubicBezTo>
                  <a:pt x="770043" y="2727785"/>
                  <a:pt x="752735" y="2733999"/>
                  <a:pt x="814647" y="2764955"/>
                </a:cubicBezTo>
                <a:cubicBezTo>
                  <a:pt x="830322" y="2772792"/>
                  <a:pt x="848416" y="2774677"/>
                  <a:pt x="864524" y="2781580"/>
                </a:cubicBezTo>
                <a:cubicBezTo>
                  <a:pt x="960845" y="2822860"/>
                  <a:pt x="909676" y="2817806"/>
                  <a:pt x="1030778" y="2848082"/>
                </a:cubicBezTo>
                <a:cubicBezTo>
                  <a:pt x="1075113" y="2859166"/>
                  <a:pt x="1120428" y="2866882"/>
                  <a:pt x="1163782" y="2881333"/>
                </a:cubicBezTo>
                <a:lnTo>
                  <a:pt x="1263534" y="2914584"/>
                </a:lnTo>
                <a:cubicBezTo>
                  <a:pt x="1396538" y="2909042"/>
                  <a:pt x="1529741" y="2907118"/>
                  <a:pt x="1662545" y="2897959"/>
                </a:cubicBezTo>
                <a:cubicBezTo>
                  <a:pt x="1690736" y="2896015"/>
                  <a:pt x="1717871" y="2886388"/>
                  <a:pt x="1745673" y="2881333"/>
                </a:cubicBezTo>
                <a:cubicBezTo>
                  <a:pt x="1778839" y="2875303"/>
                  <a:pt x="1812464" y="2871771"/>
                  <a:pt x="1845425" y="2864708"/>
                </a:cubicBezTo>
                <a:cubicBezTo>
                  <a:pt x="1890110" y="2855133"/>
                  <a:pt x="1935075" y="2845908"/>
                  <a:pt x="1978429" y="2831457"/>
                </a:cubicBezTo>
                <a:lnTo>
                  <a:pt x="2078182" y="2798206"/>
                </a:lnTo>
                <a:cubicBezTo>
                  <a:pt x="2157359" y="2679441"/>
                  <a:pt x="2105915" y="2688760"/>
                  <a:pt x="2211185" y="2715079"/>
                </a:cubicBezTo>
                <a:cubicBezTo>
                  <a:pt x="2277687" y="2709537"/>
                  <a:pt x="2346393" y="2716314"/>
                  <a:pt x="2410691" y="2698453"/>
                </a:cubicBezTo>
                <a:cubicBezTo>
                  <a:pt x="2449196" y="2687757"/>
                  <a:pt x="2477193" y="2654118"/>
                  <a:pt x="2510444" y="2631951"/>
                </a:cubicBezTo>
                <a:cubicBezTo>
                  <a:pt x="2527069" y="2620867"/>
                  <a:pt x="2546191" y="2612829"/>
                  <a:pt x="2560320" y="2598700"/>
                </a:cubicBezTo>
                <a:cubicBezTo>
                  <a:pt x="2593571" y="2565449"/>
                  <a:pt x="2620947" y="2525032"/>
                  <a:pt x="2660073" y="2498948"/>
                </a:cubicBezTo>
                <a:lnTo>
                  <a:pt x="2709949" y="2465697"/>
                </a:lnTo>
                <a:cubicBezTo>
                  <a:pt x="2811803" y="2160124"/>
                  <a:pt x="2737121" y="2402771"/>
                  <a:pt x="2709949" y="1601173"/>
                </a:cubicBezTo>
                <a:cubicBezTo>
                  <a:pt x="2707090" y="1516828"/>
                  <a:pt x="2692118" y="1419977"/>
                  <a:pt x="2676698" y="1335166"/>
                </a:cubicBezTo>
                <a:cubicBezTo>
                  <a:pt x="2674599" y="1323621"/>
                  <a:pt x="2657869" y="1223795"/>
                  <a:pt x="2643447" y="1202162"/>
                </a:cubicBezTo>
                <a:cubicBezTo>
                  <a:pt x="2630405" y="1182599"/>
                  <a:pt x="2608623" y="1170348"/>
                  <a:pt x="2593571" y="1152286"/>
                </a:cubicBezTo>
                <a:cubicBezTo>
                  <a:pt x="2580779" y="1136936"/>
                  <a:pt x="2571404" y="1119035"/>
                  <a:pt x="2560320" y="1102409"/>
                </a:cubicBezTo>
                <a:cubicBezTo>
                  <a:pt x="2554778" y="1080242"/>
                  <a:pt x="2555030" y="1055747"/>
                  <a:pt x="2543694" y="1035908"/>
                </a:cubicBezTo>
                <a:cubicBezTo>
                  <a:pt x="2532029" y="1015494"/>
                  <a:pt x="2509119" y="1003883"/>
                  <a:pt x="2493818" y="986031"/>
                </a:cubicBezTo>
                <a:cubicBezTo>
                  <a:pt x="2475785" y="964993"/>
                  <a:pt x="2459832" y="942229"/>
                  <a:pt x="2443942" y="919529"/>
                </a:cubicBezTo>
                <a:cubicBezTo>
                  <a:pt x="2421025" y="886791"/>
                  <a:pt x="2402404" y="850983"/>
                  <a:pt x="2377440" y="819777"/>
                </a:cubicBezTo>
                <a:cubicBezTo>
                  <a:pt x="2333965" y="765433"/>
                  <a:pt x="2311041" y="730504"/>
                  <a:pt x="2261062" y="686773"/>
                </a:cubicBezTo>
                <a:cubicBezTo>
                  <a:pt x="2234357" y="663406"/>
                  <a:pt x="2203026" y="645363"/>
                  <a:pt x="2177934" y="620271"/>
                </a:cubicBezTo>
                <a:cubicBezTo>
                  <a:pt x="2163805" y="606142"/>
                  <a:pt x="2159721" y="583553"/>
                  <a:pt x="2144684" y="570395"/>
                </a:cubicBezTo>
                <a:cubicBezTo>
                  <a:pt x="2114609" y="544079"/>
                  <a:pt x="2044931" y="503893"/>
                  <a:pt x="2044931" y="503893"/>
                </a:cubicBezTo>
                <a:cubicBezTo>
                  <a:pt x="1972554" y="395328"/>
                  <a:pt x="2025809" y="468146"/>
                  <a:pt x="1862051" y="304388"/>
                </a:cubicBezTo>
                <a:cubicBezTo>
                  <a:pt x="1839884" y="282221"/>
                  <a:pt x="1820029" y="257470"/>
                  <a:pt x="1795549" y="237886"/>
                </a:cubicBezTo>
                <a:cubicBezTo>
                  <a:pt x="1755567" y="205900"/>
                  <a:pt x="1708867" y="164603"/>
                  <a:pt x="1662545" y="138133"/>
                </a:cubicBezTo>
                <a:cubicBezTo>
                  <a:pt x="1641027" y="125837"/>
                  <a:pt x="1619556" y="112719"/>
                  <a:pt x="1596044" y="104882"/>
                </a:cubicBezTo>
                <a:cubicBezTo>
                  <a:pt x="1552690" y="90431"/>
                  <a:pt x="1463040" y="71631"/>
                  <a:pt x="1463040" y="71631"/>
                </a:cubicBezTo>
                <a:cubicBezTo>
                  <a:pt x="1277871" y="-51816"/>
                  <a:pt x="1407198" y="21755"/>
                  <a:pt x="914400" y="21755"/>
                </a:cubicBezTo>
                <a:cubicBezTo>
                  <a:pt x="808960" y="21755"/>
                  <a:pt x="703811" y="32838"/>
                  <a:pt x="598516" y="38380"/>
                </a:cubicBezTo>
                <a:cubicBezTo>
                  <a:pt x="586529" y="40777"/>
                  <a:pt x="487421" y="57026"/>
                  <a:pt x="465513" y="71631"/>
                </a:cubicBezTo>
                <a:cubicBezTo>
                  <a:pt x="445950" y="84673"/>
                  <a:pt x="430688" y="103445"/>
                  <a:pt x="415636" y="121508"/>
                </a:cubicBezTo>
                <a:cubicBezTo>
                  <a:pt x="402844" y="136858"/>
                  <a:pt x="397988" y="158902"/>
                  <a:pt x="382385" y="171384"/>
                </a:cubicBezTo>
                <a:cubicBezTo>
                  <a:pt x="368701" y="182331"/>
                  <a:pt x="349134" y="182467"/>
                  <a:pt x="332509" y="188009"/>
                </a:cubicBezTo>
                <a:cubicBezTo>
                  <a:pt x="208677" y="270564"/>
                  <a:pt x="360766" y="164461"/>
                  <a:pt x="232756" y="271137"/>
                </a:cubicBezTo>
                <a:cubicBezTo>
                  <a:pt x="106919" y="376002"/>
                  <a:pt x="177338" y="298846"/>
                  <a:pt x="166254" y="304388"/>
                </a:cubicBezTo>
                <a:close/>
              </a:path>
            </a:pathLst>
          </a:custGeom>
          <a:noFill/>
          <a:ln w="22225">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18" name="Freeform 17">
            <a:extLst>
              <a:ext uri="{FF2B5EF4-FFF2-40B4-BE49-F238E27FC236}">
                <a16:creationId xmlns:a16="http://schemas.microsoft.com/office/drawing/2014/main" id="{DE0537DF-4E97-F142-B4ED-5F17946756BB}"/>
              </a:ext>
            </a:extLst>
          </p:cNvPr>
          <p:cNvSpPr/>
          <p:nvPr/>
        </p:nvSpPr>
        <p:spPr>
          <a:xfrm>
            <a:off x="532015" y="3347259"/>
            <a:ext cx="7802880" cy="3218781"/>
          </a:xfrm>
          <a:custGeom>
            <a:avLst/>
            <a:gdLst>
              <a:gd name="connsiteX0" fmla="*/ 282633 w 5852160"/>
              <a:gd name="connsiteY0" fmla="*/ 99752 h 2414086"/>
              <a:gd name="connsiteX1" fmla="*/ 282633 w 5852160"/>
              <a:gd name="connsiteY1" fmla="*/ 99752 h 2414086"/>
              <a:gd name="connsiteX2" fmla="*/ 166254 w 5852160"/>
              <a:gd name="connsiteY2" fmla="*/ 199505 h 2414086"/>
              <a:gd name="connsiteX3" fmla="*/ 116378 w 5852160"/>
              <a:gd name="connsiteY3" fmla="*/ 232756 h 2414086"/>
              <a:gd name="connsiteX4" fmla="*/ 49876 w 5852160"/>
              <a:gd name="connsiteY4" fmla="*/ 332509 h 2414086"/>
              <a:gd name="connsiteX5" fmla="*/ 0 w 5852160"/>
              <a:gd name="connsiteY5" fmla="*/ 515389 h 2414086"/>
              <a:gd name="connsiteX6" fmla="*/ 16625 w 5852160"/>
              <a:gd name="connsiteY6" fmla="*/ 997527 h 2414086"/>
              <a:gd name="connsiteX7" fmla="*/ 49876 w 5852160"/>
              <a:gd name="connsiteY7" fmla="*/ 1230283 h 2414086"/>
              <a:gd name="connsiteX8" fmla="*/ 99753 w 5852160"/>
              <a:gd name="connsiteY8" fmla="*/ 1413163 h 2414086"/>
              <a:gd name="connsiteX9" fmla="*/ 133004 w 5852160"/>
              <a:gd name="connsiteY9" fmla="*/ 1463040 h 2414086"/>
              <a:gd name="connsiteX10" fmla="*/ 182880 w 5852160"/>
              <a:gd name="connsiteY10" fmla="*/ 1596043 h 2414086"/>
              <a:gd name="connsiteX11" fmla="*/ 249382 w 5852160"/>
              <a:gd name="connsiteY11" fmla="*/ 1778923 h 2414086"/>
              <a:gd name="connsiteX12" fmla="*/ 282633 w 5852160"/>
              <a:gd name="connsiteY12" fmla="*/ 1845425 h 2414086"/>
              <a:gd name="connsiteX13" fmla="*/ 299258 w 5852160"/>
              <a:gd name="connsiteY13" fmla="*/ 1895301 h 2414086"/>
              <a:gd name="connsiteX14" fmla="*/ 349134 w 5852160"/>
              <a:gd name="connsiteY14" fmla="*/ 1911927 h 2414086"/>
              <a:gd name="connsiteX15" fmla="*/ 399011 w 5852160"/>
              <a:gd name="connsiteY15" fmla="*/ 1961803 h 2414086"/>
              <a:gd name="connsiteX16" fmla="*/ 432262 w 5852160"/>
              <a:gd name="connsiteY16" fmla="*/ 2011680 h 2414086"/>
              <a:gd name="connsiteX17" fmla="*/ 482138 w 5852160"/>
              <a:gd name="connsiteY17" fmla="*/ 2028305 h 2414086"/>
              <a:gd name="connsiteX18" fmla="*/ 581891 w 5852160"/>
              <a:gd name="connsiteY18" fmla="*/ 2078181 h 2414086"/>
              <a:gd name="connsiteX19" fmla="*/ 731520 w 5852160"/>
              <a:gd name="connsiteY19" fmla="*/ 2144683 h 2414086"/>
              <a:gd name="connsiteX20" fmla="*/ 931025 w 5852160"/>
              <a:gd name="connsiteY20" fmla="*/ 2161309 h 2414086"/>
              <a:gd name="connsiteX21" fmla="*/ 1230284 w 5852160"/>
              <a:gd name="connsiteY21" fmla="*/ 2227811 h 2414086"/>
              <a:gd name="connsiteX22" fmla="*/ 1296785 w 5852160"/>
              <a:gd name="connsiteY22" fmla="*/ 2244436 h 2414086"/>
              <a:gd name="connsiteX23" fmla="*/ 1346662 w 5852160"/>
              <a:gd name="connsiteY23" fmla="*/ 2261061 h 2414086"/>
              <a:gd name="connsiteX24" fmla="*/ 1995054 w 5852160"/>
              <a:gd name="connsiteY24" fmla="*/ 2277687 h 2414086"/>
              <a:gd name="connsiteX25" fmla="*/ 2094807 w 5852160"/>
              <a:gd name="connsiteY25" fmla="*/ 2294312 h 2414086"/>
              <a:gd name="connsiteX26" fmla="*/ 2177934 w 5852160"/>
              <a:gd name="connsiteY26" fmla="*/ 2310938 h 2414086"/>
              <a:gd name="connsiteX27" fmla="*/ 2310938 w 5852160"/>
              <a:gd name="connsiteY27" fmla="*/ 2327563 h 2414086"/>
              <a:gd name="connsiteX28" fmla="*/ 3823854 w 5852160"/>
              <a:gd name="connsiteY28" fmla="*/ 2327563 h 2414086"/>
              <a:gd name="connsiteX29" fmla="*/ 3906982 w 5852160"/>
              <a:gd name="connsiteY29" fmla="*/ 2294312 h 2414086"/>
              <a:gd name="connsiteX30" fmla="*/ 4189614 w 5852160"/>
              <a:gd name="connsiteY30" fmla="*/ 2261061 h 2414086"/>
              <a:gd name="connsiteX31" fmla="*/ 5120640 w 5852160"/>
              <a:gd name="connsiteY31" fmla="*/ 2244436 h 2414086"/>
              <a:gd name="connsiteX32" fmla="*/ 5253644 w 5852160"/>
              <a:gd name="connsiteY32" fmla="*/ 2211185 h 2414086"/>
              <a:gd name="connsiteX33" fmla="*/ 5320145 w 5852160"/>
              <a:gd name="connsiteY33" fmla="*/ 2194560 h 2414086"/>
              <a:gd name="connsiteX34" fmla="*/ 5419898 w 5852160"/>
              <a:gd name="connsiteY34" fmla="*/ 2161309 h 2414086"/>
              <a:gd name="connsiteX35" fmla="*/ 5469774 w 5852160"/>
              <a:gd name="connsiteY35" fmla="*/ 2144683 h 2414086"/>
              <a:gd name="connsiteX36" fmla="*/ 5519651 w 5852160"/>
              <a:gd name="connsiteY36" fmla="*/ 2111432 h 2414086"/>
              <a:gd name="connsiteX37" fmla="*/ 5669280 w 5852160"/>
              <a:gd name="connsiteY37" fmla="*/ 2061556 h 2414086"/>
              <a:gd name="connsiteX38" fmla="*/ 5719156 w 5852160"/>
              <a:gd name="connsiteY38" fmla="*/ 2044931 h 2414086"/>
              <a:gd name="connsiteX39" fmla="*/ 5835534 w 5852160"/>
              <a:gd name="connsiteY39" fmla="*/ 1928552 h 2414086"/>
              <a:gd name="connsiteX40" fmla="*/ 5852160 w 5852160"/>
              <a:gd name="connsiteY40" fmla="*/ 1778923 h 2414086"/>
              <a:gd name="connsiteX41" fmla="*/ 5835534 w 5852160"/>
              <a:gd name="connsiteY41" fmla="*/ 1230283 h 2414086"/>
              <a:gd name="connsiteX42" fmla="*/ 5802284 w 5852160"/>
              <a:gd name="connsiteY42" fmla="*/ 1130531 h 2414086"/>
              <a:gd name="connsiteX43" fmla="*/ 5785658 w 5852160"/>
              <a:gd name="connsiteY43" fmla="*/ 1080654 h 2414086"/>
              <a:gd name="connsiteX44" fmla="*/ 5769033 w 5852160"/>
              <a:gd name="connsiteY44" fmla="*/ 1014152 h 2414086"/>
              <a:gd name="connsiteX45" fmla="*/ 5652654 w 5852160"/>
              <a:gd name="connsiteY45" fmla="*/ 881149 h 2414086"/>
              <a:gd name="connsiteX46" fmla="*/ 5552902 w 5852160"/>
              <a:gd name="connsiteY46" fmla="*/ 814647 h 2414086"/>
              <a:gd name="connsiteX47" fmla="*/ 5503025 w 5852160"/>
              <a:gd name="connsiteY47" fmla="*/ 764771 h 2414086"/>
              <a:gd name="connsiteX48" fmla="*/ 5403273 w 5852160"/>
              <a:gd name="connsiteY48" fmla="*/ 714894 h 2414086"/>
              <a:gd name="connsiteX49" fmla="*/ 5353396 w 5852160"/>
              <a:gd name="connsiteY49" fmla="*/ 648392 h 2414086"/>
              <a:gd name="connsiteX50" fmla="*/ 5303520 w 5852160"/>
              <a:gd name="connsiteY50" fmla="*/ 615141 h 2414086"/>
              <a:gd name="connsiteX51" fmla="*/ 5253644 w 5852160"/>
              <a:gd name="connsiteY51" fmla="*/ 565265 h 2414086"/>
              <a:gd name="connsiteX52" fmla="*/ 5137265 w 5852160"/>
              <a:gd name="connsiteY52" fmla="*/ 498763 h 2414086"/>
              <a:gd name="connsiteX53" fmla="*/ 5087389 w 5852160"/>
              <a:gd name="connsiteY53" fmla="*/ 465512 h 2414086"/>
              <a:gd name="connsiteX54" fmla="*/ 5037513 w 5852160"/>
              <a:gd name="connsiteY54" fmla="*/ 399011 h 2414086"/>
              <a:gd name="connsiteX55" fmla="*/ 4971011 w 5852160"/>
              <a:gd name="connsiteY55" fmla="*/ 382385 h 2414086"/>
              <a:gd name="connsiteX56" fmla="*/ 4921134 w 5852160"/>
              <a:gd name="connsiteY56" fmla="*/ 349134 h 2414086"/>
              <a:gd name="connsiteX57" fmla="*/ 4821382 w 5852160"/>
              <a:gd name="connsiteY57" fmla="*/ 315883 h 2414086"/>
              <a:gd name="connsiteX58" fmla="*/ 4771505 w 5852160"/>
              <a:gd name="connsiteY58" fmla="*/ 299258 h 2414086"/>
              <a:gd name="connsiteX59" fmla="*/ 4688378 w 5852160"/>
              <a:gd name="connsiteY59" fmla="*/ 282632 h 2414086"/>
              <a:gd name="connsiteX60" fmla="*/ 4588625 w 5852160"/>
              <a:gd name="connsiteY60" fmla="*/ 266007 h 2414086"/>
              <a:gd name="connsiteX61" fmla="*/ 4522124 w 5852160"/>
              <a:gd name="connsiteY61" fmla="*/ 249381 h 2414086"/>
              <a:gd name="connsiteX62" fmla="*/ 4438996 w 5852160"/>
              <a:gd name="connsiteY62" fmla="*/ 232756 h 2414086"/>
              <a:gd name="connsiteX63" fmla="*/ 4339244 w 5852160"/>
              <a:gd name="connsiteY63" fmla="*/ 199505 h 2414086"/>
              <a:gd name="connsiteX64" fmla="*/ 3873731 w 5852160"/>
              <a:gd name="connsiteY64" fmla="*/ 216131 h 2414086"/>
              <a:gd name="connsiteX65" fmla="*/ 3640974 w 5852160"/>
              <a:gd name="connsiteY65" fmla="*/ 199505 h 2414086"/>
              <a:gd name="connsiteX66" fmla="*/ 3591098 w 5852160"/>
              <a:gd name="connsiteY66" fmla="*/ 182880 h 2414086"/>
              <a:gd name="connsiteX67" fmla="*/ 3125585 w 5852160"/>
              <a:gd name="connsiteY67" fmla="*/ 166254 h 2414086"/>
              <a:gd name="connsiteX68" fmla="*/ 3009207 w 5852160"/>
              <a:gd name="connsiteY68" fmla="*/ 116378 h 2414086"/>
              <a:gd name="connsiteX69" fmla="*/ 2959331 w 5852160"/>
              <a:gd name="connsiteY69" fmla="*/ 99752 h 2414086"/>
              <a:gd name="connsiteX70" fmla="*/ 2909454 w 5852160"/>
              <a:gd name="connsiteY70" fmla="*/ 66501 h 2414086"/>
              <a:gd name="connsiteX71" fmla="*/ 2709949 w 5852160"/>
              <a:gd name="connsiteY71" fmla="*/ 33251 h 2414086"/>
              <a:gd name="connsiteX72" fmla="*/ 1978429 w 5852160"/>
              <a:gd name="connsiteY72" fmla="*/ 49876 h 2414086"/>
              <a:gd name="connsiteX73" fmla="*/ 1712422 w 5852160"/>
              <a:gd name="connsiteY73" fmla="*/ 83127 h 2414086"/>
              <a:gd name="connsiteX74" fmla="*/ 1479665 w 5852160"/>
              <a:gd name="connsiteY74" fmla="*/ 99752 h 2414086"/>
              <a:gd name="connsiteX75" fmla="*/ 1097280 w 5852160"/>
              <a:gd name="connsiteY75" fmla="*/ 83127 h 2414086"/>
              <a:gd name="connsiteX76" fmla="*/ 1047404 w 5852160"/>
              <a:gd name="connsiteY76" fmla="*/ 66501 h 2414086"/>
              <a:gd name="connsiteX77" fmla="*/ 931025 w 5852160"/>
              <a:gd name="connsiteY77" fmla="*/ 49876 h 2414086"/>
              <a:gd name="connsiteX78" fmla="*/ 864524 w 5852160"/>
              <a:gd name="connsiteY78" fmla="*/ 33251 h 2414086"/>
              <a:gd name="connsiteX79" fmla="*/ 615142 w 5852160"/>
              <a:gd name="connsiteY79" fmla="*/ 16625 h 2414086"/>
              <a:gd name="connsiteX80" fmla="*/ 532014 w 5852160"/>
              <a:gd name="connsiteY80" fmla="*/ 0 h 2414086"/>
              <a:gd name="connsiteX81" fmla="*/ 382385 w 5852160"/>
              <a:gd name="connsiteY81" fmla="*/ 49876 h 2414086"/>
              <a:gd name="connsiteX82" fmla="*/ 282633 w 5852160"/>
              <a:gd name="connsiteY82" fmla="*/ 133003 h 2414086"/>
              <a:gd name="connsiteX83" fmla="*/ 232756 w 5852160"/>
              <a:gd name="connsiteY83" fmla="*/ 149629 h 2414086"/>
              <a:gd name="connsiteX84" fmla="*/ 282633 w 5852160"/>
              <a:gd name="connsiteY84" fmla="*/ 99752 h 2414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852160" h="2414086">
                <a:moveTo>
                  <a:pt x="282633" y="99752"/>
                </a:moveTo>
                <a:lnTo>
                  <a:pt x="282633" y="99752"/>
                </a:lnTo>
                <a:cubicBezTo>
                  <a:pt x="243840" y="133003"/>
                  <a:pt x="206151" y="167587"/>
                  <a:pt x="166254" y="199505"/>
                </a:cubicBezTo>
                <a:cubicBezTo>
                  <a:pt x="150651" y="211987"/>
                  <a:pt x="129536" y="217719"/>
                  <a:pt x="116378" y="232756"/>
                </a:cubicBezTo>
                <a:cubicBezTo>
                  <a:pt x="90062" y="262831"/>
                  <a:pt x="49876" y="332509"/>
                  <a:pt x="49876" y="332509"/>
                </a:cubicBezTo>
                <a:cubicBezTo>
                  <a:pt x="7689" y="459069"/>
                  <a:pt x="23498" y="397892"/>
                  <a:pt x="0" y="515389"/>
                </a:cubicBezTo>
                <a:cubicBezTo>
                  <a:pt x="5542" y="676102"/>
                  <a:pt x="5433" y="837109"/>
                  <a:pt x="16625" y="997527"/>
                </a:cubicBezTo>
                <a:cubicBezTo>
                  <a:pt x="22080" y="1075710"/>
                  <a:pt x="34505" y="1153432"/>
                  <a:pt x="49876" y="1230283"/>
                </a:cubicBezTo>
                <a:cubicBezTo>
                  <a:pt x="58799" y="1274896"/>
                  <a:pt x="75646" y="1377003"/>
                  <a:pt x="99753" y="1413163"/>
                </a:cubicBezTo>
                <a:lnTo>
                  <a:pt x="133004" y="1463040"/>
                </a:lnTo>
                <a:cubicBezTo>
                  <a:pt x="168998" y="1607019"/>
                  <a:pt x="124921" y="1451146"/>
                  <a:pt x="182880" y="1596043"/>
                </a:cubicBezTo>
                <a:cubicBezTo>
                  <a:pt x="256606" y="1780359"/>
                  <a:pt x="176686" y="1615358"/>
                  <a:pt x="249382" y="1778923"/>
                </a:cubicBezTo>
                <a:cubicBezTo>
                  <a:pt x="259448" y="1801571"/>
                  <a:pt x="272870" y="1822645"/>
                  <a:pt x="282633" y="1845425"/>
                </a:cubicBezTo>
                <a:cubicBezTo>
                  <a:pt x="289536" y="1861533"/>
                  <a:pt x="286866" y="1882909"/>
                  <a:pt x="299258" y="1895301"/>
                </a:cubicBezTo>
                <a:cubicBezTo>
                  <a:pt x="311650" y="1907693"/>
                  <a:pt x="332509" y="1906385"/>
                  <a:pt x="349134" y="1911927"/>
                </a:cubicBezTo>
                <a:cubicBezTo>
                  <a:pt x="365760" y="1928552"/>
                  <a:pt x="383959" y="1943741"/>
                  <a:pt x="399011" y="1961803"/>
                </a:cubicBezTo>
                <a:cubicBezTo>
                  <a:pt x="411803" y="1977153"/>
                  <a:pt x="416659" y="1999198"/>
                  <a:pt x="432262" y="2011680"/>
                </a:cubicBezTo>
                <a:cubicBezTo>
                  <a:pt x="445946" y="2022628"/>
                  <a:pt x="465513" y="2022763"/>
                  <a:pt x="482138" y="2028305"/>
                </a:cubicBezTo>
                <a:cubicBezTo>
                  <a:pt x="625075" y="2123597"/>
                  <a:pt x="444227" y="2009349"/>
                  <a:pt x="581891" y="2078181"/>
                </a:cubicBezTo>
                <a:cubicBezTo>
                  <a:pt x="651944" y="2113207"/>
                  <a:pt x="628574" y="2136104"/>
                  <a:pt x="731520" y="2144683"/>
                </a:cubicBezTo>
                <a:lnTo>
                  <a:pt x="931025" y="2161309"/>
                </a:lnTo>
                <a:cubicBezTo>
                  <a:pt x="1142098" y="2203524"/>
                  <a:pt x="1042447" y="2180852"/>
                  <a:pt x="1230284" y="2227811"/>
                </a:cubicBezTo>
                <a:cubicBezTo>
                  <a:pt x="1252451" y="2233353"/>
                  <a:pt x="1275108" y="2237211"/>
                  <a:pt x="1296785" y="2244436"/>
                </a:cubicBezTo>
                <a:cubicBezTo>
                  <a:pt x="1313411" y="2249978"/>
                  <a:pt x="1329157" y="2260227"/>
                  <a:pt x="1346662" y="2261061"/>
                </a:cubicBezTo>
                <a:cubicBezTo>
                  <a:pt x="1562619" y="2271345"/>
                  <a:pt x="1778923" y="2272145"/>
                  <a:pt x="1995054" y="2277687"/>
                </a:cubicBezTo>
                <a:lnTo>
                  <a:pt x="2094807" y="2294312"/>
                </a:lnTo>
                <a:cubicBezTo>
                  <a:pt x="2122609" y="2299367"/>
                  <a:pt x="2150005" y="2306641"/>
                  <a:pt x="2177934" y="2310938"/>
                </a:cubicBezTo>
                <a:cubicBezTo>
                  <a:pt x="2222094" y="2317732"/>
                  <a:pt x="2266603" y="2322021"/>
                  <a:pt x="2310938" y="2327563"/>
                </a:cubicBezTo>
                <a:cubicBezTo>
                  <a:pt x="2820455" y="2497409"/>
                  <a:pt x="2427905" y="2372594"/>
                  <a:pt x="3823854" y="2327563"/>
                </a:cubicBezTo>
                <a:cubicBezTo>
                  <a:pt x="3853682" y="2326601"/>
                  <a:pt x="3878029" y="2301550"/>
                  <a:pt x="3906982" y="2294312"/>
                </a:cubicBezTo>
                <a:cubicBezTo>
                  <a:pt x="3949033" y="2283799"/>
                  <a:pt x="4168368" y="2261705"/>
                  <a:pt x="4189614" y="2261061"/>
                </a:cubicBezTo>
                <a:cubicBezTo>
                  <a:pt x="4499863" y="2251659"/>
                  <a:pt x="4810298" y="2249978"/>
                  <a:pt x="5120640" y="2244436"/>
                </a:cubicBezTo>
                <a:lnTo>
                  <a:pt x="5253644" y="2211185"/>
                </a:lnTo>
                <a:cubicBezTo>
                  <a:pt x="5275811" y="2205643"/>
                  <a:pt x="5298468" y="2201786"/>
                  <a:pt x="5320145" y="2194560"/>
                </a:cubicBezTo>
                <a:lnTo>
                  <a:pt x="5419898" y="2161309"/>
                </a:lnTo>
                <a:cubicBezTo>
                  <a:pt x="5436523" y="2155767"/>
                  <a:pt x="5455193" y="2154404"/>
                  <a:pt x="5469774" y="2144683"/>
                </a:cubicBezTo>
                <a:cubicBezTo>
                  <a:pt x="5486400" y="2133599"/>
                  <a:pt x="5501392" y="2119547"/>
                  <a:pt x="5519651" y="2111432"/>
                </a:cubicBezTo>
                <a:cubicBezTo>
                  <a:pt x="5519658" y="2111429"/>
                  <a:pt x="5644338" y="2069870"/>
                  <a:pt x="5669280" y="2061556"/>
                </a:cubicBezTo>
                <a:lnTo>
                  <a:pt x="5719156" y="2044931"/>
                </a:lnTo>
                <a:cubicBezTo>
                  <a:pt x="5833491" y="1968708"/>
                  <a:pt x="5806272" y="2016341"/>
                  <a:pt x="5835534" y="1928552"/>
                </a:cubicBezTo>
                <a:cubicBezTo>
                  <a:pt x="5841076" y="1878676"/>
                  <a:pt x="5852160" y="1829106"/>
                  <a:pt x="5852160" y="1778923"/>
                </a:cubicBezTo>
                <a:cubicBezTo>
                  <a:pt x="5852160" y="1595959"/>
                  <a:pt x="5849567" y="1412708"/>
                  <a:pt x="5835534" y="1230283"/>
                </a:cubicBezTo>
                <a:cubicBezTo>
                  <a:pt x="5832846" y="1195337"/>
                  <a:pt x="5813367" y="1163782"/>
                  <a:pt x="5802284" y="1130531"/>
                </a:cubicBezTo>
                <a:cubicBezTo>
                  <a:pt x="5796742" y="1113905"/>
                  <a:pt x="5789908" y="1097656"/>
                  <a:pt x="5785658" y="1080654"/>
                </a:cubicBezTo>
                <a:cubicBezTo>
                  <a:pt x="5780116" y="1058487"/>
                  <a:pt x="5779252" y="1034589"/>
                  <a:pt x="5769033" y="1014152"/>
                </a:cubicBezTo>
                <a:cubicBezTo>
                  <a:pt x="5700947" y="877980"/>
                  <a:pt x="5731032" y="946464"/>
                  <a:pt x="5652654" y="881149"/>
                </a:cubicBezTo>
                <a:cubicBezTo>
                  <a:pt x="5569629" y="811961"/>
                  <a:pt x="5640555" y="843864"/>
                  <a:pt x="5552902" y="814647"/>
                </a:cubicBezTo>
                <a:cubicBezTo>
                  <a:pt x="5536276" y="798022"/>
                  <a:pt x="5522588" y="777813"/>
                  <a:pt x="5503025" y="764771"/>
                </a:cubicBezTo>
                <a:cubicBezTo>
                  <a:pt x="5421896" y="710685"/>
                  <a:pt x="5481751" y="793372"/>
                  <a:pt x="5403273" y="714894"/>
                </a:cubicBezTo>
                <a:cubicBezTo>
                  <a:pt x="5383680" y="695301"/>
                  <a:pt x="5372989" y="667985"/>
                  <a:pt x="5353396" y="648392"/>
                </a:cubicBezTo>
                <a:cubicBezTo>
                  <a:pt x="5339267" y="634263"/>
                  <a:pt x="5318870" y="627933"/>
                  <a:pt x="5303520" y="615141"/>
                </a:cubicBezTo>
                <a:cubicBezTo>
                  <a:pt x="5285458" y="600089"/>
                  <a:pt x="5271706" y="580317"/>
                  <a:pt x="5253644" y="565265"/>
                </a:cubicBezTo>
                <a:cubicBezTo>
                  <a:pt x="5209456" y="528442"/>
                  <a:pt x="5189005" y="528329"/>
                  <a:pt x="5137265" y="498763"/>
                </a:cubicBezTo>
                <a:cubicBezTo>
                  <a:pt x="5119916" y="488850"/>
                  <a:pt x="5101518" y="479641"/>
                  <a:pt x="5087389" y="465512"/>
                </a:cubicBezTo>
                <a:cubicBezTo>
                  <a:pt x="5067796" y="445919"/>
                  <a:pt x="5060061" y="415116"/>
                  <a:pt x="5037513" y="399011"/>
                </a:cubicBezTo>
                <a:cubicBezTo>
                  <a:pt x="5018920" y="385730"/>
                  <a:pt x="4993178" y="387927"/>
                  <a:pt x="4971011" y="382385"/>
                </a:cubicBezTo>
                <a:cubicBezTo>
                  <a:pt x="4954385" y="371301"/>
                  <a:pt x="4939393" y="357249"/>
                  <a:pt x="4921134" y="349134"/>
                </a:cubicBezTo>
                <a:cubicBezTo>
                  <a:pt x="4889106" y="334899"/>
                  <a:pt x="4854633" y="326967"/>
                  <a:pt x="4821382" y="315883"/>
                </a:cubicBezTo>
                <a:cubicBezTo>
                  <a:pt x="4804756" y="310341"/>
                  <a:pt x="4788690" y="302695"/>
                  <a:pt x="4771505" y="299258"/>
                </a:cubicBezTo>
                <a:lnTo>
                  <a:pt x="4688378" y="282632"/>
                </a:lnTo>
                <a:cubicBezTo>
                  <a:pt x="4655212" y="276602"/>
                  <a:pt x="4621680" y="272618"/>
                  <a:pt x="4588625" y="266007"/>
                </a:cubicBezTo>
                <a:cubicBezTo>
                  <a:pt x="4566219" y="261526"/>
                  <a:pt x="4544429" y="254338"/>
                  <a:pt x="4522124" y="249381"/>
                </a:cubicBezTo>
                <a:cubicBezTo>
                  <a:pt x="4494539" y="243251"/>
                  <a:pt x="4466258" y="240191"/>
                  <a:pt x="4438996" y="232756"/>
                </a:cubicBezTo>
                <a:cubicBezTo>
                  <a:pt x="4405182" y="223534"/>
                  <a:pt x="4339244" y="199505"/>
                  <a:pt x="4339244" y="199505"/>
                </a:cubicBezTo>
                <a:cubicBezTo>
                  <a:pt x="4184073" y="205047"/>
                  <a:pt x="4029001" y="216131"/>
                  <a:pt x="3873731" y="216131"/>
                </a:cubicBezTo>
                <a:cubicBezTo>
                  <a:pt x="3795948" y="216131"/>
                  <a:pt x="3718225" y="208593"/>
                  <a:pt x="3640974" y="199505"/>
                </a:cubicBezTo>
                <a:cubicBezTo>
                  <a:pt x="3623569" y="197457"/>
                  <a:pt x="3608586" y="184008"/>
                  <a:pt x="3591098" y="182880"/>
                </a:cubicBezTo>
                <a:cubicBezTo>
                  <a:pt x="3436150" y="172883"/>
                  <a:pt x="3280756" y="171796"/>
                  <a:pt x="3125585" y="166254"/>
                </a:cubicBezTo>
                <a:cubicBezTo>
                  <a:pt x="2987188" y="131655"/>
                  <a:pt x="3124017" y="173783"/>
                  <a:pt x="3009207" y="116378"/>
                </a:cubicBezTo>
                <a:cubicBezTo>
                  <a:pt x="2993532" y="108541"/>
                  <a:pt x="2975006" y="107589"/>
                  <a:pt x="2959331" y="99752"/>
                </a:cubicBezTo>
                <a:cubicBezTo>
                  <a:pt x="2941459" y="90816"/>
                  <a:pt x="2927326" y="75437"/>
                  <a:pt x="2909454" y="66501"/>
                </a:cubicBezTo>
                <a:cubicBezTo>
                  <a:pt x="2853749" y="38649"/>
                  <a:pt x="2757356" y="38518"/>
                  <a:pt x="2709949" y="33251"/>
                </a:cubicBezTo>
                <a:lnTo>
                  <a:pt x="1978429" y="49876"/>
                </a:lnTo>
                <a:cubicBezTo>
                  <a:pt x="1854352" y="54558"/>
                  <a:pt x="1828113" y="72109"/>
                  <a:pt x="1712422" y="83127"/>
                </a:cubicBezTo>
                <a:cubicBezTo>
                  <a:pt x="1634989" y="90502"/>
                  <a:pt x="1557251" y="94210"/>
                  <a:pt x="1479665" y="99752"/>
                </a:cubicBezTo>
                <a:cubicBezTo>
                  <a:pt x="1352203" y="94210"/>
                  <a:pt x="1224486" y="92912"/>
                  <a:pt x="1097280" y="83127"/>
                </a:cubicBezTo>
                <a:cubicBezTo>
                  <a:pt x="1079807" y="81783"/>
                  <a:pt x="1064588" y="69938"/>
                  <a:pt x="1047404" y="66501"/>
                </a:cubicBezTo>
                <a:cubicBezTo>
                  <a:pt x="1008978" y="58816"/>
                  <a:pt x="969580" y="56886"/>
                  <a:pt x="931025" y="49876"/>
                </a:cubicBezTo>
                <a:cubicBezTo>
                  <a:pt x="908544" y="45789"/>
                  <a:pt x="887248" y="35643"/>
                  <a:pt x="864524" y="33251"/>
                </a:cubicBezTo>
                <a:cubicBezTo>
                  <a:pt x="781670" y="24529"/>
                  <a:pt x="698269" y="22167"/>
                  <a:pt x="615142" y="16625"/>
                </a:cubicBezTo>
                <a:cubicBezTo>
                  <a:pt x="587433" y="11083"/>
                  <a:pt x="560272" y="0"/>
                  <a:pt x="532014" y="0"/>
                </a:cubicBezTo>
                <a:cubicBezTo>
                  <a:pt x="462737" y="0"/>
                  <a:pt x="430562" y="9728"/>
                  <a:pt x="382385" y="49876"/>
                </a:cubicBezTo>
                <a:cubicBezTo>
                  <a:pt x="327232" y="95837"/>
                  <a:pt x="344550" y="102044"/>
                  <a:pt x="282633" y="133003"/>
                </a:cubicBezTo>
                <a:cubicBezTo>
                  <a:pt x="266958" y="140840"/>
                  <a:pt x="245148" y="162021"/>
                  <a:pt x="232756" y="149629"/>
                </a:cubicBezTo>
                <a:lnTo>
                  <a:pt x="282633" y="99752"/>
                </a:lnTo>
                <a:close/>
              </a:path>
            </a:pathLst>
          </a:custGeom>
          <a:noFill/>
          <a:ln w="22225">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20" name="Down Arrow 19">
            <a:extLst>
              <a:ext uri="{FF2B5EF4-FFF2-40B4-BE49-F238E27FC236}">
                <a16:creationId xmlns:a16="http://schemas.microsoft.com/office/drawing/2014/main" id="{159F0AB8-1516-4247-A60D-DCE65003006A}"/>
              </a:ext>
            </a:extLst>
          </p:cNvPr>
          <p:cNvSpPr/>
          <p:nvPr/>
        </p:nvSpPr>
        <p:spPr>
          <a:xfrm rot="19917676">
            <a:off x="949731" y="3307637"/>
            <a:ext cx="60959" cy="392571"/>
          </a:xfrm>
          <a:prstGeom prst="downArrow">
            <a:avLst/>
          </a:prstGeom>
          <a:solidFill>
            <a:srgbClr val="66903C"/>
          </a:solidFill>
          <a:ln>
            <a:solidFill>
              <a:srgbClr val="66903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21" name="TextBox 20">
            <a:extLst>
              <a:ext uri="{FF2B5EF4-FFF2-40B4-BE49-F238E27FC236}">
                <a16:creationId xmlns:a16="http://schemas.microsoft.com/office/drawing/2014/main" id="{984FC007-9DFD-8747-A1C7-5B436CFB2887}"/>
              </a:ext>
            </a:extLst>
          </p:cNvPr>
          <p:cNvSpPr txBox="1"/>
          <p:nvPr/>
        </p:nvSpPr>
        <p:spPr>
          <a:xfrm>
            <a:off x="465515" y="27788"/>
            <a:ext cx="1774845" cy="369332"/>
          </a:xfrm>
          <a:prstGeom prst="rect">
            <a:avLst/>
          </a:prstGeom>
          <a:noFill/>
        </p:spPr>
        <p:txBody>
          <a:bodyPr wrap="none" rtlCol="0">
            <a:spAutoFit/>
          </a:bodyPr>
          <a:lstStyle/>
          <a:p>
            <a:r>
              <a:rPr lang="en-US" dirty="0"/>
              <a:t>Root aggregate</a:t>
            </a:r>
          </a:p>
        </p:txBody>
      </p:sp>
      <p:sp>
        <p:nvSpPr>
          <p:cNvPr id="44" name="Down Arrow 43">
            <a:extLst>
              <a:ext uri="{FF2B5EF4-FFF2-40B4-BE49-F238E27FC236}">
                <a16:creationId xmlns:a16="http://schemas.microsoft.com/office/drawing/2014/main" id="{EE865EEE-7094-B945-AF86-610B91084809}"/>
              </a:ext>
            </a:extLst>
          </p:cNvPr>
          <p:cNvSpPr/>
          <p:nvPr/>
        </p:nvSpPr>
        <p:spPr>
          <a:xfrm rot="2531034" flipH="1">
            <a:off x="10367655" y="1444245"/>
            <a:ext cx="60959" cy="700428"/>
          </a:xfrm>
          <a:prstGeom prst="downArrow">
            <a:avLst/>
          </a:prstGeom>
          <a:solidFill>
            <a:srgbClr val="66903C"/>
          </a:solidFill>
          <a:ln>
            <a:solidFill>
              <a:srgbClr val="66903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45" name="TextBox 44">
            <a:extLst>
              <a:ext uri="{FF2B5EF4-FFF2-40B4-BE49-F238E27FC236}">
                <a16:creationId xmlns:a16="http://schemas.microsoft.com/office/drawing/2014/main" id="{8F0DD484-5770-0045-B26C-58E50A20E8AC}"/>
              </a:ext>
            </a:extLst>
          </p:cNvPr>
          <p:cNvSpPr txBox="1"/>
          <p:nvPr/>
        </p:nvSpPr>
        <p:spPr>
          <a:xfrm>
            <a:off x="10227375" y="1078259"/>
            <a:ext cx="1774845" cy="369332"/>
          </a:xfrm>
          <a:prstGeom prst="rect">
            <a:avLst/>
          </a:prstGeom>
          <a:noFill/>
        </p:spPr>
        <p:txBody>
          <a:bodyPr wrap="none" rtlCol="0">
            <a:spAutoFit/>
          </a:bodyPr>
          <a:lstStyle/>
          <a:p>
            <a:r>
              <a:rPr lang="en-US" dirty="0"/>
              <a:t>Root aggregate</a:t>
            </a:r>
          </a:p>
        </p:txBody>
      </p:sp>
      <p:sp>
        <p:nvSpPr>
          <p:cNvPr id="48" name="TextBox 47">
            <a:extLst>
              <a:ext uri="{FF2B5EF4-FFF2-40B4-BE49-F238E27FC236}">
                <a16:creationId xmlns:a16="http://schemas.microsoft.com/office/drawing/2014/main" id="{0CCBD90B-32C1-1E4C-9565-D052411A761F}"/>
              </a:ext>
            </a:extLst>
          </p:cNvPr>
          <p:cNvSpPr txBox="1"/>
          <p:nvPr/>
        </p:nvSpPr>
        <p:spPr>
          <a:xfrm>
            <a:off x="-24732" y="2923048"/>
            <a:ext cx="1774845" cy="369332"/>
          </a:xfrm>
          <a:prstGeom prst="rect">
            <a:avLst/>
          </a:prstGeom>
          <a:noFill/>
        </p:spPr>
        <p:txBody>
          <a:bodyPr wrap="none" rtlCol="0">
            <a:spAutoFit/>
          </a:bodyPr>
          <a:lstStyle/>
          <a:p>
            <a:r>
              <a:rPr lang="en-US" dirty="0"/>
              <a:t>Root aggregate</a:t>
            </a:r>
          </a:p>
        </p:txBody>
      </p:sp>
      <p:sp>
        <p:nvSpPr>
          <p:cNvPr id="49" name="Down Arrow 48">
            <a:extLst>
              <a:ext uri="{FF2B5EF4-FFF2-40B4-BE49-F238E27FC236}">
                <a16:creationId xmlns:a16="http://schemas.microsoft.com/office/drawing/2014/main" id="{C7034C44-1CFB-8D40-9B65-CE4299EEF6EB}"/>
              </a:ext>
            </a:extLst>
          </p:cNvPr>
          <p:cNvSpPr/>
          <p:nvPr/>
        </p:nvSpPr>
        <p:spPr>
          <a:xfrm rot="17009280">
            <a:off x="2535888" y="-65728"/>
            <a:ext cx="159723" cy="803703"/>
          </a:xfrm>
          <a:prstGeom prst="downArrow">
            <a:avLst/>
          </a:prstGeom>
          <a:solidFill>
            <a:srgbClr val="66903C"/>
          </a:solidFill>
          <a:ln>
            <a:solidFill>
              <a:srgbClr val="66903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Tree>
    <p:extLst>
      <p:ext uri="{BB962C8B-B14F-4D97-AF65-F5344CB8AC3E}">
        <p14:creationId xmlns:p14="http://schemas.microsoft.com/office/powerpoint/2010/main" val="15069358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38B019-00EE-A649-AC0A-3E8CD5A46B05}"/>
              </a:ext>
            </a:extLst>
          </p:cNvPr>
          <p:cNvSpPr>
            <a:spLocks noGrp="1"/>
          </p:cNvSpPr>
          <p:nvPr>
            <p:ph type="sldNum" sz="quarter" idx="12"/>
          </p:nvPr>
        </p:nvSpPr>
        <p:spPr>
          <a:xfrm>
            <a:off x="11480800" y="8475133"/>
            <a:ext cx="3657600" cy="486833"/>
          </a:xfrm>
          <a:prstGeom prst="rect">
            <a:avLst/>
          </a:prstGeom>
        </p:spPr>
        <p:txBody>
          <a:bodyPr vert="horz" lIns="121920" tIns="60960" rIns="121920" bIns="60960" rtlCol="0" anchor="ctr"/>
          <a:lstStyle>
            <a:defPPr>
              <a:defRPr lang="en-US"/>
            </a:defPPr>
            <a:lvl1pPr marL="0" algn="r" defTabSz="1219170" rtl="0" eaLnBrk="1" latinLnBrk="0" hangingPunct="1">
              <a:defRPr sz="1600" kern="1200">
                <a:solidFill>
                  <a:schemeClr val="tx1">
                    <a:tint val="75000"/>
                  </a:schemeClr>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C565C23E-6D76-459C-BC14-A9049E4EE889}" type="slidenum">
              <a:rPr lang="en-US" smtClean="0"/>
              <a:pPr/>
              <a:t>53</a:t>
            </a:fld>
            <a:endParaRPr lang="en-US"/>
          </a:p>
        </p:txBody>
      </p:sp>
      <p:sp>
        <p:nvSpPr>
          <p:cNvPr id="10" name="Rectangle 9">
            <a:extLst>
              <a:ext uri="{FF2B5EF4-FFF2-40B4-BE49-F238E27FC236}">
                <a16:creationId xmlns:a16="http://schemas.microsoft.com/office/drawing/2014/main" id="{C6FB49FE-0AC0-9240-8F38-7DD725E4E8AE}"/>
              </a:ext>
            </a:extLst>
          </p:cNvPr>
          <p:cNvSpPr/>
          <p:nvPr/>
        </p:nvSpPr>
        <p:spPr>
          <a:xfrm>
            <a:off x="3048592" y="1847114"/>
            <a:ext cx="2368160" cy="1027685"/>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Shipping Order</a:t>
            </a:r>
          </a:p>
          <a:p>
            <a:pPr algn="ctr"/>
            <a:endParaRPr lang="en-US" sz="1351" b="1" dirty="0">
              <a:solidFill>
                <a:schemeClr val="bg1"/>
              </a:solidFill>
            </a:endParaRPr>
          </a:p>
          <a:p>
            <a:r>
              <a:rPr lang="en-US" sz="1400" dirty="0">
                <a:solidFill>
                  <a:schemeClr val="bg1"/>
                </a:solidFill>
              </a:rPr>
              <a:t>orderID</a:t>
            </a:r>
          </a:p>
        </p:txBody>
      </p:sp>
      <p:sp>
        <p:nvSpPr>
          <p:cNvPr id="14" name="TextBox 13">
            <a:extLst>
              <a:ext uri="{FF2B5EF4-FFF2-40B4-BE49-F238E27FC236}">
                <a16:creationId xmlns:a16="http://schemas.microsoft.com/office/drawing/2014/main" id="{A4AC585C-125E-E344-8031-CC4034F813CE}"/>
              </a:ext>
            </a:extLst>
          </p:cNvPr>
          <p:cNvSpPr txBox="1"/>
          <p:nvPr/>
        </p:nvSpPr>
        <p:spPr>
          <a:xfrm>
            <a:off x="4780888" y="3111310"/>
            <a:ext cx="304892" cy="461665"/>
          </a:xfrm>
          <a:prstGeom prst="rect">
            <a:avLst/>
          </a:prstGeom>
          <a:noFill/>
        </p:spPr>
        <p:txBody>
          <a:bodyPr wrap="none" rtlCol="0">
            <a:spAutoFit/>
          </a:bodyPr>
          <a:lstStyle/>
          <a:p>
            <a:r>
              <a:rPr lang="en-US" sz="2400" dirty="0"/>
              <a:t>*</a:t>
            </a:r>
          </a:p>
        </p:txBody>
      </p:sp>
      <p:sp>
        <p:nvSpPr>
          <p:cNvPr id="55" name="Rectangle 54">
            <a:extLst>
              <a:ext uri="{FF2B5EF4-FFF2-40B4-BE49-F238E27FC236}">
                <a16:creationId xmlns:a16="http://schemas.microsoft.com/office/drawing/2014/main" id="{1F7D43FB-6D89-B749-8265-166B2111599C}"/>
              </a:ext>
            </a:extLst>
          </p:cNvPr>
          <p:cNvSpPr/>
          <p:nvPr/>
        </p:nvSpPr>
        <p:spPr>
          <a:xfrm>
            <a:off x="4454992" y="3424513"/>
            <a:ext cx="2368160" cy="1455904"/>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Delivery Specifications</a:t>
            </a:r>
          </a:p>
          <a:p>
            <a:pPr algn="ctr"/>
            <a:endParaRPr lang="en-US" sz="1067" dirty="0">
              <a:solidFill>
                <a:schemeClr val="bg1"/>
              </a:solidFill>
            </a:endParaRPr>
          </a:p>
          <a:p>
            <a:r>
              <a:rPr lang="en-US" sz="1067" dirty="0">
                <a:solidFill>
                  <a:schemeClr val="bg1"/>
                </a:solidFill>
              </a:rPr>
              <a:t>Good Type</a:t>
            </a:r>
          </a:p>
          <a:p>
            <a:r>
              <a:rPr lang="en-US" sz="1067" dirty="0">
                <a:solidFill>
                  <a:schemeClr val="bg1"/>
                </a:solidFill>
              </a:rPr>
              <a:t>Expected Temperature</a:t>
            </a:r>
          </a:p>
          <a:p>
            <a:r>
              <a:rPr lang="en-US" sz="1067" dirty="0">
                <a:solidFill>
                  <a:schemeClr val="bg1"/>
                </a:solidFill>
              </a:rPr>
              <a:t>Tracking Number</a:t>
            </a:r>
          </a:p>
          <a:p>
            <a:r>
              <a:rPr lang="en-US" sz="1067" dirty="0">
                <a:solidFill>
                  <a:schemeClr val="bg1"/>
                </a:solidFill>
              </a:rPr>
              <a:t>Origin Address</a:t>
            </a:r>
          </a:p>
          <a:p>
            <a:r>
              <a:rPr lang="en-US" sz="1067" dirty="0">
                <a:solidFill>
                  <a:schemeClr val="bg1"/>
                </a:solidFill>
              </a:rPr>
              <a:t>Destination Address</a:t>
            </a:r>
          </a:p>
          <a:p>
            <a:r>
              <a:rPr lang="en-US" sz="1067" dirty="0">
                <a:solidFill>
                  <a:schemeClr val="bg1"/>
                </a:solidFill>
              </a:rPr>
              <a:t>Expected PickUp Date</a:t>
            </a:r>
          </a:p>
        </p:txBody>
      </p:sp>
      <p:cxnSp>
        <p:nvCxnSpPr>
          <p:cNvPr id="57" name="Elbow Connector 56">
            <a:extLst>
              <a:ext uri="{FF2B5EF4-FFF2-40B4-BE49-F238E27FC236}">
                <a16:creationId xmlns:a16="http://schemas.microsoft.com/office/drawing/2014/main" id="{891F0DE8-B499-AC48-A3A3-BF995B65538A}"/>
              </a:ext>
            </a:extLst>
          </p:cNvPr>
          <p:cNvCxnSpPr>
            <a:cxnSpLocks/>
            <a:stCxn id="55" idx="0"/>
            <a:endCxn id="10" idx="2"/>
          </p:cNvCxnSpPr>
          <p:nvPr/>
        </p:nvCxnSpPr>
        <p:spPr>
          <a:xfrm rot="16200000" flipV="1">
            <a:off x="4661015" y="2446456"/>
            <a:ext cx="549715" cy="1406400"/>
          </a:xfrm>
          <a:prstGeom prst="bentConnector3">
            <a:avLst>
              <a:gd name="adj1" fmla="val 50000"/>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8F3C8FE8-3752-D04D-9C31-C1C724552D18}"/>
              </a:ext>
            </a:extLst>
          </p:cNvPr>
          <p:cNvSpPr/>
          <p:nvPr/>
        </p:nvSpPr>
        <p:spPr>
          <a:xfrm>
            <a:off x="6932118" y="1934334"/>
            <a:ext cx="1512657" cy="56131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Delivery History</a:t>
            </a:r>
          </a:p>
        </p:txBody>
      </p:sp>
      <p:cxnSp>
        <p:nvCxnSpPr>
          <p:cNvPr id="33" name="Elbow Connector 32">
            <a:extLst>
              <a:ext uri="{FF2B5EF4-FFF2-40B4-BE49-F238E27FC236}">
                <a16:creationId xmlns:a16="http://schemas.microsoft.com/office/drawing/2014/main" id="{9543B881-3FF2-EA49-9FFC-D8D1B21B612E}"/>
              </a:ext>
            </a:extLst>
          </p:cNvPr>
          <p:cNvCxnSpPr>
            <a:cxnSpLocks/>
            <a:stCxn id="31" idx="1"/>
            <a:endCxn id="10" idx="3"/>
          </p:cNvCxnSpPr>
          <p:nvPr/>
        </p:nvCxnSpPr>
        <p:spPr>
          <a:xfrm rot="10800000" flipV="1">
            <a:off x="5416752" y="2214991"/>
            <a:ext cx="1515365" cy="145965"/>
          </a:xfrm>
          <a:prstGeom prst="bentConnector3">
            <a:avLst>
              <a:gd name="adj1" fmla="val 50000"/>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06BB8CCE-CE26-8645-B962-7C6A96627459}"/>
              </a:ext>
            </a:extLst>
          </p:cNvPr>
          <p:cNvSpPr txBox="1"/>
          <p:nvPr/>
        </p:nvSpPr>
        <p:spPr>
          <a:xfrm>
            <a:off x="6409339" y="1923158"/>
            <a:ext cx="304892" cy="461665"/>
          </a:xfrm>
          <a:prstGeom prst="rect">
            <a:avLst/>
          </a:prstGeom>
          <a:noFill/>
        </p:spPr>
        <p:txBody>
          <a:bodyPr wrap="none" rtlCol="0">
            <a:spAutoFit/>
          </a:bodyPr>
          <a:lstStyle/>
          <a:p>
            <a:r>
              <a:rPr lang="en-US" sz="2400" dirty="0"/>
              <a:t>*</a:t>
            </a:r>
          </a:p>
        </p:txBody>
      </p:sp>
      <p:sp>
        <p:nvSpPr>
          <p:cNvPr id="9" name="Freeform 8">
            <a:extLst>
              <a:ext uri="{FF2B5EF4-FFF2-40B4-BE49-F238E27FC236}">
                <a16:creationId xmlns:a16="http://schemas.microsoft.com/office/drawing/2014/main" id="{6BF1B251-AAC6-314C-A7A9-B473F109CF89}"/>
              </a:ext>
            </a:extLst>
          </p:cNvPr>
          <p:cNvSpPr/>
          <p:nvPr/>
        </p:nvSpPr>
        <p:spPr>
          <a:xfrm>
            <a:off x="2108888" y="1603907"/>
            <a:ext cx="6606745" cy="3443416"/>
          </a:xfrm>
          <a:custGeom>
            <a:avLst/>
            <a:gdLst>
              <a:gd name="connsiteX0" fmla="*/ 234778 w 4955059"/>
              <a:gd name="connsiteY0" fmla="*/ 24714 h 2582562"/>
              <a:gd name="connsiteX1" fmla="*/ 234778 w 4955059"/>
              <a:gd name="connsiteY1" fmla="*/ 24714 h 2582562"/>
              <a:gd name="connsiteX2" fmla="*/ 185351 w 4955059"/>
              <a:gd name="connsiteY2" fmla="*/ 123568 h 2582562"/>
              <a:gd name="connsiteX3" fmla="*/ 135924 w 4955059"/>
              <a:gd name="connsiteY3" fmla="*/ 271849 h 2582562"/>
              <a:gd name="connsiteX4" fmla="*/ 86497 w 4955059"/>
              <a:gd name="connsiteY4" fmla="*/ 370703 h 2582562"/>
              <a:gd name="connsiteX5" fmla="*/ 61784 w 4955059"/>
              <a:gd name="connsiteY5" fmla="*/ 407773 h 2582562"/>
              <a:gd name="connsiteX6" fmla="*/ 37070 w 4955059"/>
              <a:gd name="connsiteY6" fmla="*/ 481914 h 2582562"/>
              <a:gd name="connsiteX7" fmla="*/ 0 w 4955059"/>
              <a:gd name="connsiteY7" fmla="*/ 556054 h 2582562"/>
              <a:gd name="connsiteX8" fmla="*/ 12357 w 4955059"/>
              <a:gd name="connsiteY8" fmla="*/ 691979 h 2582562"/>
              <a:gd name="connsiteX9" fmla="*/ 86497 w 4955059"/>
              <a:gd name="connsiteY9" fmla="*/ 815546 h 2582562"/>
              <a:gd name="connsiteX10" fmla="*/ 135924 w 4955059"/>
              <a:gd name="connsiteY10" fmla="*/ 902044 h 2582562"/>
              <a:gd name="connsiteX11" fmla="*/ 148281 w 4955059"/>
              <a:gd name="connsiteY11" fmla="*/ 939114 h 2582562"/>
              <a:gd name="connsiteX12" fmla="*/ 185351 w 4955059"/>
              <a:gd name="connsiteY12" fmla="*/ 988541 h 2582562"/>
              <a:gd name="connsiteX13" fmla="*/ 210065 w 4955059"/>
              <a:gd name="connsiteY13" fmla="*/ 1062681 h 2582562"/>
              <a:gd name="connsiteX14" fmla="*/ 222421 w 4955059"/>
              <a:gd name="connsiteY14" fmla="*/ 1099752 h 2582562"/>
              <a:gd name="connsiteX15" fmla="*/ 234778 w 4955059"/>
              <a:gd name="connsiteY15" fmla="*/ 1149179 h 2582562"/>
              <a:gd name="connsiteX16" fmla="*/ 259492 w 4955059"/>
              <a:gd name="connsiteY16" fmla="*/ 1260389 h 2582562"/>
              <a:gd name="connsiteX17" fmla="*/ 271849 w 4955059"/>
              <a:gd name="connsiteY17" fmla="*/ 1297460 h 2582562"/>
              <a:gd name="connsiteX18" fmla="*/ 296562 w 4955059"/>
              <a:gd name="connsiteY18" fmla="*/ 1396314 h 2582562"/>
              <a:gd name="connsiteX19" fmla="*/ 321276 w 4955059"/>
              <a:gd name="connsiteY19" fmla="*/ 1433384 h 2582562"/>
              <a:gd name="connsiteX20" fmla="*/ 333632 w 4955059"/>
              <a:gd name="connsiteY20" fmla="*/ 1470454 h 2582562"/>
              <a:gd name="connsiteX21" fmla="*/ 395416 w 4955059"/>
              <a:gd name="connsiteY21" fmla="*/ 1544595 h 2582562"/>
              <a:gd name="connsiteX22" fmla="*/ 432486 w 4955059"/>
              <a:gd name="connsiteY22" fmla="*/ 1569308 h 2582562"/>
              <a:gd name="connsiteX23" fmla="*/ 506627 w 4955059"/>
              <a:gd name="connsiteY23" fmla="*/ 1643449 h 2582562"/>
              <a:gd name="connsiteX24" fmla="*/ 543697 w 4955059"/>
              <a:gd name="connsiteY24" fmla="*/ 1692876 h 2582562"/>
              <a:gd name="connsiteX25" fmla="*/ 580767 w 4955059"/>
              <a:gd name="connsiteY25" fmla="*/ 1717589 h 2582562"/>
              <a:gd name="connsiteX26" fmla="*/ 642551 w 4955059"/>
              <a:gd name="connsiteY26" fmla="*/ 1791730 h 2582562"/>
              <a:gd name="connsiteX27" fmla="*/ 766119 w 4955059"/>
              <a:gd name="connsiteY27" fmla="*/ 1927654 h 2582562"/>
              <a:gd name="connsiteX28" fmla="*/ 864973 w 4955059"/>
              <a:gd name="connsiteY28" fmla="*/ 1977081 h 2582562"/>
              <a:gd name="connsiteX29" fmla="*/ 951470 w 4955059"/>
              <a:gd name="connsiteY29" fmla="*/ 2038865 h 2582562"/>
              <a:gd name="connsiteX30" fmla="*/ 988540 w 4955059"/>
              <a:gd name="connsiteY30" fmla="*/ 2063579 h 2582562"/>
              <a:gd name="connsiteX31" fmla="*/ 1025611 w 4955059"/>
              <a:gd name="connsiteY31" fmla="*/ 2100649 h 2582562"/>
              <a:gd name="connsiteX32" fmla="*/ 1062681 w 4955059"/>
              <a:gd name="connsiteY32" fmla="*/ 2125362 h 2582562"/>
              <a:gd name="connsiteX33" fmla="*/ 1136821 w 4955059"/>
              <a:gd name="connsiteY33" fmla="*/ 2199503 h 2582562"/>
              <a:gd name="connsiteX34" fmla="*/ 1186249 w 4955059"/>
              <a:gd name="connsiteY34" fmla="*/ 2273644 h 2582562"/>
              <a:gd name="connsiteX35" fmla="*/ 1210962 w 4955059"/>
              <a:gd name="connsiteY35" fmla="*/ 2310714 h 2582562"/>
              <a:gd name="connsiteX36" fmla="*/ 1248032 w 4955059"/>
              <a:gd name="connsiteY36" fmla="*/ 2335427 h 2582562"/>
              <a:gd name="connsiteX37" fmla="*/ 1272746 w 4955059"/>
              <a:gd name="connsiteY37" fmla="*/ 2372498 h 2582562"/>
              <a:gd name="connsiteX38" fmla="*/ 1309816 w 4955059"/>
              <a:gd name="connsiteY38" fmla="*/ 2384854 h 2582562"/>
              <a:gd name="connsiteX39" fmla="*/ 1556951 w 4955059"/>
              <a:gd name="connsiteY39" fmla="*/ 2421925 h 2582562"/>
              <a:gd name="connsiteX40" fmla="*/ 1643449 w 4955059"/>
              <a:gd name="connsiteY40" fmla="*/ 2446638 h 2582562"/>
              <a:gd name="connsiteX41" fmla="*/ 1717589 w 4955059"/>
              <a:gd name="connsiteY41" fmla="*/ 2471352 h 2582562"/>
              <a:gd name="connsiteX42" fmla="*/ 1754659 w 4955059"/>
              <a:gd name="connsiteY42" fmla="*/ 2483708 h 2582562"/>
              <a:gd name="connsiteX43" fmla="*/ 1791730 w 4955059"/>
              <a:gd name="connsiteY43" fmla="*/ 2520779 h 2582562"/>
              <a:gd name="connsiteX44" fmla="*/ 1828800 w 4955059"/>
              <a:gd name="connsiteY44" fmla="*/ 2533135 h 2582562"/>
              <a:gd name="connsiteX45" fmla="*/ 2038865 w 4955059"/>
              <a:gd name="connsiteY45" fmla="*/ 2545492 h 2582562"/>
              <a:gd name="connsiteX46" fmla="*/ 2075935 w 4955059"/>
              <a:gd name="connsiteY46" fmla="*/ 2557849 h 2582562"/>
              <a:gd name="connsiteX47" fmla="*/ 2162432 w 4955059"/>
              <a:gd name="connsiteY47" fmla="*/ 2570206 h 2582562"/>
              <a:gd name="connsiteX48" fmla="*/ 2224216 w 4955059"/>
              <a:gd name="connsiteY48" fmla="*/ 2582562 h 2582562"/>
              <a:gd name="connsiteX49" fmla="*/ 3101546 w 4955059"/>
              <a:gd name="connsiteY49" fmla="*/ 2570206 h 2582562"/>
              <a:gd name="connsiteX50" fmla="*/ 3150973 w 4955059"/>
              <a:gd name="connsiteY50" fmla="*/ 2557849 h 2582562"/>
              <a:gd name="connsiteX51" fmla="*/ 3274540 w 4955059"/>
              <a:gd name="connsiteY51" fmla="*/ 2533135 h 2582562"/>
              <a:gd name="connsiteX52" fmla="*/ 3361038 w 4955059"/>
              <a:gd name="connsiteY52" fmla="*/ 2508422 h 2582562"/>
              <a:gd name="connsiteX53" fmla="*/ 3534032 w 4955059"/>
              <a:gd name="connsiteY53" fmla="*/ 2483708 h 2582562"/>
              <a:gd name="connsiteX54" fmla="*/ 3657600 w 4955059"/>
              <a:gd name="connsiteY54" fmla="*/ 2446638 h 2582562"/>
              <a:gd name="connsiteX55" fmla="*/ 3694670 w 4955059"/>
              <a:gd name="connsiteY55" fmla="*/ 2434281 h 2582562"/>
              <a:gd name="connsiteX56" fmla="*/ 3744097 w 4955059"/>
              <a:gd name="connsiteY56" fmla="*/ 2409568 h 2582562"/>
              <a:gd name="connsiteX57" fmla="*/ 3855308 w 4955059"/>
              <a:gd name="connsiteY57" fmla="*/ 2360141 h 2582562"/>
              <a:gd name="connsiteX58" fmla="*/ 3929449 w 4955059"/>
              <a:gd name="connsiteY58" fmla="*/ 2286000 h 2582562"/>
              <a:gd name="connsiteX59" fmla="*/ 3966519 w 4955059"/>
              <a:gd name="connsiteY59" fmla="*/ 2113006 h 2582562"/>
              <a:gd name="connsiteX60" fmla="*/ 4003589 w 4955059"/>
              <a:gd name="connsiteY60" fmla="*/ 2038865 h 2582562"/>
              <a:gd name="connsiteX61" fmla="*/ 4040659 w 4955059"/>
              <a:gd name="connsiteY61" fmla="*/ 1927654 h 2582562"/>
              <a:gd name="connsiteX62" fmla="*/ 4065373 w 4955059"/>
              <a:gd name="connsiteY62" fmla="*/ 1853514 h 2582562"/>
              <a:gd name="connsiteX63" fmla="*/ 4077730 w 4955059"/>
              <a:gd name="connsiteY63" fmla="*/ 1816444 h 2582562"/>
              <a:gd name="connsiteX64" fmla="*/ 4090086 w 4955059"/>
              <a:gd name="connsiteY64" fmla="*/ 1779373 h 2582562"/>
              <a:gd name="connsiteX65" fmla="*/ 4114800 w 4955059"/>
              <a:gd name="connsiteY65" fmla="*/ 1742303 h 2582562"/>
              <a:gd name="connsiteX66" fmla="*/ 4213654 w 4955059"/>
              <a:gd name="connsiteY66" fmla="*/ 1643449 h 2582562"/>
              <a:gd name="connsiteX67" fmla="*/ 4287794 w 4955059"/>
              <a:gd name="connsiteY67" fmla="*/ 1556952 h 2582562"/>
              <a:gd name="connsiteX68" fmla="*/ 4411362 w 4955059"/>
              <a:gd name="connsiteY68" fmla="*/ 1445741 h 2582562"/>
              <a:gd name="connsiteX69" fmla="*/ 4436076 w 4955059"/>
              <a:gd name="connsiteY69" fmla="*/ 1408671 h 2582562"/>
              <a:gd name="connsiteX70" fmla="*/ 4473146 w 4955059"/>
              <a:gd name="connsiteY70" fmla="*/ 1383957 h 2582562"/>
              <a:gd name="connsiteX71" fmla="*/ 4534930 w 4955059"/>
              <a:gd name="connsiteY71" fmla="*/ 1334530 h 2582562"/>
              <a:gd name="connsiteX72" fmla="*/ 4633784 w 4955059"/>
              <a:gd name="connsiteY72" fmla="*/ 1186249 h 2582562"/>
              <a:gd name="connsiteX73" fmla="*/ 4707924 w 4955059"/>
              <a:gd name="connsiteY73" fmla="*/ 1062681 h 2582562"/>
              <a:gd name="connsiteX74" fmla="*/ 4757351 w 4955059"/>
              <a:gd name="connsiteY74" fmla="*/ 988541 h 2582562"/>
              <a:gd name="connsiteX75" fmla="*/ 4769708 w 4955059"/>
              <a:gd name="connsiteY75" fmla="*/ 951471 h 2582562"/>
              <a:gd name="connsiteX76" fmla="*/ 4856205 w 4955059"/>
              <a:gd name="connsiteY76" fmla="*/ 840260 h 2582562"/>
              <a:gd name="connsiteX77" fmla="*/ 4917989 w 4955059"/>
              <a:gd name="connsiteY77" fmla="*/ 729049 h 2582562"/>
              <a:gd name="connsiteX78" fmla="*/ 4942703 w 4955059"/>
              <a:gd name="connsiteY78" fmla="*/ 556054 h 2582562"/>
              <a:gd name="connsiteX79" fmla="*/ 4955059 w 4955059"/>
              <a:gd name="connsiteY79" fmla="*/ 506627 h 2582562"/>
              <a:gd name="connsiteX80" fmla="*/ 4942703 w 4955059"/>
              <a:gd name="connsiteY80" fmla="*/ 333633 h 2582562"/>
              <a:gd name="connsiteX81" fmla="*/ 4905632 w 4955059"/>
              <a:gd name="connsiteY81" fmla="*/ 296562 h 2582562"/>
              <a:gd name="connsiteX82" fmla="*/ 4806778 w 4955059"/>
              <a:gd name="connsiteY82" fmla="*/ 185352 h 2582562"/>
              <a:gd name="connsiteX83" fmla="*/ 4769708 w 4955059"/>
              <a:gd name="connsiteY83" fmla="*/ 148281 h 2582562"/>
              <a:gd name="connsiteX84" fmla="*/ 4670854 w 4955059"/>
              <a:gd name="connsiteY84" fmla="*/ 123568 h 2582562"/>
              <a:gd name="connsiteX85" fmla="*/ 4448432 w 4955059"/>
              <a:gd name="connsiteY85" fmla="*/ 98854 h 2582562"/>
              <a:gd name="connsiteX86" fmla="*/ 4238367 w 4955059"/>
              <a:gd name="connsiteY86" fmla="*/ 98854 h 2582562"/>
              <a:gd name="connsiteX87" fmla="*/ 4188940 w 4955059"/>
              <a:gd name="connsiteY87" fmla="*/ 111211 h 2582562"/>
              <a:gd name="connsiteX88" fmla="*/ 3534032 w 4955059"/>
              <a:gd name="connsiteY88" fmla="*/ 123568 h 2582562"/>
              <a:gd name="connsiteX89" fmla="*/ 3200400 w 4955059"/>
              <a:gd name="connsiteY89" fmla="*/ 123568 h 2582562"/>
              <a:gd name="connsiteX90" fmla="*/ 3150973 w 4955059"/>
              <a:gd name="connsiteY90" fmla="*/ 98854 h 2582562"/>
              <a:gd name="connsiteX91" fmla="*/ 2669059 w 4955059"/>
              <a:gd name="connsiteY91" fmla="*/ 111211 h 2582562"/>
              <a:gd name="connsiteX92" fmla="*/ 2496065 w 4955059"/>
              <a:gd name="connsiteY92" fmla="*/ 98854 h 2582562"/>
              <a:gd name="connsiteX93" fmla="*/ 2248930 w 4955059"/>
              <a:gd name="connsiteY93" fmla="*/ 86498 h 2582562"/>
              <a:gd name="connsiteX94" fmla="*/ 2187146 w 4955059"/>
              <a:gd name="connsiteY94" fmla="*/ 61784 h 2582562"/>
              <a:gd name="connsiteX95" fmla="*/ 2125362 w 4955059"/>
              <a:gd name="connsiteY95" fmla="*/ 49427 h 2582562"/>
              <a:gd name="connsiteX96" fmla="*/ 2075935 w 4955059"/>
              <a:gd name="connsiteY96" fmla="*/ 24714 h 2582562"/>
              <a:gd name="connsiteX97" fmla="*/ 2001794 w 4955059"/>
              <a:gd name="connsiteY97" fmla="*/ 0 h 2582562"/>
              <a:gd name="connsiteX98" fmla="*/ 1927654 w 4955059"/>
              <a:gd name="connsiteY98" fmla="*/ 12357 h 2582562"/>
              <a:gd name="connsiteX99" fmla="*/ 1890584 w 4955059"/>
              <a:gd name="connsiteY99" fmla="*/ 24714 h 2582562"/>
              <a:gd name="connsiteX100" fmla="*/ 1668162 w 4955059"/>
              <a:gd name="connsiteY100" fmla="*/ 37071 h 2582562"/>
              <a:gd name="connsiteX101" fmla="*/ 1556951 w 4955059"/>
              <a:gd name="connsiteY101" fmla="*/ 49427 h 2582562"/>
              <a:gd name="connsiteX102" fmla="*/ 1248032 w 4955059"/>
              <a:gd name="connsiteY102" fmla="*/ 37071 h 2582562"/>
              <a:gd name="connsiteX103" fmla="*/ 1149178 w 4955059"/>
              <a:gd name="connsiteY103" fmla="*/ 24714 h 2582562"/>
              <a:gd name="connsiteX104" fmla="*/ 939113 w 4955059"/>
              <a:gd name="connsiteY104" fmla="*/ 12357 h 2582562"/>
              <a:gd name="connsiteX105" fmla="*/ 679621 w 4955059"/>
              <a:gd name="connsiteY105" fmla="*/ 24714 h 2582562"/>
              <a:gd name="connsiteX106" fmla="*/ 568411 w 4955059"/>
              <a:gd name="connsiteY106" fmla="*/ 37071 h 2582562"/>
              <a:gd name="connsiteX107" fmla="*/ 469557 w 4955059"/>
              <a:gd name="connsiteY107" fmla="*/ 49427 h 2582562"/>
              <a:gd name="connsiteX108" fmla="*/ 234778 w 4955059"/>
              <a:gd name="connsiteY108" fmla="*/ 24714 h 258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4955059" h="2582562">
                <a:moveTo>
                  <a:pt x="234778" y="24714"/>
                </a:moveTo>
                <a:lnTo>
                  <a:pt x="234778" y="24714"/>
                </a:lnTo>
                <a:cubicBezTo>
                  <a:pt x="218302" y="57665"/>
                  <a:pt x="199863" y="89706"/>
                  <a:pt x="185351" y="123568"/>
                </a:cubicBezTo>
                <a:cubicBezTo>
                  <a:pt x="185349" y="123573"/>
                  <a:pt x="135927" y="271845"/>
                  <a:pt x="135924" y="271849"/>
                </a:cubicBezTo>
                <a:cubicBezTo>
                  <a:pt x="78669" y="357733"/>
                  <a:pt x="146955" y="249787"/>
                  <a:pt x="86497" y="370703"/>
                </a:cubicBezTo>
                <a:cubicBezTo>
                  <a:pt x="79856" y="383986"/>
                  <a:pt x="67815" y="394202"/>
                  <a:pt x="61784" y="407773"/>
                </a:cubicBezTo>
                <a:cubicBezTo>
                  <a:pt x="51204" y="431578"/>
                  <a:pt x="51520" y="460239"/>
                  <a:pt x="37070" y="481914"/>
                </a:cubicBezTo>
                <a:cubicBezTo>
                  <a:pt x="5132" y="529822"/>
                  <a:pt x="17053" y="504895"/>
                  <a:pt x="0" y="556054"/>
                </a:cubicBezTo>
                <a:cubicBezTo>
                  <a:pt x="4119" y="601362"/>
                  <a:pt x="3435" y="647367"/>
                  <a:pt x="12357" y="691979"/>
                </a:cubicBezTo>
                <a:cubicBezTo>
                  <a:pt x="17785" y="719121"/>
                  <a:pt x="79366" y="804849"/>
                  <a:pt x="86497" y="815546"/>
                </a:cubicBezTo>
                <a:cubicBezTo>
                  <a:pt x="111321" y="852781"/>
                  <a:pt x="117108" y="858139"/>
                  <a:pt x="135924" y="902044"/>
                </a:cubicBezTo>
                <a:cubicBezTo>
                  <a:pt x="141055" y="914016"/>
                  <a:pt x="141819" y="927805"/>
                  <a:pt x="148281" y="939114"/>
                </a:cubicBezTo>
                <a:cubicBezTo>
                  <a:pt x="158499" y="956995"/>
                  <a:pt x="172994" y="972065"/>
                  <a:pt x="185351" y="988541"/>
                </a:cubicBezTo>
                <a:lnTo>
                  <a:pt x="210065" y="1062681"/>
                </a:lnTo>
                <a:cubicBezTo>
                  <a:pt x="214184" y="1075038"/>
                  <a:pt x="219262" y="1087116"/>
                  <a:pt x="222421" y="1099752"/>
                </a:cubicBezTo>
                <a:cubicBezTo>
                  <a:pt x="226540" y="1116228"/>
                  <a:pt x="231094" y="1132601"/>
                  <a:pt x="234778" y="1149179"/>
                </a:cubicBezTo>
                <a:cubicBezTo>
                  <a:pt x="247519" y="1206512"/>
                  <a:pt x="244424" y="1207651"/>
                  <a:pt x="259492" y="1260389"/>
                </a:cubicBezTo>
                <a:cubicBezTo>
                  <a:pt x="263070" y="1272913"/>
                  <a:pt x="268690" y="1284823"/>
                  <a:pt x="271849" y="1297460"/>
                </a:cubicBezTo>
                <a:cubicBezTo>
                  <a:pt x="278900" y="1325664"/>
                  <a:pt x="282438" y="1368066"/>
                  <a:pt x="296562" y="1396314"/>
                </a:cubicBezTo>
                <a:cubicBezTo>
                  <a:pt x="303204" y="1409597"/>
                  <a:pt x="313038" y="1421027"/>
                  <a:pt x="321276" y="1433384"/>
                </a:cubicBezTo>
                <a:cubicBezTo>
                  <a:pt x="325395" y="1445741"/>
                  <a:pt x="327807" y="1458804"/>
                  <a:pt x="333632" y="1470454"/>
                </a:cubicBezTo>
                <a:cubicBezTo>
                  <a:pt x="347517" y="1498225"/>
                  <a:pt x="371992" y="1525075"/>
                  <a:pt x="395416" y="1544595"/>
                </a:cubicBezTo>
                <a:cubicBezTo>
                  <a:pt x="406825" y="1554102"/>
                  <a:pt x="421386" y="1559442"/>
                  <a:pt x="432486" y="1569308"/>
                </a:cubicBezTo>
                <a:cubicBezTo>
                  <a:pt x="458608" y="1592528"/>
                  <a:pt x="485657" y="1615489"/>
                  <a:pt x="506627" y="1643449"/>
                </a:cubicBezTo>
                <a:cubicBezTo>
                  <a:pt x="518984" y="1659925"/>
                  <a:pt x="529134" y="1678313"/>
                  <a:pt x="543697" y="1692876"/>
                </a:cubicBezTo>
                <a:cubicBezTo>
                  <a:pt x="554198" y="1703377"/>
                  <a:pt x="568410" y="1709351"/>
                  <a:pt x="580767" y="1717589"/>
                </a:cubicBezTo>
                <a:cubicBezTo>
                  <a:pt x="642124" y="1809625"/>
                  <a:pt x="563269" y="1696592"/>
                  <a:pt x="642551" y="1791730"/>
                </a:cubicBezTo>
                <a:cubicBezTo>
                  <a:pt x="689890" y="1848536"/>
                  <a:pt x="666883" y="1878036"/>
                  <a:pt x="766119" y="1927654"/>
                </a:cubicBezTo>
                <a:cubicBezTo>
                  <a:pt x="799070" y="1944130"/>
                  <a:pt x="834320" y="1956645"/>
                  <a:pt x="864973" y="1977081"/>
                </a:cubicBezTo>
                <a:cubicBezTo>
                  <a:pt x="952336" y="2035324"/>
                  <a:pt x="844182" y="1962230"/>
                  <a:pt x="951470" y="2038865"/>
                </a:cubicBezTo>
                <a:cubicBezTo>
                  <a:pt x="963555" y="2047497"/>
                  <a:pt x="977131" y="2054072"/>
                  <a:pt x="988540" y="2063579"/>
                </a:cubicBezTo>
                <a:cubicBezTo>
                  <a:pt x="1001965" y="2074766"/>
                  <a:pt x="1012186" y="2089462"/>
                  <a:pt x="1025611" y="2100649"/>
                </a:cubicBezTo>
                <a:cubicBezTo>
                  <a:pt x="1037020" y="2110156"/>
                  <a:pt x="1051581" y="2115496"/>
                  <a:pt x="1062681" y="2125362"/>
                </a:cubicBezTo>
                <a:cubicBezTo>
                  <a:pt x="1088803" y="2148582"/>
                  <a:pt x="1117434" y="2170423"/>
                  <a:pt x="1136821" y="2199503"/>
                </a:cubicBezTo>
                <a:lnTo>
                  <a:pt x="1186249" y="2273644"/>
                </a:lnTo>
                <a:cubicBezTo>
                  <a:pt x="1194487" y="2286001"/>
                  <a:pt x="1198605" y="2302476"/>
                  <a:pt x="1210962" y="2310714"/>
                </a:cubicBezTo>
                <a:lnTo>
                  <a:pt x="1248032" y="2335427"/>
                </a:lnTo>
                <a:cubicBezTo>
                  <a:pt x="1256270" y="2347784"/>
                  <a:pt x="1261149" y="2363221"/>
                  <a:pt x="1272746" y="2372498"/>
                </a:cubicBezTo>
                <a:cubicBezTo>
                  <a:pt x="1282917" y="2380635"/>
                  <a:pt x="1297250" y="2381427"/>
                  <a:pt x="1309816" y="2384854"/>
                </a:cubicBezTo>
                <a:cubicBezTo>
                  <a:pt x="1439156" y="2420128"/>
                  <a:pt x="1400569" y="2408893"/>
                  <a:pt x="1556951" y="2421925"/>
                </a:cubicBezTo>
                <a:cubicBezTo>
                  <a:pt x="1681588" y="2463468"/>
                  <a:pt x="1488216" y="2400067"/>
                  <a:pt x="1643449" y="2446638"/>
                </a:cubicBezTo>
                <a:cubicBezTo>
                  <a:pt x="1668401" y="2454124"/>
                  <a:pt x="1692876" y="2463114"/>
                  <a:pt x="1717589" y="2471352"/>
                </a:cubicBezTo>
                <a:lnTo>
                  <a:pt x="1754659" y="2483708"/>
                </a:lnTo>
                <a:cubicBezTo>
                  <a:pt x="1767016" y="2496065"/>
                  <a:pt x="1777190" y="2511085"/>
                  <a:pt x="1791730" y="2520779"/>
                </a:cubicBezTo>
                <a:cubicBezTo>
                  <a:pt x="1802567" y="2528004"/>
                  <a:pt x="1815840" y="2531839"/>
                  <a:pt x="1828800" y="2533135"/>
                </a:cubicBezTo>
                <a:cubicBezTo>
                  <a:pt x="1898595" y="2540114"/>
                  <a:pt x="1968843" y="2541373"/>
                  <a:pt x="2038865" y="2545492"/>
                </a:cubicBezTo>
                <a:cubicBezTo>
                  <a:pt x="2051222" y="2549611"/>
                  <a:pt x="2063163" y="2555295"/>
                  <a:pt x="2075935" y="2557849"/>
                </a:cubicBezTo>
                <a:cubicBezTo>
                  <a:pt x="2104494" y="2563561"/>
                  <a:pt x="2133703" y="2565418"/>
                  <a:pt x="2162432" y="2570206"/>
                </a:cubicBezTo>
                <a:cubicBezTo>
                  <a:pt x="2183149" y="2573659"/>
                  <a:pt x="2203621" y="2578443"/>
                  <a:pt x="2224216" y="2582562"/>
                </a:cubicBezTo>
                <a:lnTo>
                  <a:pt x="3101546" y="2570206"/>
                </a:lnTo>
                <a:cubicBezTo>
                  <a:pt x="3118523" y="2569753"/>
                  <a:pt x="3134320" y="2561180"/>
                  <a:pt x="3150973" y="2557849"/>
                </a:cubicBezTo>
                <a:cubicBezTo>
                  <a:pt x="3231904" y="2541662"/>
                  <a:pt x="3207559" y="2552272"/>
                  <a:pt x="3274540" y="2533135"/>
                </a:cubicBezTo>
                <a:cubicBezTo>
                  <a:pt x="3315665" y="2521385"/>
                  <a:pt x="3314696" y="2516146"/>
                  <a:pt x="3361038" y="2508422"/>
                </a:cubicBezTo>
                <a:cubicBezTo>
                  <a:pt x="3418496" y="2498846"/>
                  <a:pt x="3477521" y="2497835"/>
                  <a:pt x="3534032" y="2483708"/>
                </a:cubicBezTo>
                <a:cubicBezTo>
                  <a:pt x="3608731" y="2465034"/>
                  <a:pt x="3567349" y="2476722"/>
                  <a:pt x="3657600" y="2446638"/>
                </a:cubicBezTo>
                <a:cubicBezTo>
                  <a:pt x="3669957" y="2442519"/>
                  <a:pt x="3683020" y="2440106"/>
                  <a:pt x="3694670" y="2434281"/>
                </a:cubicBezTo>
                <a:cubicBezTo>
                  <a:pt x="3711146" y="2426043"/>
                  <a:pt x="3726994" y="2416409"/>
                  <a:pt x="3744097" y="2409568"/>
                </a:cubicBezTo>
                <a:cubicBezTo>
                  <a:pt x="3797515" y="2388201"/>
                  <a:pt x="3816408" y="2394719"/>
                  <a:pt x="3855308" y="2360141"/>
                </a:cubicBezTo>
                <a:cubicBezTo>
                  <a:pt x="3881430" y="2336921"/>
                  <a:pt x="3929449" y="2286000"/>
                  <a:pt x="3929449" y="2286000"/>
                </a:cubicBezTo>
                <a:cubicBezTo>
                  <a:pt x="3976892" y="2143670"/>
                  <a:pt x="3935342" y="2284475"/>
                  <a:pt x="3966519" y="2113006"/>
                </a:cubicBezTo>
                <a:cubicBezTo>
                  <a:pt x="3976919" y="2055808"/>
                  <a:pt x="3979237" y="2093657"/>
                  <a:pt x="4003589" y="2038865"/>
                </a:cubicBezTo>
                <a:cubicBezTo>
                  <a:pt x="4003604" y="2038831"/>
                  <a:pt x="4034475" y="1946206"/>
                  <a:pt x="4040659" y="1927654"/>
                </a:cubicBezTo>
                <a:lnTo>
                  <a:pt x="4065373" y="1853514"/>
                </a:lnTo>
                <a:lnTo>
                  <a:pt x="4077730" y="1816444"/>
                </a:lnTo>
                <a:cubicBezTo>
                  <a:pt x="4081849" y="1804087"/>
                  <a:pt x="4082861" y="1790211"/>
                  <a:pt x="4090086" y="1779373"/>
                </a:cubicBezTo>
                <a:cubicBezTo>
                  <a:pt x="4098324" y="1767016"/>
                  <a:pt x="4105889" y="1754184"/>
                  <a:pt x="4114800" y="1742303"/>
                </a:cubicBezTo>
                <a:cubicBezTo>
                  <a:pt x="4229263" y="1589686"/>
                  <a:pt x="4102389" y="1754714"/>
                  <a:pt x="4213654" y="1643449"/>
                </a:cubicBezTo>
                <a:cubicBezTo>
                  <a:pt x="4311330" y="1545773"/>
                  <a:pt x="4193632" y="1637663"/>
                  <a:pt x="4287794" y="1556952"/>
                </a:cubicBezTo>
                <a:cubicBezTo>
                  <a:pt x="4337424" y="1514412"/>
                  <a:pt x="4369763" y="1508138"/>
                  <a:pt x="4411362" y="1445741"/>
                </a:cubicBezTo>
                <a:cubicBezTo>
                  <a:pt x="4419600" y="1433384"/>
                  <a:pt x="4425575" y="1419172"/>
                  <a:pt x="4436076" y="1408671"/>
                </a:cubicBezTo>
                <a:cubicBezTo>
                  <a:pt x="4446577" y="1398170"/>
                  <a:pt x="4461265" y="1392868"/>
                  <a:pt x="4473146" y="1383957"/>
                </a:cubicBezTo>
                <a:cubicBezTo>
                  <a:pt x="4494245" y="1368133"/>
                  <a:pt x="4517108" y="1353972"/>
                  <a:pt x="4534930" y="1334530"/>
                </a:cubicBezTo>
                <a:cubicBezTo>
                  <a:pt x="4625365" y="1235874"/>
                  <a:pt x="4588305" y="1265838"/>
                  <a:pt x="4633784" y="1186249"/>
                </a:cubicBezTo>
                <a:cubicBezTo>
                  <a:pt x="4657616" y="1144543"/>
                  <a:pt x="4681279" y="1102648"/>
                  <a:pt x="4707924" y="1062681"/>
                </a:cubicBezTo>
                <a:cubicBezTo>
                  <a:pt x="4724400" y="1037968"/>
                  <a:pt x="4747958" y="1016719"/>
                  <a:pt x="4757351" y="988541"/>
                </a:cubicBezTo>
                <a:cubicBezTo>
                  <a:pt x="4761470" y="976184"/>
                  <a:pt x="4763382" y="962857"/>
                  <a:pt x="4769708" y="951471"/>
                </a:cubicBezTo>
                <a:cubicBezTo>
                  <a:pt x="4849181" y="808420"/>
                  <a:pt x="4786158" y="930321"/>
                  <a:pt x="4856205" y="840260"/>
                </a:cubicBezTo>
                <a:cubicBezTo>
                  <a:pt x="4905775" y="776527"/>
                  <a:pt x="4899345" y="784980"/>
                  <a:pt x="4917989" y="729049"/>
                </a:cubicBezTo>
                <a:cubicBezTo>
                  <a:pt x="4925583" y="668297"/>
                  <a:pt x="4930825" y="615447"/>
                  <a:pt x="4942703" y="556054"/>
                </a:cubicBezTo>
                <a:cubicBezTo>
                  <a:pt x="4946033" y="539401"/>
                  <a:pt x="4950940" y="523103"/>
                  <a:pt x="4955059" y="506627"/>
                </a:cubicBezTo>
                <a:cubicBezTo>
                  <a:pt x="4950940" y="448962"/>
                  <a:pt x="4955944" y="389908"/>
                  <a:pt x="4942703" y="333633"/>
                </a:cubicBezTo>
                <a:cubicBezTo>
                  <a:pt x="4938700" y="316622"/>
                  <a:pt x="4916361" y="310356"/>
                  <a:pt x="4905632" y="296562"/>
                </a:cubicBezTo>
                <a:cubicBezTo>
                  <a:pt x="4787962" y="145273"/>
                  <a:pt x="4919364" y="281855"/>
                  <a:pt x="4806778" y="185352"/>
                </a:cubicBezTo>
                <a:cubicBezTo>
                  <a:pt x="4793510" y="173979"/>
                  <a:pt x="4784248" y="157975"/>
                  <a:pt x="4769708" y="148281"/>
                </a:cubicBezTo>
                <a:cubicBezTo>
                  <a:pt x="4753150" y="137242"/>
                  <a:pt x="4680206" y="125646"/>
                  <a:pt x="4670854" y="123568"/>
                </a:cubicBezTo>
                <a:cubicBezTo>
                  <a:pt x="4545904" y="95801"/>
                  <a:pt x="4704533" y="117147"/>
                  <a:pt x="4448432" y="98854"/>
                </a:cubicBezTo>
                <a:cubicBezTo>
                  <a:pt x="4341946" y="81107"/>
                  <a:pt x="4376491" y="80438"/>
                  <a:pt x="4238367" y="98854"/>
                </a:cubicBezTo>
                <a:cubicBezTo>
                  <a:pt x="4221533" y="101098"/>
                  <a:pt x="4205912" y="110615"/>
                  <a:pt x="4188940" y="111211"/>
                </a:cubicBezTo>
                <a:cubicBezTo>
                  <a:pt x="3970733" y="118868"/>
                  <a:pt x="3752335" y="119449"/>
                  <a:pt x="3534032" y="123568"/>
                </a:cubicBezTo>
                <a:cubicBezTo>
                  <a:pt x="3398334" y="150709"/>
                  <a:pt x="3428301" y="149865"/>
                  <a:pt x="3200400" y="123568"/>
                </a:cubicBezTo>
                <a:cubicBezTo>
                  <a:pt x="3182101" y="121457"/>
                  <a:pt x="3167449" y="107092"/>
                  <a:pt x="3150973" y="98854"/>
                </a:cubicBezTo>
                <a:cubicBezTo>
                  <a:pt x="2990335" y="102973"/>
                  <a:pt x="2829750" y="111211"/>
                  <a:pt x="2669059" y="111211"/>
                </a:cubicBezTo>
                <a:cubicBezTo>
                  <a:pt x="2611247" y="111211"/>
                  <a:pt x="2553777" y="102249"/>
                  <a:pt x="2496065" y="98854"/>
                </a:cubicBezTo>
                <a:lnTo>
                  <a:pt x="2248930" y="86498"/>
                </a:lnTo>
                <a:cubicBezTo>
                  <a:pt x="2228335" y="78260"/>
                  <a:pt x="2208392" y="68158"/>
                  <a:pt x="2187146" y="61784"/>
                </a:cubicBezTo>
                <a:cubicBezTo>
                  <a:pt x="2167029" y="55749"/>
                  <a:pt x="2145287" y="56069"/>
                  <a:pt x="2125362" y="49427"/>
                </a:cubicBezTo>
                <a:cubicBezTo>
                  <a:pt x="2107887" y="43602"/>
                  <a:pt x="2093038" y="31555"/>
                  <a:pt x="2075935" y="24714"/>
                </a:cubicBezTo>
                <a:cubicBezTo>
                  <a:pt x="2051748" y="15039"/>
                  <a:pt x="2001794" y="0"/>
                  <a:pt x="2001794" y="0"/>
                </a:cubicBezTo>
                <a:cubicBezTo>
                  <a:pt x="1977081" y="4119"/>
                  <a:pt x="1952112" y="6922"/>
                  <a:pt x="1927654" y="12357"/>
                </a:cubicBezTo>
                <a:cubicBezTo>
                  <a:pt x="1914939" y="15183"/>
                  <a:pt x="1903550" y="23479"/>
                  <a:pt x="1890584" y="24714"/>
                </a:cubicBezTo>
                <a:cubicBezTo>
                  <a:pt x="1816663" y="31754"/>
                  <a:pt x="1742214" y="31586"/>
                  <a:pt x="1668162" y="37071"/>
                </a:cubicBezTo>
                <a:cubicBezTo>
                  <a:pt x="1630965" y="39826"/>
                  <a:pt x="1594021" y="45308"/>
                  <a:pt x="1556951" y="49427"/>
                </a:cubicBezTo>
                <a:cubicBezTo>
                  <a:pt x="1453978" y="45308"/>
                  <a:pt x="1350899" y="43305"/>
                  <a:pt x="1248032" y="37071"/>
                </a:cubicBezTo>
                <a:cubicBezTo>
                  <a:pt x="1214885" y="35062"/>
                  <a:pt x="1182280" y="27362"/>
                  <a:pt x="1149178" y="24714"/>
                </a:cubicBezTo>
                <a:cubicBezTo>
                  <a:pt x="1079259" y="19120"/>
                  <a:pt x="1009135" y="16476"/>
                  <a:pt x="939113" y="12357"/>
                </a:cubicBezTo>
                <a:lnTo>
                  <a:pt x="679621" y="24714"/>
                </a:lnTo>
                <a:cubicBezTo>
                  <a:pt x="642405" y="27195"/>
                  <a:pt x="605454" y="32713"/>
                  <a:pt x="568411" y="37071"/>
                </a:cubicBezTo>
                <a:cubicBezTo>
                  <a:pt x="535431" y="40951"/>
                  <a:pt x="502744" y="48242"/>
                  <a:pt x="469557" y="49427"/>
                </a:cubicBezTo>
                <a:cubicBezTo>
                  <a:pt x="387231" y="52367"/>
                  <a:pt x="273908" y="28833"/>
                  <a:pt x="234778" y="24714"/>
                </a:cubicBezTo>
                <a:close/>
              </a:path>
            </a:pathLst>
          </a:custGeom>
          <a:noFill/>
          <a:ln w="22225">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21" name="TextBox 20">
            <a:extLst>
              <a:ext uri="{FF2B5EF4-FFF2-40B4-BE49-F238E27FC236}">
                <a16:creationId xmlns:a16="http://schemas.microsoft.com/office/drawing/2014/main" id="{984FC007-9DFD-8747-A1C7-5B436CFB2887}"/>
              </a:ext>
            </a:extLst>
          </p:cNvPr>
          <p:cNvSpPr txBox="1"/>
          <p:nvPr/>
        </p:nvSpPr>
        <p:spPr>
          <a:xfrm>
            <a:off x="465515" y="1582268"/>
            <a:ext cx="1774845" cy="369332"/>
          </a:xfrm>
          <a:prstGeom prst="rect">
            <a:avLst/>
          </a:prstGeom>
          <a:noFill/>
        </p:spPr>
        <p:txBody>
          <a:bodyPr wrap="none" rtlCol="0">
            <a:spAutoFit/>
          </a:bodyPr>
          <a:lstStyle/>
          <a:p>
            <a:r>
              <a:rPr lang="en-US" dirty="0"/>
              <a:t>Root aggregate</a:t>
            </a:r>
          </a:p>
        </p:txBody>
      </p:sp>
      <p:sp>
        <p:nvSpPr>
          <p:cNvPr id="49" name="Down Arrow 48">
            <a:extLst>
              <a:ext uri="{FF2B5EF4-FFF2-40B4-BE49-F238E27FC236}">
                <a16:creationId xmlns:a16="http://schemas.microsoft.com/office/drawing/2014/main" id="{C7034C44-1CFB-8D40-9B65-CE4299EEF6EB}"/>
              </a:ext>
            </a:extLst>
          </p:cNvPr>
          <p:cNvSpPr/>
          <p:nvPr/>
        </p:nvSpPr>
        <p:spPr>
          <a:xfrm rot="17009280">
            <a:off x="2535888" y="1488752"/>
            <a:ext cx="159723" cy="803703"/>
          </a:xfrm>
          <a:prstGeom prst="downArrow">
            <a:avLst/>
          </a:prstGeom>
          <a:solidFill>
            <a:srgbClr val="66903C"/>
          </a:solidFill>
          <a:ln>
            <a:solidFill>
              <a:srgbClr val="66903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Tree>
    <p:extLst>
      <p:ext uri="{BB962C8B-B14F-4D97-AF65-F5344CB8AC3E}">
        <p14:creationId xmlns:p14="http://schemas.microsoft.com/office/powerpoint/2010/main" val="31843585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53805-4038-0145-B1AE-2A5D6990FF50}"/>
              </a:ext>
            </a:extLst>
          </p:cNvPr>
          <p:cNvSpPr>
            <a:spLocks noGrp="1"/>
          </p:cNvSpPr>
          <p:nvPr>
            <p:ph type="title"/>
          </p:nvPr>
        </p:nvSpPr>
        <p:spPr>
          <a:xfrm>
            <a:off x="390788" y="60119"/>
            <a:ext cx="10886813" cy="541501"/>
          </a:xfrm>
        </p:spPr>
        <p:txBody>
          <a:bodyPr/>
          <a:lstStyle/>
          <a:p>
            <a:r>
              <a:rPr lang="en-US" dirty="0"/>
              <a:t>Manufacturing Submitting  and updating  orders  </a:t>
            </a:r>
          </a:p>
        </p:txBody>
      </p:sp>
      <p:sp>
        <p:nvSpPr>
          <p:cNvPr id="4" name="Slide Number Placeholder 3">
            <a:extLst>
              <a:ext uri="{FF2B5EF4-FFF2-40B4-BE49-F238E27FC236}">
                <a16:creationId xmlns:a16="http://schemas.microsoft.com/office/drawing/2014/main" id="{E0E92E24-8EA2-4746-94AB-92B6052C18E2}"/>
              </a:ext>
            </a:extLst>
          </p:cNvPr>
          <p:cNvSpPr>
            <a:spLocks noGrp="1"/>
          </p:cNvSpPr>
          <p:nvPr>
            <p:ph type="sldNum" sz="quarter" idx="12"/>
          </p:nvPr>
        </p:nvSpPr>
        <p:spPr/>
        <p:txBody>
          <a:bodyPr/>
          <a:lstStyle/>
          <a:p>
            <a:fld id="{E9549862-13E2-C34D-815E-8545BD36FC59}" type="slidenum">
              <a:rPr lang="en-US" smtClean="0">
                <a:solidFill>
                  <a:srgbClr val="6D7777"/>
                </a:solidFill>
              </a:rPr>
              <a:pPr/>
              <a:t>54</a:t>
            </a:fld>
            <a:endParaRPr lang="en-US" dirty="0">
              <a:solidFill>
                <a:srgbClr val="6D7777"/>
              </a:solidFill>
            </a:endParaRPr>
          </a:p>
        </p:txBody>
      </p:sp>
      <p:sp>
        <p:nvSpPr>
          <p:cNvPr id="5" name="Rectangle 4">
            <a:extLst>
              <a:ext uri="{FF2B5EF4-FFF2-40B4-BE49-F238E27FC236}">
                <a16:creationId xmlns:a16="http://schemas.microsoft.com/office/drawing/2014/main" id="{AA347EC7-3304-5C46-B87C-9189600DA99A}"/>
              </a:ext>
            </a:extLst>
          </p:cNvPr>
          <p:cNvSpPr/>
          <p:nvPr/>
        </p:nvSpPr>
        <p:spPr>
          <a:xfrm>
            <a:off x="2495550" y="906566"/>
            <a:ext cx="1054100" cy="49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Command MS</a:t>
            </a:r>
          </a:p>
        </p:txBody>
      </p:sp>
      <p:cxnSp>
        <p:nvCxnSpPr>
          <p:cNvPr id="8" name="Straight Connector 7">
            <a:extLst>
              <a:ext uri="{FF2B5EF4-FFF2-40B4-BE49-F238E27FC236}">
                <a16:creationId xmlns:a16="http://schemas.microsoft.com/office/drawing/2014/main" id="{C4111B31-D4C2-DB49-ACFF-CAFF1553E881}"/>
              </a:ext>
            </a:extLst>
          </p:cNvPr>
          <p:cNvCxnSpPr>
            <a:cxnSpLocks/>
            <a:stCxn id="5" idx="2"/>
          </p:cNvCxnSpPr>
          <p:nvPr/>
        </p:nvCxnSpPr>
        <p:spPr>
          <a:xfrm>
            <a:off x="3022600" y="1402814"/>
            <a:ext cx="0"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7EECEB25-43B2-BA43-BA92-502AC5256853}"/>
              </a:ext>
            </a:extLst>
          </p:cNvPr>
          <p:cNvSpPr/>
          <p:nvPr/>
        </p:nvSpPr>
        <p:spPr>
          <a:xfrm>
            <a:off x="5397500" y="939326"/>
            <a:ext cx="1054100" cy="49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Query MS</a:t>
            </a:r>
          </a:p>
        </p:txBody>
      </p:sp>
      <p:sp>
        <p:nvSpPr>
          <p:cNvPr id="14" name="Rectangle 13">
            <a:extLst>
              <a:ext uri="{FF2B5EF4-FFF2-40B4-BE49-F238E27FC236}">
                <a16:creationId xmlns:a16="http://schemas.microsoft.com/office/drawing/2014/main" id="{7A467429-7D65-3A47-A116-8315331EE77C}"/>
              </a:ext>
            </a:extLst>
          </p:cNvPr>
          <p:cNvSpPr/>
          <p:nvPr/>
        </p:nvSpPr>
        <p:spPr>
          <a:xfrm>
            <a:off x="595180" y="906566"/>
            <a:ext cx="10541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7030A0"/>
                </a:solidFill>
              </a:rPr>
              <a:t>Manuf</a:t>
            </a:r>
            <a:r>
              <a:rPr lang="en-US" sz="1200" dirty="0">
                <a:solidFill>
                  <a:srgbClr val="7030A0"/>
                </a:solidFill>
              </a:rPr>
              <a:t> UI BFF</a:t>
            </a:r>
          </a:p>
        </p:txBody>
      </p:sp>
      <p:cxnSp>
        <p:nvCxnSpPr>
          <p:cNvPr id="15" name="Straight Connector 14">
            <a:extLst>
              <a:ext uri="{FF2B5EF4-FFF2-40B4-BE49-F238E27FC236}">
                <a16:creationId xmlns:a16="http://schemas.microsoft.com/office/drawing/2014/main" id="{1D89C622-8452-834A-AD94-FA67A67DBDDD}"/>
              </a:ext>
            </a:extLst>
          </p:cNvPr>
          <p:cNvCxnSpPr>
            <a:cxnSpLocks/>
          </p:cNvCxnSpPr>
          <p:nvPr/>
        </p:nvCxnSpPr>
        <p:spPr>
          <a:xfrm>
            <a:off x="1126859" y="1347622"/>
            <a:ext cx="0" cy="4855214"/>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ECB243A0-2373-FE4F-8F73-70147F24E0FF}"/>
              </a:ext>
            </a:extLst>
          </p:cNvPr>
          <p:cNvCxnSpPr>
            <a:cxnSpLocks/>
          </p:cNvCxnSpPr>
          <p:nvPr/>
        </p:nvCxnSpPr>
        <p:spPr>
          <a:xfrm>
            <a:off x="1126859" y="1803400"/>
            <a:ext cx="1848116" cy="20784"/>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3F0FD9C0-B48E-1740-ABF8-B1EE0050DBAE}"/>
              </a:ext>
            </a:extLst>
          </p:cNvPr>
          <p:cNvSpPr/>
          <p:nvPr/>
        </p:nvSpPr>
        <p:spPr>
          <a:xfrm>
            <a:off x="1263649" y="1562574"/>
            <a:ext cx="949299" cy="261610"/>
          </a:xfrm>
          <a:prstGeom prst="rect">
            <a:avLst/>
          </a:prstGeom>
        </p:spPr>
        <p:txBody>
          <a:bodyPr wrap="none">
            <a:spAutoFit/>
          </a:bodyPr>
          <a:lstStyle/>
          <a:p>
            <a:r>
              <a:rPr lang="en-US" sz="1050" dirty="0" err="1">
                <a:solidFill>
                  <a:schemeClr val="tx1">
                    <a:lumMod val="50000"/>
                  </a:schemeClr>
                </a:solidFill>
                <a:latin typeface="Menlo" panose="020B0609030804020204" pitchFamily="49" charset="0"/>
              </a:rPr>
              <a:t>saveOrder</a:t>
            </a:r>
            <a:endParaRPr lang="en-US" sz="1050" b="0" dirty="0">
              <a:solidFill>
                <a:schemeClr val="tx1">
                  <a:lumMod val="50000"/>
                </a:schemeClr>
              </a:solidFill>
              <a:effectLst/>
              <a:latin typeface="Menlo" panose="020B0609030804020204" pitchFamily="49" charset="0"/>
            </a:endParaRPr>
          </a:p>
        </p:txBody>
      </p:sp>
      <p:cxnSp>
        <p:nvCxnSpPr>
          <p:cNvPr id="22" name="Straight Arrow Connector 21">
            <a:extLst>
              <a:ext uri="{FF2B5EF4-FFF2-40B4-BE49-F238E27FC236}">
                <a16:creationId xmlns:a16="http://schemas.microsoft.com/office/drawing/2014/main" id="{345BFB62-5607-EB4E-B363-478534384511}"/>
              </a:ext>
            </a:extLst>
          </p:cNvPr>
          <p:cNvCxnSpPr>
            <a:cxnSpLocks/>
          </p:cNvCxnSpPr>
          <p:nvPr/>
        </p:nvCxnSpPr>
        <p:spPr>
          <a:xfrm>
            <a:off x="3022600" y="2017054"/>
            <a:ext cx="812800" cy="0"/>
          </a:xfrm>
          <a:prstGeom prst="straightConnector1">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24" name="Rounded Rectangle 23">
            <a:extLst>
              <a:ext uri="{FF2B5EF4-FFF2-40B4-BE49-F238E27FC236}">
                <a16:creationId xmlns:a16="http://schemas.microsoft.com/office/drawing/2014/main" id="{D75E3BE8-2EDA-F74C-A7DF-3772481ACD17}"/>
              </a:ext>
            </a:extLst>
          </p:cNvPr>
          <p:cNvSpPr/>
          <p:nvPr/>
        </p:nvSpPr>
        <p:spPr bwMode="auto">
          <a:xfrm>
            <a:off x="3835400" y="1846636"/>
            <a:ext cx="146861"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25" name="Rounded Rectangle 24">
            <a:extLst>
              <a:ext uri="{FF2B5EF4-FFF2-40B4-BE49-F238E27FC236}">
                <a16:creationId xmlns:a16="http://schemas.microsoft.com/office/drawing/2014/main" id="{A01EF38F-5807-5549-AA47-99081BFEB771}"/>
              </a:ext>
            </a:extLst>
          </p:cNvPr>
          <p:cNvSpPr/>
          <p:nvPr/>
        </p:nvSpPr>
        <p:spPr bwMode="auto">
          <a:xfrm>
            <a:off x="3990337" y="1846636"/>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26" name="Rounded Rectangle 25">
            <a:extLst>
              <a:ext uri="{FF2B5EF4-FFF2-40B4-BE49-F238E27FC236}">
                <a16:creationId xmlns:a16="http://schemas.microsoft.com/office/drawing/2014/main" id="{3D3FB0D7-9BFA-F746-9EA1-C6D0FFE7FCAE}"/>
              </a:ext>
            </a:extLst>
          </p:cNvPr>
          <p:cNvSpPr/>
          <p:nvPr/>
        </p:nvSpPr>
        <p:spPr bwMode="auto">
          <a:xfrm>
            <a:off x="4131765" y="1846636"/>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32" name="TextBox 31">
            <a:extLst>
              <a:ext uri="{FF2B5EF4-FFF2-40B4-BE49-F238E27FC236}">
                <a16:creationId xmlns:a16="http://schemas.microsoft.com/office/drawing/2014/main" id="{104A5286-7AFE-3C42-BFCC-45521E2104FD}"/>
              </a:ext>
            </a:extLst>
          </p:cNvPr>
          <p:cNvSpPr txBox="1"/>
          <p:nvPr/>
        </p:nvSpPr>
        <p:spPr>
          <a:xfrm>
            <a:off x="3739965" y="1600415"/>
            <a:ext cx="546945" cy="246221"/>
          </a:xfrm>
          <a:prstGeom prst="rect">
            <a:avLst/>
          </a:prstGeom>
          <a:noFill/>
        </p:spPr>
        <p:txBody>
          <a:bodyPr wrap="none" rtlCol="0">
            <a:spAutoFit/>
          </a:bodyPr>
          <a:lstStyle/>
          <a:p>
            <a:r>
              <a:rPr lang="en-US" sz="1000" dirty="0">
                <a:solidFill>
                  <a:schemeClr val="accent1">
                    <a:lumMod val="25000"/>
                  </a:schemeClr>
                </a:solidFill>
              </a:rPr>
              <a:t>orders</a:t>
            </a:r>
          </a:p>
        </p:txBody>
      </p:sp>
      <p:cxnSp>
        <p:nvCxnSpPr>
          <p:cNvPr id="36" name="Straight Connector 35">
            <a:extLst>
              <a:ext uri="{FF2B5EF4-FFF2-40B4-BE49-F238E27FC236}">
                <a16:creationId xmlns:a16="http://schemas.microsoft.com/office/drawing/2014/main" id="{CEFD1C28-7549-0A49-8640-5192D99BDDCD}"/>
              </a:ext>
            </a:extLst>
          </p:cNvPr>
          <p:cNvCxnSpPr>
            <a:cxnSpLocks/>
          </p:cNvCxnSpPr>
          <p:nvPr/>
        </p:nvCxnSpPr>
        <p:spPr>
          <a:xfrm>
            <a:off x="5924550" y="1435574"/>
            <a:ext cx="0"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0" name="Can 19">
            <a:extLst>
              <a:ext uri="{FF2B5EF4-FFF2-40B4-BE49-F238E27FC236}">
                <a16:creationId xmlns:a16="http://schemas.microsoft.com/office/drawing/2014/main" id="{468B84C5-1445-2040-BB9E-661C4BBC95E6}"/>
              </a:ext>
            </a:extLst>
          </p:cNvPr>
          <p:cNvSpPr/>
          <p:nvPr/>
        </p:nvSpPr>
        <p:spPr>
          <a:xfrm flipH="1">
            <a:off x="3521890" y="2532992"/>
            <a:ext cx="559501"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cxnSp>
        <p:nvCxnSpPr>
          <p:cNvPr id="7" name="Elbow Connector 6">
            <a:extLst>
              <a:ext uri="{FF2B5EF4-FFF2-40B4-BE49-F238E27FC236}">
                <a16:creationId xmlns:a16="http://schemas.microsoft.com/office/drawing/2014/main" id="{6C644777-85C1-A64E-91D3-FABD1F18A93C}"/>
              </a:ext>
            </a:extLst>
          </p:cNvPr>
          <p:cNvCxnSpPr>
            <a:cxnSpLocks/>
            <a:stCxn id="26" idx="3"/>
          </p:cNvCxnSpPr>
          <p:nvPr/>
        </p:nvCxnSpPr>
        <p:spPr>
          <a:xfrm flipH="1">
            <a:off x="3030679" y="2017054"/>
            <a:ext cx="1249672" cy="416638"/>
          </a:xfrm>
          <a:prstGeom prst="bentConnector3">
            <a:avLst>
              <a:gd name="adj1" fmla="val -18293"/>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97635E1F-8212-C24A-AFDB-56938A3A9200}"/>
              </a:ext>
            </a:extLst>
          </p:cNvPr>
          <p:cNvCxnSpPr>
            <a:cxnSpLocks/>
            <a:endCxn id="20" idx="4"/>
          </p:cNvCxnSpPr>
          <p:nvPr/>
        </p:nvCxnSpPr>
        <p:spPr>
          <a:xfrm>
            <a:off x="3123567" y="2827026"/>
            <a:ext cx="398323"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5DED8E07-3B9A-3A46-93AC-415C8A562904}"/>
              </a:ext>
            </a:extLst>
          </p:cNvPr>
          <p:cNvCxnSpPr>
            <a:cxnSpLocks/>
            <a:stCxn id="67" idx="3"/>
            <a:endCxn id="52" idx="1"/>
          </p:cNvCxnSpPr>
          <p:nvPr/>
        </p:nvCxnSpPr>
        <p:spPr>
          <a:xfrm flipV="1">
            <a:off x="4445097" y="3534951"/>
            <a:ext cx="1410532" cy="6914"/>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4EECA205-1A84-AA48-B127-476394AAF4A4}"/>
              </a:ext>
            </a:extLst>
          </p:cNvPr>
          <p:cNvCxnSpPr>
            <a:cxnSpLocks/>
          </p:cNvCxnSpPr>
          <p:nvPr/>
        </p:nvCxnSpPr>
        <p:spPr>
          <a:xfrm flipH="1">
            <a:off x="1117616" y="1956748"/>
            <a:ext cx="1826567" cy="0"/>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C872A13A-143E-4F44-AF8E-7526DD968CF1}"/>
              </a:ext>
            </a:extLst>
          </p:cNvPr>
          <p:cNvSpPr/>
          <p:nvPr/>
        </p:nvSpPr>
        <p:spPr>
          <a:xfrm>
            <a:off x="1416049" y="1968974"/>
            <a:ext cx="1002197" cy="253916"/>
          </a:xfrm>
          <a:prstGeom prst="rect">
            <a:avLst/>
          </a:prstGeom>
        </p:spPr>
        <p:txBody>
          <a:bodyPr wrap="none">
            <a:spAutoFit/>
          </a:bodyPr>
          <a:lstStyle/>
          <a:p>
            <a:r>
              <a:rPr lang="en-US" sz="1050" dirty="0">
                <a:solidFill>
                  <a:schemeClr val="tx1">
                    <a:lumMod val="50000"/>
                  </a:schemeClr>
                </a:solidFill>
                <a:latin typeface="Menlo" panose="020B0609030804020204" pitchFamily="49" charset="0"/>
              </a:rPr>
              <a:t>{</a:t>
            </a:r>
            <a:r>
              <a:rPr lang="en-US" sz="1050" dirty="0" err="1">
                <a:solidFill>
                  <a:schemeClr val="tx1">
                    <a:lumMod val="50000"/>
                  </a:schemeClr>
                </a:solidFill>
                <a:latin typeface="Menlo" panose="020B0609030804020204" pitchFamily="49" charset="0"/>
              </a:rPr>
              <a:t>orderID</a:t>
            </a:r>
            <a:r>
              <a:rPr lang="en-US" sz="1050" dirty="0">
                <a:solidFill>
                  <a:schemeClr val="tx1">
                    <a:lumMod val="50000"/>
                  </a:schemeClr>
                </a:solidFill>
                <a:latin typeface="Menlo" panose="020B0609030804020204" pitchFamily="49" charset="0"/>
              </a:rPr>
              <a:t>…}</a:t>
            </a:r>
            <a:endParaRPr lang="en-US" sz="1050" b="0" dirty="0">
              <a:solidFill>
                <a:schemeClr val="tx1">
                  <a:lumMod val="50000"/>
                </a:schemeClr>
              </a:solidFill>
              <a:effectLst/>
              <a:latin typeface="Menlo" panose="020B0609030804020204" pitchFamily="49" charset="0"/>
            </a:endParaRPr>
          </a:p>
        </p:txBody>
      </p:sp>
      <p:sp>
        <p:nvSpPr>
          <p:cNvPr id="38" name="Oval 37">
            <a:extLst>
              <a:ext uri="{FF2B5EF4-FFF2-40B4-BE49-F238E27FC236}">
                <a16:creationId xmlns:a16="http://schemas.microsoft.com/office/drawing/2014/main" id="{91F303F3-3DE2-CA42-BB0F-A90F8EDFE710}"/>
              </a:ext>
            </a:extLst>
          </p:cNvPr>
          <p:cNvSpPr/>
          <p:nvPr/>
        </p:nvSpPr>
        <p:spPr>
          <a:xfrm>
            <a:off x="1523172" y="2257296"/>
            <a:ext cx="793233" cy="38789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Order Created</a:t>
            </a:r>
          </a:p>
        </p:txBody>
      </p:sp>
      <p:sp>
        <p:nvSpPr>
          <p:cNvPr id="39" name="Can 38">
            <a:extLst>
              <a:ext uri="{FF2B5EF4-FFF2-40B4-BE49-F238E27FC236}">
                <a16:creationId xmlns:a16="http://schemas.microsoft.com/office/drawing/2014/main" id="{BF7C39B3-AE7E-314E-A1F0-60FE54868D21}"/>
              </a:ext>
            </a:extLst>
          </p:cNvPr>
          <p:cNvSpPr/>
          <p:nvPr/>
        </p:nvSpPr>
        <p:spPr>
          <a:xfrm flipH="1">
            <a:off x="6402544" y="3393582"/>
            <a:ext cx="559501"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000" dirty="0">
                <a:solidFill>
                  <a:srgbClr val="FFFFFF"/>
                </a:solidFill>
                <a:latin typeface="Arial"/>
              </a:rPr>
              <a:t>Query</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Views</a:t>
            </a:r>
          </a:p>
        </p:txBody>
      </p:sp>
      <p:cxnSp>
        <p:nvCxnSpPr>
          <p:cNvPr id="40" name="Straight Arrow Connector 39">
            <a:extLst>
              <a:ext uri="{FF2B5EF4-FFF2-40B4-BE49-F238E27FC236}">
                <a16:creationId xmlns:a16="http://schemas.microsoft.com/office/drawing/2014/main" id="{9AC12C48-3ABF-6041-A940-FAB1ED20FBAB}"/>
              </a:ext>
            </a:extLst>
          </p:cNvPr>
          <p:cNvCxnSpPr>
            <a:cxnSpLocks/>
          </p:cNvCxnSpPr>
          <p:nvPr/>
        </p:nvCxnSpPr>
        <p:spPr>
          <a:xfrm>
            <a:off x="5975349" y="3687851"/>
            <a:ext cx="398323"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56" name="Rectangle 55">
            <a:extLst>
              <a:ext uri="{FF2B5EF4-FFF2-40B4-BE49-F238E27FC236}">
                <a16:creationId xmlns:a16="http://schemas.microsoft.com/office/drawing/2014/main" id="{9B060422-0F2B-1C43-BD43-BFC310D60EF3}"/>
              </a:ext>
            </a:extLst>
          </p:cNvPr>
          <p:cNvSpPr/>
          <p:nvPr/>
        </p:nvSpPr>
        <p:spPr>
          <a:xfrm>
            <a:off x="8300493" y="1249467"/>
            <a:ext cx="2119836" cy="1964116"/>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accent1">
                    <a:lumMod val="50000"/>
                  </a:schemeClr>
                </a:solidFill>
              </a:rPr>
              <a:t>Whenever 0rder is in ”</a:t>
            </a:r>
            <a:r>
              <a:rPr lang="en-US" sz="1200" dirty="0" err="1">
                <a:solidFill>
                  <a:schemeClr val="accent1">
                    <a:lumMod val="50000"/>
                  </a:schemeClr>
                </a:solidFill>
              </a:rPr>
              <a:t>noAvailability</a:t>
            </a:r>
            <a:r>
              <a:rPr lang="en-US" sz="1200" dirty="0">
                <a:solidFill>
                  <a:schemeClr val="accent1">
                    <a:lumMod val="50000"/>
                  </a:schemeClr>
                </a:solidFill>
              </a:rPr>
              <a:t>” state,</a:t>
            </a:r>
          </a:p>
          <a:p>
            <a:r>
              <a:rPr lang="en-US" sz="1200" dirty="0">
                <a:solidFill>
                  <a:schemeClr val="accent1">
                    <a:lumMod val="50000"/>
                  </a:schemeClr>
                </a:solidFill>
              </a:rPr>
              <a:t> user can expand the transport window.</a:t>
            </a:r>
          </a:p>
          <a:p>
            <a:r>
              <a:rPr lang="en-US" sz="1200" dirty="0">
                <a:solidFill>
                  <a:schemeClr val="accent1">
                    <a:lumMod val="50000"/>
                  </a:schemeClr>
                </a:solidFill>
              </a:rPr>
              <a:t>This  will trigger a new  (automated)  voyage booking .</a:t>
            </a:r>
          </a:p>
        </p:txBody>
      </p:sp>
      <p:sp>
        <p:nvSpPr>
          <p:cNvPr id="52" name="Rectangle 51">
            <a:extLst>
              <a:ext uri="{FF2B5EF4-FFF2-40B4-BE49-F238E27FC236}">
                <a16:creationId xmlns:a16="http://schemas.microsoft.com/office/drawing/2014/main" id="{68D2B452-B558-EE4F-85DC-39FC1FB2C680}"/>
              </a:ext>
            </a:extLst>
          </p:cNvPr>
          <p:cNvSpPr/>
          <p:nvPr/>
        </p:nvSpPr>
        <p:spPr>
          <a:xfrm>
            <a:off x="5855629" y="3326632"/>
            <a:ext cx="148585" cy="4166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D309D67F-EDE7-964B-84A5-1EBC0A4EF3D7}"/>
              </a:ext>
            </a:extLst>
          </p:cNvPr>
          <p:cNvSpPr/>
          <p:nvPr/>
        </p:nvSpPr>
        <p:spPr>
          <a:xfrm>
            <a:off x="2974975" y="2463798"/>
            <a:ext cx="154230" cy="11332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9F542AD-1410-4369-9055-B83BC3B55D7A}"/>
              </a:ext>
            </a:extLst>
          </p:cNvPr>
          <p:cNvSpPr txBox="1"/>
          <p:nvPr/>
        </p:nvSpPr>
        <p:spPr>
          <a:xfrm>
            <a:off x="8300493" y="3506135"/>
            <a:ext cx="3109936" cy="3046988"/>
          </a:xfrm>
          <a:prstGeom prst="rect">
            <a:avLst/>
          </a:prstGeom>
          <a:noFill/>
        </p:spPr>
        <p:txBody>
          <a:bodyPr wrap="square" rtlCol="0">
            <a:spAutoFit/>
          </a:bodyPr>
          <a:lstStyle/>
          <a:p>
            <a:r>
              <a:rPr lang="en-US" sz="1200" dirty="0"/>
              <a:t>Explanation:</a:t>
            </a:r>
          </a:p>
          <a:p>
            <a:pPr marL="171450" indent="-171450">
              <a:buFont typeface="Arial" panose="020B0604020202020204" pitchFamily="34" charset="0"/>
              <a:buChar char="•"/>
            </a:pPr>
            <a:r>
              <a:rPr lang="en-US" sz="1200" dirty="0"/>
              <a:t>  If  a manufacturers order request asked for a delivery window for which there is no voyage available </a:t>
            </a:r>
          </a:p>
          <a:p>
            <a:pPr marL="171450" indent="-171450">
              <a:buFont typeface="Arial" panose="020B0604020202020204" pitchFamily="34" charset="0"/>
              <a:buChar char="•"/>
            </a:pPr>
            <a:r>
              <a:rPr lang="en-US" sz="1200" dirty="0"/>
              <a:t> the order will be in  “no Availability” state</a:t>
            </a:r>
          </a:p>
          <a:p>
            <a:pPr marL="171450" indent="-171450">
              <a:buFont typeface="Arial" panose="020B0604020202020204" pitchFamily="34" charset="0"/>
              <a:buChar char="•"/>
            </a:pPr>
            <a:r>
              <a:rPr lang="en-US" sz="1200" dirty="0"/>
              <a:t>Manufacture is allowed to update order with new dates  or addresses</a:t>
            </a:r>
          </a:p>
          <a:p>
            <a:pPr marL="171450" indent="-171450">
              <a:buFont typeface="Arial" panose="020B0604020202020204" pitchFamily="34" charset="0"/>
              <a:buChar char="•"/>
            </a:pPr>
            <a:r>
              <a:rPr lang="en-US" sz="1200" dirty="0"/>
              <a:t> this will trigger new (automated) voyage selection  </a:t>
            </a:r>
          </a:p>
          <a:p>
            <a:pPr marL="171450" indent="-171450">
              <a:buFont typeface="Arial" panose="020B0604020202020204" pitchFamily="34" charset="0"/>
              <a:buChar char="•"/>
            </a:pPr>
            <a:endParaRPr lang="en-US" sz="1200" dirty="0"/>
          </a:p>
          <a:p>
            <a:r>
              <a:rPr lang="en-US" sz="1200" i="1" dirty="0"/>
              <a:t>Above approach will save us from writing logic to </a:t>
            </a:r>
          </a:p>
          <a:p>
            <a:pPr marL="171450" indent="-171450">
              <a:buFont typeface="Arial" panose="020B0604020202020204" pitchFamily="34" charset="0"/>
              <a:buChar char="•"/>
            </a:pPr>
            <a:r>
              <a:rPr lang="en-US" sz="1200" i="1" dirty="0"/>
              <a:t>Determine if previous booking </a:t>
            </a:r>
          </a:p>
          <a:p>
            <a:pPr marL="171450" indent="-171450">
              <a:buFont typeface="Arial" panose="020B0604020202020204" pitchFamily="34" charset="0"/>
              <a:buChar char="•"/>
            </a:pPr>
            <a:r>
              <a:rPr lang="en-US" sz="1200" i="1" dirty="0"/>
              <a:t>Cancel it </a:t>
            </a:r>
          </a:p>
          <a:p>
            <a:pPr marL="171450" indent="-171450">
              <a:buFont typeface="Arial" panose="020B0604020202020204" pitchFamily="34" charset="0"/>
              <a:buChar char="•"/>
            </a:pPr>
            <a:r>
              <a:rPr lang="en-US" sz="1200" i="1" dirty="0"/>
              <a:t>New booking </a:t>
            </a:r>
          </a:p>
          <a:p>
            <a:pPr marL="171450" indent="-171450">
              <a:buFont typeface="Arial" panose="020B0604020202020204" pitchFamily="34" charset="0"/>
              <a:buChar char="•"/>
            </a:pPr>
            <a:r>
              <a:rPr lang="en-US" sz="1200" i="1" dirty="0"/>
              <a:t>Possible race conditions </a:t>
            </a:r>
          </a:p>
        </p:txBody>
      </p:sp>
      <p:sp>
        <p:nvSpPr>
          <p:cNvPr id="61" name="Rectangle 60">
            <a:extLst>
              <a:ext uri="{FF2B5EF4-FFF2-40B4-BE49-F238E27FC236}">
                <a16:creationId xmlns:a16="http://schemas.microsoft.com/office/drawing/2014/main" id="{C342FD2D-F75F-B74A-BCB1-97E3A8BDFC71}"/>
              </a:ext>
            </a:extLst>
          </p:cNvPr>
          <p:cNvSpPr/>
          <p:nvPr/>
        </p:nvSpPr>
        <p:spPr>
          <a:xfrm>
            <a:off x="3013104" y="1831238"/>
            <a:ext cx="920445" cy="415498"/>
          </a:xfrm>
          <a:prstGeom prst="rect">
            <a:avLst/>
          </a:prstGeom>
        </p:spPr>
        <p:txBody>
          <a:bodyPr wrap="none">
            <a:spAutoFit/>
          </a:bodyPr>
          <a:lstStyle/>
          <a:p>
            <a:r>
              <a:rPr lang="en-US" sz="1050" dirty="0">
                <a:solidFill>
                  <a:schemeClr val="tx1">
                    <a:lumMod val="50000"/>
                  </a:schemeClr>
                </a:solidFill>
                <a:latin typeface="Menlo" panose="020B0609030804020204" pitchFamily="49" charset="0"/>
              </a:rPr>
              <a:t>Create</a:t>
            </a:r>
          </a:p>
          <a:p>
            <a:r>
              <a:rPr lang="en-US" sz="1050" dirty="0">
                <a:solidFill>
                  <a:schemeClr val="tx1">
                    <a:lumMod val="50000"/>
                  </a:schemeClr>
                </a:solidFill>
                <a:latin typeface="Menlo" panose="020B0609030804020204" pitchFamily="49" charset="0"/>
              </a:rPr>
              <a:t>Order </a:t>
            </a:r>
            <a:r>
              <a:rPr lang="en-US" sz="1050" dirty="0" err="1">
                <a:solidFill>
                  <a:schemeClr val="tx1">
                    <a:lumMod val="50000"/>
                  </a:schemeClr>
                </a:solidFill>
                <a:latin typeface="Menlo" panose="020B0609030804020204" pitchFamily="49" charset="0"/>
              </a:rPr>
              <a:t>Evt</a:t>
            </a:r>
            <a:endParaRPr lang="en-US" sz="1050" b="0" dirty="0">
              <a:solidFill>
                <a:schemeClr val="tx1">
                  <a:lumMod val="50000"/>
                </a:schemeClr>
              </a:solidFill>
              <a:effectLst/>
              <a:latin typeface="Menlo" panose="020B0609030804020204" pitchFamily="49" charset="0"/>
            </a:endParaRPr>
          </a:p>
        </p:txBody>
      </p:sp>
      <p:cxnSp>
        <p:nvCxnSpPr>
          <p:cNvPr id="62" name="Straight Arrow Connector 61">
            <a:extLst>
              <a:ext uri="{FF2B5EF4-FFF2-40B4-BE49-F238E27FC236}">
                <a16:creationId xmlns:a16="http://schemas.microsoft.com/office/drawing/2014/main" id="{65E1842F-0A5C-8E4D-B64E-AA8D9EA7EB9E}"/>
              </a:ext>
            </a:extLst>
          </p:cNvPr>
          <p:cNvCxnSpPr>
            <a:cxnSpLocks/>
          </p:cNvCxnSpPr>
          <p:nvPr/>
        </p:nvCxnSpPr>
        <p:spPr>
          <a:xfrm>
            <a:off x="3042575" y="3541865"/>
            <a:ext cx="812800" cy="0"/>
          </a:xfrm>
          <a:prstGeom prst="straightConnector1">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grpSp>
        <p:nvGrpSpPr>
          <p:cNvPr id="63" name="Group 62">
            <a:extLst>
              <a:ext uri="{FF2B5EF4-FFF2-40B4-BE49-F238E27FC236}">
                <a16:creationId xmlns:a16="http://schemas.microsoft.com/office/drawing/2014/main" id="{9A4D80A6-752D-ED4F-A097-D1AE2EC1A202}"/>
              </a:ext>
            </a:extLst>
          </p:cNvPr>
          <p:cNvGrpSpPr/>
          <p:nvPr/>
        </p:nvGrpSpPr>
        <p:grpSpPr>
          <a:xfrm>
            <a:off x="3855375" y="3371447"/>
            <a:ext cx="589722" cy="340835"/>
            <a:chOff x="4452049" y="5323365"/>
            <a:chExt cx="589722" cy="340835"/>
          </a:xfrm>
        </p:grpSpPr>
        <p:sp>
          <p:nvSpPr>
            <p:cNvPr id="64" name="Rounded Rectangle 63">
              <a:extLst>
                <a:ext uri="{FF2B5EF4-FFF2-40B4-BE49-F238E27FC236}">
                  <a16:creationId xmlns:a16="http://schemas.microsoft.com/office/drawing/2014/main" id="{F786F70D-066C-2445-8185-D9E120473E15}"/>
                </a:ext>
              </a:extLst>
            </p:cNvPr>
            <p:cNvSpPr/>
            <p:nvPr/>
          </p:nvSpPr>
          <p:spPr bwMode="auto">
            <a:xfrm>
              <a:off x="4452049" y="5323365"/>
              <a:ext cx="146861"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65" name="Rounded Rectangle 64">
              <a:extLst>
                <a:ext uri="{FF2B5EF4-FFF2-40B4-BE49-F238E27FC236}">
                  <a16:creationId xmlns:a16="http://schemas.microsoft.com/office/drawing/2014/main" id="{628DD6D7-B79F-6D48-9B47-57ACBA09FD84}"/>
                </a:ext>
              </a:extLst>
            </p:cNvPr>
            <p:cNvSpPr/>
            <p:nvPr/>
          </p:nvSpPr>
          <p:spPr bwMode="auto">
            <a:xfrm>
              <a:off x="4606986"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66" name="Rounded Rectangle 65">
              <a:extLst>
                <a:ext uri="{FF2B5EF4-FFF2-40B4-BE49-F238E27FC236}">
                  <a16:creationId xmlns:a16="http://schemas.microsoft.com/office/drawing/2014/main" id="{5E6B4E29-6D8B-254B-9BAB-AD69DD3A669B}"/>
                </a:ext>
              </a:extLst>
            </p:cNvPr>
            <p:cNvSpPr/>
            <p:nvPr/>
          </p:nvSpPr>
          <p:spPr bwMode="auto">
            <a:xfrm>
              <a:off x="4748414"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67" name="Rounded Rectangle 66">
              <a:extLst>
                <a:ext uri="{FF2B5EF4-FFF2-40B4-BE49-F238E27FC236}">
                  <a16:creationId xmlns:a16="http://schemas.microsoft.com/office/drawing/2014/main" id="{79B90BFC-B1E0-8146-A44D-81798097279A}"/>
                </a:ext>
              </a:extLst>
            </p:cNvPr>
            <p:cNvSpPr/>
            <p:nvPr/>
          </p:nvSpPr>
          <p:spPr bwMode="auto">
            <a:xfrm>
              <a:off x="4893185"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grpSp>
      <p:sp>
        <p:nvSpPr>
          <p:cNvPr id="68" name="TextBox 67">
            <a:extLst>
              <a:ext uri="{FF2B5EF4-FFF2-40B4-BE49-F238E27FC236}">
                <a16:creationId xmlns:a16="http://schemas.microsoft.com/office/drawing/2014/main" id="{0DCC71B5-0DA4-BF49-80B6-97FD533492B4}"/>
              </a:ext>
            </a:extLst>
          </p:cNvPr>
          <p:cNvSpPr txBox="1"/>
          <p:nvPr/>
        </p:nvSpPr>
        <p:spPr>
          <a:xfrm>
            <a:off x="3759940" y="3125226"/>
            <a:ext cx="546945" cy="246221"/>
          </a:xfrm>
          <a:prstGeom prst="rect">
            <a:avLst/>
          </a:prstGeom>
          <a:noFill/>
        </p:spPr>
        <p:txBody>
          <a:bodyPr wrap="none" rtlCol="0">
            <a:spAutoFit/>
          </a:bodyPr>
          <a:lstStyle/>
          <a:p>
            <a:r>
              <a:rPr lang="en-US" sz="1000" dirty="0">
                <a:solidFill>
                  <a:schemeClr val="accent1">
                    <a:lumMod val="25000"/>
                  </a:schemeClr>
                </a:solidFill>
              </a:rPr>
              <a:t>orders</a:t>
            </a:r>
          </a:p>
        </p:txBody>
      </p:sp>
      <p:sp>
        <p:nvSpPr>
          <p:cNvPr id="69" name="Rectangle 68">
            <a:extLst>
              <a:ext uri="{FF2B5EF4-FFF2-40B4-BE49-F238E27FC236}">
                <a16:creationId xmlns:a16="http://schemas.microsoft.com/office/drawing/2014/main" id="{6759F53E-1553-534E-9D59-D67ED835F9F3}"/>
              </a:ext>
            </a:extLst>
          </p:cNvPr>
          <p:cNvSpPr/>
          <p:nvPr/>
        </p:nvSpPr>
        <p:spPr>
          <a:xfrm>
            <a:off x="3023835" y="3361676"/>
            <a:ext cx="756938" cy="415498"/>
          </a:xfrm>
          <a:prstGeom prst="rect">
            <a:avLst/>
          </a:prstGeom>
        </p:spPr>
        <p:txBody>
          <a:bodyPr wrap="none">
            <a:spAutoFit/>
          </a:bodyPr>
          <a:lstStyle/>
          <a:p>
            <a:r>
              <a:rPr lang="en-US" sz="1050" dirty="0">
                <a:solidFill>
                  <a:schemeClr val="tx1">
                    <a:lumMod val="50000"/>
                  </a:schemeClr>
                </a:solidFill>
                <a:latin typeface="Menlo" panose="020B0609030804020204" pitchFamily="49" charset="0"/>
              </a:rPr>
              <a:t>Order</a:t>
            </a:r>
          </a:p>
          <a:p>
            <a:r>
              <a:rPr lang="en-US" sz="1050" dirty="0">
                <a:solidFill>
                  <a:schemeClr val="tx1">
                    <a:lumMod val="50000"/>
                  </a:schemeClr>
                </a:solidFill>
                <a:latin typeface="Menlo" panose="020B0609030804020204" pitchFamily="49" charset="0"/>
              </a:rPr>
              <a:t>Created</a:t>
            </a:r>
          </a:p>
        </p:txBody>
      </p:sp>
    </p:spTree>
    <p:extLst>
      <p:ext uri="{BB962C8B-B14F-4D97-AF65-F5344CB8AC3E}">
        <p14:creationId xmlns:p14="http://schemas.microsoft.com/office/powerpoint/2010/main" val="40390934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53805-4038-0145-B1AE-2A5D6990FF50}"/>
              </a:ext>
            </a:extLst>
          </p:cNvPr>
          <p:cNvSpPr>
            <a:spLocks noGrp="1"/>
          </p:cNvSpPr>
          <p:nvPr>
            <p:ph type="title"/>
          </p:nvPr>
        </p:nvSpPr>
        <p:spPr>
          <a:xfrm>
            <a:off x="390788" y="60119"/>
            <a:ext cx="10886813" cy="541501"/>
          </a:xfrm>
        </p:spPr>
        <p:txBody>
          <a:bodyPr/>
          <a:lstStyle/>
          <a:p>
            <a:r>
              <a:rPr lang="en-US" dirty="0"/>
              <a:t>Manufacturing Submitting  and updating  orders  </a:t>
            </a:r>
          </a:p>
        </p:txBody>
      </p:sp>
      <p:sp>
        <p:nvSpPr>
          <p:cNvPr id="4" name="Slide Number Placeholder 3">
            <a:extLst>
              <a:ext uri="{FF2B5EF4-FFF2-40B4-BE49-F238E27FC236}">
                <a16:creationId xmlns:a16="http://schemas.microsoft.com/office/drawing/2014/main" id="{E0E92E24-8EA2-4746-94AB-92B6052C18E2}"/>
              </a:ext>
            </a:extLst>
          </p:cNvPr>
          <p:cNvSpPr>
            <a:spLocks noGrp="1"/>
          </p:cNvSpPr>
          <p:nvPr>
            <p:ph type="sldNum" sz="quarter" idx="12"/>
          </p:nvPr>
        </p:nvSpPr>
        <p:spPr/>
        <p:txBody>
          <a:bodyPr/>
          <a:lstStyle/>
          <a:p>
            <a:fld id="{E9549862-13E2-C34D-815E-8545BD36FC59}" type="slidenum">
              <a:rPr lang="en-US" smtClean="0">
                <a:solidFill>
                  <a:srgbClr val="6D7777"/>
                </a:solidFill>
              </a:rPr>
              <a:pPr/>
              <a:t>55</a:t>
            </a:fld>
            <a:endParaRPr lang="en-US" dirty="0">
              <a:solidFill>
                <a:srgbClr val="6D7777"/>
              </a:solidFill>
            </a:endParaRPr>
          </a:p>
        </p:txBody>
      </p:sp>
      <p:sp>
        <p:nvSpPr>
          <p:cNvPr id="5" name="Rectangle 4">
            <a:extLst>
              <a:ext uri="{FF2B5EF4-FFF2-40B4-BE49-F238E27FC236}">
                <a16:creationId xmlns:a16="http://schemas.microsoft.com/office/drawing/2014/main" id="{AA347EC7-3304-5C46-B87C-9189600DA99A}"/>
              </a:ext>
            </a:extLst>
          </p:cNvPr>
          <p:cNvSpPr/>
          <p:nvPr/>
        </p:nvSpPr>
        <p:spPr>
          <a:xfrm>
            <a:off x="2495550" y="906566"/>
            <a:ext cx="1054100" cy="49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Command MS</a:t>
            </a:r>
          </a:p>
        </p:txBody>
      </p:sp>
      <p:cxnSp>
        <p:nvCxnSpPr>
          <p:cNvPr id="8" name="Straight Connector 7">
            <a:extLst>
              <a:ext uri="{FF2B5EF4-FFF2-40B4-BE49-F238E27FC236}">
                <a16:creationId xmlns:a16="http://schemas.microsoft.com/office/drawing/2014/main" id="{C4111B31-D4C2-DB49-ACFF-CAFF1553E881}"/>
              </a:ext>
            </a:extLst>
          </p:cNvPr>
          <p:cNvCxnSpPr>
            <a:cxnSpLocks/>
            <a:stCxn id="5" idx="2"/>
          </p:cNvCxnSpPr>
          <p:nvPr/>
        </p:nvCxnSpPr>
        <p:spPr>
          <a:xfrm>
            <a:off x="3022600" y="1402814"/>
            <a:ext cx="0"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7EECEB25-43B2-BA43-BA92-502AC5256853}"/>
              </a:ext>
            </a:extLst>
          </p:cNvPr>
          <p:cNvSpPr/>
          <p:nvPr/>
        </p:nvSpPr>
        <p:spPr>
          <a:xfrm>
            <a:off x="5397500" y="939326"/>
            <a:ext cx="1054100" cy="49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Query MS</a:t>
            </a:r>
          </a:p>
        </p:txBody>
      </p:sp>
      <p:sp>
        <p:nvSpPr>
          <p:cNvPr id="14" name="Rectangle 13">
            <a:extLst>
              <a:ext uri="{FF2B5EF4-FFF2-40B4-BE49-F238E27FC236}">
                <a16:creationId xmlns:a16="http://schemas.microsoft.com/office/drawing/2014/main" id="{7A467429-7D65-3A47-A116-8315331EE77C}"/>
              </a:ext>
            </a:extLst>
          </p:cNvPr>
          <p:cNvSpPr/>
          <p:nvPr/>
        </p:nvSpPr>
        <p:spPr>
          <a:xfrm>
            <a:off x="595180" y="906566"/>
            <a:ext cx="10541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7030A0"/>
                </a:solidFill>
              </a:rPr>
              <a:t>Manuf</a:t>
            </a:r>
            <a:r>
              <a:rPr lang="en-US" sz="1200" dirty="0">
                <a:solidFill>
                  <a:srgbClr val="7030A0"/>
                </a:solidFill>
              </a:rPr>
              <a:t> UI BFF</a:t>
            </a:r>
          </a:p>
        </p:txBody>
      </p:sp>
      <p:cxnSp>
        <p:nvCxnSpPr>
          <p:cNvPr id="15" name="Straight Connector 14">
            <a:extLst>
              <a:ext uri="{FF2B5EF4-FFF2-40B4-BE49-F238E27FC236}">
                <a16:creationId xmlns:a16="http://schemas.microsoft.com/office/drawing/2014/main" id="{1D89C622-8452-834A-AD94-FA67A67DBDDD}"/>
              </a:ext>
            </a:extLst>
          </p:cNvPr>
          <p:cNvCxnSpPr>
            <a:cxnSpLocks/>
          </p:cNvCxnSpPr>
          <p:nvPr/>
        </p:nvCxnSpPr>
        <p:spPr>
          <a:xfrm>
            <a:off x="1126859" y="1347622"/>
            <a:ext cx="0" cy="4855214"/>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ECB243A0-2373-FE4F-8F73-70147F24E0FF}"/>
              </a:ext>
            </a:extLst>
          </p:cNvPr>
          <p:cNvCxnSpPr>
            <a:cxnSpLocks/>
          </p:cNvCxnSpPr>
          <p:nvPr/>
        </p:nvCxnSpPr>
        <p:spPr>
          <a:xfrm>
            <a:off x="1126859" y="1803400"/>
            <a:ext cx="1848116" cy="20784"/>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3F0FD9C0-B48E-1740-ABF8-B1EE0050DBAE}"/>
              </a:ext>
            </a:extLst>
          </p:cNvPr>
          <p:cNvSpPr/>
          <p:nvPr/>
        </p:nvSpPr>
        <p:spPr>
          <a:xfrm>
            <a:off x="1263649" y="1562574"/>
            <a:ext cx="949299" cy="261610"/>
          </a:xfrm>
          <a:prstGeom prst="rect">
            <a:avLst/>
          </a:prstGeom>
        </p:spPr>
        <p:txBody>
          <a:bodyPr wrap="none">
            <a:spAutoFit/>
          </a:bodyPr>
          <a:lstStyle/>
          <a:p>
            <a:r>
              <a:rPr lang="en-US" sz="1050" dirty="0" err="1">
                <a:solidFill>
                  <a:schemeClr val="tx1">
                    <a:lumMod val="50000"/>
                  </a:schemeClr>
                </a:solidFill>
                <a:latin typeface="Menlo" panose="020B0609030804020204" pitchFamily="49" charset="0"/>
              </a:rPr>
              <a:t>saveOrder</a:t>
            </a:r>
            <a:endParaRPr lang="en-US" sz="1050" b="0" dirty="0">
              <a:solidFill>
                <a:schemeClr val="tx1">
                  <a:lumMod val="50000"/>
                </a:schemeClr>
              </a:solidFill>
              <a:effectLst/>
              <a:latin typeface="Menlo" panose="020B0609030804020204" pitchFamily="49" charset="0"/>
            </a:endParaRPr>
          </a:p>
        </p:txBody>
      </p:sp>
      <p:cxnSp>
        <p:nvCxnSpPr>
          <p:cNvPr id="22" name="Straight Arrow Connector 21">
            <a:extLst>
              <a:ext uri="{FF2B5EF4-FFF2-40B4-BE49-F238E27FC236}">
                <a16:creationId xmlns:a16="http://schemas.microsoft.com/office/drawing/2014/main" id="{345BFB62-5607-EB4E-B363-478534384511}"/>
              </a:ext>
            </a:extLst>
          </p:cNvPr>
          <p:cNvCxnSpPr>
            <a:cxnSpLocks/>
          </p:cNvCxnSpPr>
          <p:nvPr/>
        </p:nvCxnSpPr>
        <p:spPr>
          <a:xfrm>
            <a:off x="3022600" y="2017054"/>
            <a:ext cx="812800" cy="0"/>
          </a:xfrm>
          <a:prstGeom prst="straightConnector1">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24" name="Rounded Rectangle 23">
            <a:extLst>
              <a:ext uri="{FF2B5EF4-FFF2-40B4-BE49-F238E27FC236}">
                <a16:creationId xmlns:a16="http://schemas.microsoft.com/office/drawing/2014/main" id="{D75E3BE8-2EDA-F74C-A7DF-3772481ACD17}"/>
              </a:ext>
            </a:extLst>
          </p:cNvPr>
          <p:cNvSpPr/>
          <p:nvPr/>
        </p:nvSpPr>
        <p:spPr bwMode="auto">
          <a:xfrm>
            <a:off x="3835400" y="1846636"/>
            <a:ext cx="146861"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25" name="Rounded Rectangle 24">
            <a:extLst>
              <a:ext uri="{FF2B5EF4-FFF2-40B4-BE49-F238E27FC236}">
                <a16:creationId xmlns:a16="http://schemas.microsoft.com/office/drawing/2014/main" id="{A01EF38F-5807-5549-AA47-99081BFEB771}"/>
              </a:ext>
            </a:extLst>
          </p:cNvPr>
          <p:cNvSpPr/>
          <p:nvPr/>
        </p:nvSpPr>
        <p:spPr bwMode="auto">
          <a:xfrm>
            <a:off x="3990337" y="1846636"/>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26" name="Rounded Rectangle 25">
            <a:extLst>
              <a:ext uri="{FF2B5EF4-FFF2-40B4-BE49-F238E27FC236}">
                <a16:creationId xmlns:a16="http://schemas.microsoft.com/office/drawing/2014/main" id="{3D3FB0D7-9BFA-F746-9EA1-C6D0FFE7FCAE}"/>
              </a:ext>
            </a:extLst>
          </p:cNvPr>
          <p:cNvSpPr/>
          <p:nvPr/>
        </p:nvSpPr>
        <p:spPr bwMode="auto">
          <a:xfrm>
            <a:off x="4131765" y="1846636"/>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32" name="TextBox 31">
            <a:extLst>
              <a:ext uri="{FF2B5EF4-FFF2-40B4-BE49-F238E27FC236}">
                <a16:creationId xmlns:a16="http://schemas.microsoft.com/office/drawing/2014/main" id="{104A5286-7AFE-3C42-BFCC-45521E2104FD}"/>
              </a:ext>
            </a:extLst>
          </p:cNvPr>
          <p:cNvSpPr txBox="1"/>
          <p:nvPr/>
        </p:nvSpPr>
        <p:spPr>
          <a:xfrm>
            <a:off x="3739965" y="1600415"/>
            <a:ext cx="546945" cy="246221"/>
          </a:xfrm>
          <a:prstGeom prst="rect">
            <a:avLst/>
          </a:prstGeom>
          <a:noFill/>
        </p:spPr>
        <p:txBody>
          <a:bodyPr wrap="none" rtlCol="0">
            <a:spAutoFit/>
          </a:bodyPr>
          <a:lstStyle/>
          <a:p>
            <a:r>
              <a:rPr lang="en-US" sz="1000" dirty="0">
                <a:solidFill>
                  <a:schemeClr val="accent1">
                    <a:lumMod val="25000"/>
                  </a:schemeClr>
                </a:solidFill>
              </a:rPr>
              <a:t>orders</a:t>
            </a:r>
          </a:p>
        </p:txBody>
      </p:sp>
      <p:cxnSp>
        <p:nvCxnSpPr>
          <p:cNvPr id="36" name="Straight Connector 35">
            <a:extLst>
              <a:ext uri="{FF2B5EF4-FFF2-40B4-BE49-F238E27FC236}">
                <a16:creationId xmlns:a16="http://schemas.microsoft.com/office/drawing/2014/main" id="{CEFD1C28-7549-0A49-8640-5192D99BDDCD}"/>
              </a:ext>
            </a:extLst>
          </p:cNvPr>
          <p:cNvCxnSpPr>
            <a:cxnSpLocks/>
          </p:cNvCxnSpPr>
          <p:nvPr/>
        </p:nvCxnSpPr>
        <p:spPr>
          <a:xfrm>
            <a:off x="5924550" y="1435574"/>
            <a:ext cx="0"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0" name="Can 19">
            <a:extLst>
              <a:ext uri="{FF2B5EF4-FFF2-40B4-BE49-F238E27FC236}">
                <a16:creationId xmlns:a16="http://schemas.microsoft.com/office/drawing/2014/main" id="{468B84C5-1445-2040-BB9E-661C4BBC95E6}"/>
              </a:ext>
            </a:extLst>
          </p:cNvPr>
          <p:cNvSpPr/>
          <p:nvPr/>
        </p:nvSpPr>
        <p:spPr>
          <a:xfrm flipH="1">
            <a:off x="3521890" y="2532992"/>
            <a:ext cx="559501"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cxnSp>
        <p:nvCxnSpPr>
          <p:cNvPr id="7" name="Elbow Connector 6">
            <a:extLst>
              <a:ext uri="{FF2B5EF4-FFF2-40B4-BE49-F238E27FC236}">
                <a16:creationId xmlns:a16="http://schemas.microsoft.com/office/drawing/2014/main" id="{6C644777-85C1-A64E-91D3-FABD1F18A93C}"/>
              </a:ext>
            </a:extLst>
          </p:cNvPr>
          <p:cNvCxnSpPr>
            <a:cxnSpLocks/>
            <a:stCxn id="26" idx="3"/>
          </p:cNvCxnSpPr>
          <p:nvPr/>
        </p:nvCxnSpPr>
        <p:spPr>
          <a:xfrm flipH="1">
            <a:off x="3030679" y="2017054"/>
            <a:ext cx="1249672" cy="416638"/>
          </a:xfrm>
          <a:prstGeom prst="bentConnector3">
            <a:avLst>
              <a:gd name="adj1" fmla="val -18293"/>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97635E1F-8212-C24A-AFDB-56938A3A9200}"/>
              </a:ext>
            </a:extLst>
          </p:cNvPr>
          <p:cNvCxnSpPr>
            <a:cxnSpLocks/>
            <a:endCxn id="20" idx="4"/>
          </p:cNvCxnSpPr>
          <p:nvPr/>
        </p:nvCxnSpPr>
        <p:spPr>
          <a:xfrm>
            <a:off x="3123567" y="2827026"/>
            <a:ext cx="398323"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5DED8E07-3B9A-3A46-93AC-415C8A562904}"/>
              </a:ext>
            </a:extLst>
          </p:cNvPr>
          <p:cNvCxnSpPr>
            <a:cxnSpLocks/>
            <a:stCxn id="67" idx="3"/>
            <a:endCxn id="52" idx="1"/>
          </p:cNvCxnSpPr>
          <p:nvPr/>
        </p:nvCxnSpPr>
        <p:spPr>
          <a:xfrm flipV="1">
            <a:off x="4445097" y="3534951"/>
            <a:ext cx="1410532" cy="6914"/>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4EECA205-1A84-AA48-B127-476394AAF4A4}"/>
              </a:ext>
            </a:extLst>
          </p:cNvPr>
          <p:cNvCxnSpPr>
            <a:cxnSpLocks/>
          </p:cNvCxnSpPr>
          <p:nvPr/>
        </p:nvCxnSpPr>
        <p:spPr>
          <a:xfrm flipH="1">
            <a:off x="1117616" y="1956748"/>
            <a:ext cx="1826567" cy="0"/>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C872A13A-143E-4F44-AF8E-7526DD968CF1}"/>
              </a:ext>
            </a:extLst>
          </p:cNvPr>
          <p:cNvSpPr/>
          <p:nvPr/>
        </p:nvSpPr>
        <p:spPr>
          <a:xfrm>
            <a:off x="1416049" y="1968974"/>
            <a:ext cx="1002197" cy="253916"/>
          </a:xfrm>
          <a:prstGeom prst="rect">
            <a:avLst/>
          </a:prstGeom>
        </p:spPr>
        <p:txBody>
          <a:bodyPr wrap="none">
            <a:spAutoFit/>
          </a:bodyPr>
          <a:lstStyle/>
          <a:p>
            <a:r>
              <a:rPr lang="en-US" sz="1050" dirty="0">
                <a:solidFill>
                  <a:schemeClr val="tx1">
                    <a:lumMod val="50000"/>
                  </a:schemeClr>
                </a:solidFill>
                <a:latin typeface="Menlo" panose="020B0609030804020204" pitchFamily="49" charset="0"/>
              </a:rPr>
              <a:t>{</a:t>
            </a:r>
            <a:r>
              <a:rPr lang="en-US" sz="1050" dirty="0" err="1">
                <a:solidFill>
                  <a:schemeClr val="tx1">
                    <a:lumMod val="50000"/>
                  </a:schemeClr>
                </a:solidFill>
                <a:latin typeface="Menlo" panose="020B0609030804020204" pitchFamily="49" charset="0"/>
              </a:rPr>
              <a:t>orderID</a:t>
            </a:r>
            <a:r>
              <a:rPr lang="en-US" sz="1050" dirty="0">
                <a:solidFill>
                  <a:schemeClr val="tx1">
                    <a:lumMod val="50000"/>
                  </a:schemeClr>
                </a:solidFill>
                <a:latin typeface="Menlo" panose="020B0609030804020204" pitchFamily="49" charset="0"/>
              </a:rPr>
              <a:t>…}</a:t>
            </a:r>
            <a:endParaRPr lang="en-US" sz="1050" b="0" dirty="0">
              <a:solidFill>
                <a:schemeClr val="tx1">
                  <a:lumMod val="50000"/>
                </a:schemeClr>
              </a:solidFill>
              <a:effectLst/>
              <a:latin typeface="Menlo" panose="020B0609030804020204" pitchFamily="49" charset="0"/>
            </a:endParaRPr>
          </a:p>
        </p:txBody>
      </p:sp>
      <p:sp>
        <p:nvSpPr>
          <p:cNvPr id="38" name="Oval 37">
            <a:extLst>
              <a:ext uri="{FF2B5EF4-FFF2-40B4-BE49-F238E27FC236}">
                <a16:creationId xmlns:a16="http://schemas.microsoft.com/office/drawing/2014/main" id="{91F303F3-3DE2-CA42-BB0F-A90F8EDFE710}"/>
              </a:ext>
            </a:extLst>
          </p:cNvPr>
          <p:cNvSpPr/>
          <p:nvPr/>
        </p:nvSpPr>
        <p:spPr>
          <a:xfrm>
            <a:off x="1523172" y="2257296"/>
            <a:ext cx="793233" cy="38789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Order Created</a:t>
            </a:r>
          </a:p>
        </p:txBody>
      </p:sp>
      <p:sp>
        <p:nvSpPr>
          <p:cNvPr id="39" name="Can 38">
            <a:extLst>
              <a:ext uri="{FF2B5EF4-FFF2-40B4-BE49-F238E27FC236}">
                <a16:creationId xmlns:a16="http://schemas.microsoft.com/office/drawing/2014/main" id="{BF7C39B3-AE7E-314E-A1F0-60FE54868D21}"/>
              </a:ext>
            </a:extLst>
          </p:cNvPr>
          <p:cNvSpPr/>
          <p:nvPr/>
        </p:nvSpPr>
        <p:spPr>
          <a:xfrm flipH="1">
            <a:off x="6402544" y="3393582"/>
            <a:ext cx="559501"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000" dirty="0">
                <a:solidFill>
                  <a:srgbClr val="FFFFFF"/>
                </a:solidFill>
                <a:latin typeface="Arial"/>
              </a:rPr>
              <a:t>Query</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Views</a:t>
            </a:r>
          </a:p>
        </p:txBody>
      </p:sp>
      <p:cxnSp>
        <p:nvCxnSpPr>
          <p:cNvPr id="40" name="Straight Arrow Connector 39">
            <a:extLst>
              <a:ext uri="{FF2B5EF4-FFF2-40B4-BE49-F238E27FC236}">
                <a16:creationId xmlns:a16="http://schemas.microsoft.com/office/drawing/2014/main" id="{9AC12C48-3ABF-6041-A940-FAB1ED20FBAB}"/>
              </a:ext>
            </a:extLst>
          </p:cNvPr>
          <p:cNvCxnSpPr>
            <a:cxnSpLocks/>
          </p:cNvCxnSpPr>
          <p:nvPr/>
        </p:nvCxnSpPr>
        <p:spPr>
          <a:xfrm>
            <a:off x="5975349" y="3687851"/>
            <a:ext cx="398323"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3D40D0B9-293D-A648-A740-701629B314DA}"/>
              </a:ext>
            </a:extLst>
          </p:cNvPr>
          <p:cNvCxnSpPr>
            <a:cxnSpLocks/>
          </p:cNvCxnSpPr>
          <p:nvPr/>
        </p:nvCxnSpPr>
        <p:spPr>
          <a:xfrm>
            <a:off x="1136103" y="5313707"/>
            <a:ext cx="1848116" cy="20784"/>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DE63F83F-9466-314A-AD5D-7719EF31F714}"/>
              </a:ext>
            </a:extLst>
          </p:cNvPr>
          <p:cNvSpPr/>
          <p:nvPr/>
        </p:nvSpPr>
        <p:spPr>
          <a:xfrm>
            <a:off x="1272893" y="5072881"/>
            <a:ext cx="1083951" cy="253916"/>
          </a:xfrm>
          <a:prstGeom prst="rect">
            <a:avLst/>
          </a:prstGeom>
        </p:spPr>
        <p:txBody>
          <a:bodyPr wrap="none">
            <a:spAutoFit/>
          </a:bodyPr>
          <a:lstStyle/>
          <a:p>
            <a:r>
              <a:rPr lang="en-US" sz="1050" dirty="0" err="1">
                <a:solidFill>
                  <a:schemeClr val="tx1">
                    <a:lumMod val="50000"/>
                  </a:schemeClr>
                </a:solidFill>
                <a:latin typeface="Menlo" panose="020B0609030804020204" pitchFamily="49" charset="0"/>
              </a:rPr>
              <a:t>updateOrder</a:t>
            </a:r>
            <a:endParaRPr lang="en-US" sz="1050" b="0" dirty="0">
              <a:solidFill>
                <a:schemeClr val="tx1">
                  <a:lumMod val="50000"/>
                </a:schemeClr>
              </a:solidFill>
              <a:effectLst/>
              <a:latin typeface="Menlo" panose="020B0609030804020204" pitchFamily="49" charset="0"/>
            </a:endParaRPr>
          </a:p>
        </p:txBody>
      </p:sp>
      <p:cxnSp>
        <p:nvCxnSpPr>
          <p:cNvPr id="35" name="Straight Arrow Connector 34">
            <a:extLst>
              <a:ext uri="{FF2B5EF4-FFF2-40B4-BE49-F238E27FC236}">
                <a16:creationId xmlns:a16="http://schemas.microsoft.com/office/drawing/2014/main" id="{D681DFBA-0B5C-804E-9048-F3AE1595992B}"/>
              </a:ext>
            </a:extLst>
          </p:cNvPr>
          <p:cNvCxnSpPr>
            <a:cxnSpLocks/>
          </p:cNvCxnSpPr>
          <p:nvPr/>
        </p:nvCxnSpPr>
        <p:spPr>
          <a:xfrm>
            <a:off x="3031844" y="5527361"/>
            <a:ext cx="812800" cy="0"/>
          </a:xfrm>
          <a:prstGeom prst="straightConnector1">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grpSp>
        <p:nvGrpSpPr>
          <p:cNvPr id="41" name="Group 40">
            <a:extLst>
              <a:ext uri="{FF2B5EF4-FFF2-40B4-BE49-F238E27FC236}">
                <a16:creationId xmlns:a16="http://schemas.microsoft.com/office/drawing/2014/main" id="{F0D721D9-8A11-8F41-9EB5-E9EBA3A36287}"/>
              </a:ext>
            </a:extLst>
          </p:cNvPr>
          <p:cNvGrpSpPr/>
          <p:nvPr/>
        </p:nvGrpSpPr>
        <p:grpSpPr>
          <a:xfrm>
            <a:off x="3844644" y="5356943"/>
            <a:ext cx="589722" cy="340835"/>
            <a:chOff x="4452049" y="5323365"/>
            <a:chExt cx="589722" cy="340835"/>
          </a:xfrm>
        </p:grpSpPr>
        <p:sp>
          <p:nvSpPr>
            <p:cNvPr id="42" name="Rounded Rectangle 41">
              <a:extLst>
                <a:ext uri="{FF2B5EF4-FFF2-40B4-BE49-F238E27FC236}">
                  <a16:creationId xmlns:a16="http://schemas.microsoft.com/office/drawing/2014/main" id="{9E1DB64E-60AC-5A48-AC17-F114EDB0A32A}"/>
                </a:ext>
              </a:extLst>
            </p:cNvPr>
            <p:cNvSpPr/>
            <p:nvPr/>
          </p:nvSpPr>
          <p:spPr bwMode="auto">
            <a:xfrm>
              <a:off x="4452049" y="5323365"/>
              <a:ext cx="146861"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43" name="Rounded Rectangle 42">
              <a:extLst>
                <a:ext uri="{FF2B5EF4-FFF2-40B4-BE49-F238E27FC236}">
                  <a16:creationId xmlns:a16="http://schemas.microsoft.com/office/drawing/2014/main" id="{FD01C949-B671-0443-9E3C-71F425C1E50D}"/>
                </a:ext>
              </a:extLst>
            </p:cNvPr>
            <p:cNvSpPr/>
            <p:nvPr/>
          </p:nvSpPr>
          <p:spPr bwMode="auto">
            <a:xfrm>
              <a:off x="4606986"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44" name="Rounded Rectangle 43">
              <a:extLst>
                <a:ext uri="{FF2B5EF4-FFF2-40B4-BE49-F238E27FC236}">
                  <a16:creationId xmlns:a16="http://schemas.microsoft.com/office/drawing/2014/main" id="{09D8406D-FD66-914B-A367-32FD7436858D}"/>
                </a:ext>
              </a:extLst>
            </p:cNvPr>
            <p:cNvSpPr/>
            <p:nvPr/>
          </p:nvSpPr>
          <p:spPr bwMode="auto">
            <a:xfrm>
              <a:off x="4748414"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45" name="Rounded Rectangle 44">
              <a:extLst>
                <a:ext uri="{FF2B5EF4-FFF2-40B4-BE49-F238E27FC236}">
                  <a16:creationId xmlns:a16="http://schemas.microsoft.com/office/drawing/2014/main" id="{399517F4-B456-3947-AE64-6D3F329976B4}"/>
                </a:ext>
              </a:extLst>
            </p:cNvPr>
            <p:cNvSpPr/>
            <p:nvPr/>
          </p:nvSpPr>
          <p:spPr bwMode="auto">
            <a:xfrm>
              <a:off x="4893185"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grpSp>
      <p:sp>
        <p:nvSpPr>
          <p:cNvPr id="46" name="TextBox 45">
            <a:extLst>
              <a:ext uri="{FF2B5EF4-FFF2-40B4-BE49-F238E27FC236}">
                <a16:creationId xmlns:a16="http://schemas.microsoft.com/office/drawing/2014/main" id="{625B2D76-BF89-8C48-BF3F-48AB0D3EF416}"/>
              </a:ext>
            </a:extLst>
          </p:cNvPr>
          <p:cNvSpPr txBox="1"/>
          <p:nvPr/>
        </p:nvSpPr>
        <p:spPr>
          <a:xfrm>
            <a:off x="3749209" y="5110722"/>
            <a:ext cx="546945" cy="246221"/>
          </a:xfrm>
          <a:prstGeom prst="rect">
            <a:avLst/>
          </a:prstGeom>
          <a:noFill/>
        </p:spPr>
        <p:txBody>
          <a:bodyPr wrap="none" rtlCol="0">
            <a:spAutoFit/>
          </a:bodyPr>
          <a:lstStyle/>
          <a:p>
            <a:r>
              <a:rPr lang="en-US" sz="1000" dirty="0">
                <a:solidFill>
                  <a:schemeClr val="accent1">
                    <a:lumMod val="25000"/>
                  </a:schemeClr>
                </a:solidFill>
              </a:rPr>
              <a:t>orders</a:t>
            </a:r>
          </a:p>
        </p:txBody>
      </p:sp>
      <p:sp>
        <p:nvSpPr>
          <p:cNvPr id="47" name="Can 46">
            <a:extLst>
              <a:ext uri="{FF2B5EF4-FFF2-40B4-BE49-F238E27FC236}">
                <a16:creationId xmlns:a16="http://schemas.microsoft.com/office/drawing/2014/main" id="{D7062029-5A5B-7245-A39E-DB4DC5774F63}"/>
              </a:ext>
            </a:extLst>
          </p:cNvPr>
          <p:cNvSpPr/>
          <p:nvPr/>
        </p:nvSpPr>
        <p:spPr>
          <a:xfrm flipH="1">
            <a:off x="3438244" y="6135821"/>
            <a:ext cx="559501"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cxnSp>
        <p:nvCxnSpPr>
          <p:cNvPr id="48" name="Elbow Connector 47">
            <a:extLst>
              <a:ext uri="{FF2B5EF4-FFF2-40B4-BE49-F238E27FC236}">
                <a16:creationId xmlns:a16="http://schemas.microsoft.com/office/drawing/2014/main" id="{0688A0DD-3F16-A846-91D8-B76A1718D05C}"/>
              </a:ext>
            </a:extLst>
          </p:cNvPr>
          <p:cNvCxnSpPr>
            <a:cxnSpLocks/>
            <a:stCxn id="45" idx="3"/>
          </p:cNvCxnSpPr>
          <p:nvPr/>
        </p:nvCxnSpPr>
        <p:spPr>
          <a:xfrm flipH="1">
            <a:off x="3039921" y="5527361"/>
            <a:ext cx="1394445" cy="416638"/>
          </a:xfrm>
          <a:prstGeom prst="bentConnector3">
            <a:avLst>
              <a:gd name="adj1" fmla="val -16394"/>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50AAEA34-0056-5845-9978-F2B5F52FDA03}"/>
              </a:ext>
            </a:extLst>
          </p:cNvPr>
          <p:cNvCxnSpPr>
            <a:cxnSpLocks/>
            <a:endCxn id="47" idx="4"/>
          </p:cNvCxnSpPr>
          <p:nvPr/>
        </p:nvCxnSpPr>
        <p:spPr>
          <a:xfrm>
            <a:off x="3039921" y="6429855"/>
            <a:ext cx="398323"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0" name="Elbow Connector 49">
            <a:extLst>
              <a:ext uri="{FF2B5EF4-FFF2-40B4-BE49-F238E27FC236}">
                <a16:creationId xmlns:a16="http://schemas.microsoft.com/office/drawing/2014/main" id="{DD2FD735-3A77-A248-9CBF-856622267B4C}"/>
              </a:ext>
            </a:extLst>
          </p:cNvPr>
          <p:cNvCxnSpPr>
            <a:cxnSpLocks/>
            <a:stCxn id="45" idx="3"/>
          </p:cNvCxnSpPr>
          <p:nvPr/>
        </p:nvCxnSpPr>
        <p:spPr>
          <a:xfrm flipV="1">
            <a:off x="4434366" y="5523670"/>
            <a:ext cx="1499428" cy="3691"/>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FDE6C679-2AFA-5C47-A3D7-940B6D4BFA41}"/>
              </a:ext>
            </a:extLst>
          </p:cNvPr>
          <p:cNvCxnSpPr>
            <a:cxnSpLocks/>
          </p:cNvCxnSpPr>
          <p:nvPr/>
        </p:nvCxnSpPr>
        <p:spPr>
          <a:xfrm flipH="1">
            <a:off x="1126860" y="5467055"/>
            <a:ext cx="1826567" cy="0"/>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4" name="Can 53">
            <a:extLst>
              <a:ext uri="{FF2B5EF4-FFF2-40B4-BE49-F238E27FC236}">
                <a16:creationId xmlns:a16="http://schemas.microsoft.com/office/drawing/2014/main" id="{D54637F5-78CC-A64A-A56F-F8E3C4EE011A}"/>
              </a:ext>
            </a:extLst>
          </p:cNvPr>
          <p:cNvSpPr/>
          <p:nvPr/>
        </p:nvSpPr>
        <p:spPr>
          <a:xfrm flipH="1">
            <a:off x="6411788" y="5667518"/>
            <a:ext cx="559501"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000" dirty="0">
                <a:solidFill>
                  <a:srgbClr val="FFFFFF"/>
                </a:solidFill>
                <a:latin typeface="Arial"/>
              </a:rPr>
              <a:t>Query</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Views</a:t>
            </a:r>
          </a:p>
        </p:txBody>
      </p:sp>
      <p:cxnSp>
        <p:nvCxnSpPr>
          <p:cNvPr id="55" name="Straight Arrow Connector 54">
            <a:extLst>
              <a:ext uri="{FF2B5EF4-FFF2-40B4-BE49-F238E27FC236}">
                <a16:creationId xmlns:a16="http://schemas.microsoft.com/office/drawing/2014/main" id="{032A9C1D-5BB9-9A49-A496-CC68D6F40E77}"/>
              </a:ext>
            </a:extLst>
          </p:cNvPr>
          <p:cNvCxnSpPr>
            <a:cxnSpLocks/>
          </p:cNvCxnSpPr>
          <p:nvPr/>
        </p:nvCxnSpPr>
        <p:spPr>
          <a:xfrm>
            <a:off x="5984593" y="5894055"/>
            <a:ext cx="398323"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56" name="Rectangle 55">
            <a:extLst>
              <a:ext uri="{FF2B5EF4-FFF2-40B4-BE49-F238E27FC236}">
                <a16:creationId xmlns:a16="http://schemas.microsoft.com/office/drawing/2014/main" id="{9B060422-0F2B-1C43-BD43-BFC310D60EF3}"/>
              </a:ext>
            </a:extLst>
          </p:cNvPr>
          <p:cNvSpPr/>
          <p:nvPr/>
        </p:nvSpPr>
        <p:spPr>
          <a:xfrm>
            <a:off x="8300493" y="1249467"/>
            <a:ext cx="2119836" cy="1964116"/>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i="1" dirty="0">
                <a:solidFill>
                  <a:schemeClr val="accent1">
                    <a:lumMod val="50000"/>
                  </a:schemeClr>
                </a:solidFill>
              </a:rPr>
              <a:t>Better ( more easily </a:t>
            </a:r>
            <a:r>
              <a:rPr lang="en-US" sz="1200" i="1" dirty="0" err="1">
                <a:solidFill>
                  <a:schemeClr val="accent1">
                    <a:lumMod val="50000"/>
                  </a:schemeClr>
                </a:solidFill>
              </a:rPr>
              <a:t>demoable</a:t>
            </a:r>
            <a:r>
              <a:rPr lang="en-US" sz="1200" i="1" dirty="0">
                <a:solidFill>
                  <a:schemeClr val="accent1">
                    <a:lumMod val="50000"/>
                  </a:schemeClr>
                </a:solidFill>
              </a:rPr>
              <a:t> policy) :</a:t>
            </a:r>
          </a:p>
          <a:p>
            <a:endParaRPr lang="en-US" sz="1200" dirty="0">
              <a:solidFill>
                <a:schemeClr val="accent1">
                  <a:lumMod val="50000"/>
                </a:schemeClr>
              </a:solidFill>
            </a:endParaRPr>
          </a:p>
          <a:p>
            <a:r>
              <a:rPr lang="en-US" sz="1200" dirty="0">
                <a:solidFill>
                  <a:schemeClr val="accent1">
                    <a:lumMod val="50000"/>
                  </a:schemeClr>
                </a:solidFill>
              </a:rPr>
              <a:t>Whenever 0rder is in ”</a:t>
            </a:r>
            <a:r>
              <a:rPr lang="en-US" sz="1200" dirty="0" err="1">
                <a:solidFill>
                  <a:schemeClr val="accent1">
                    <a:lumMod val="50000"/>
                  </a:schemeClr>
                </a:solidFill>
              </a:rPr>
              <a:t>noAvailability</a:t>
            </a:r>
            <a:r>
              <a:rPr lang="en-US" sz="1200" dirty="0">
                <a:solidFill>
                  <a:schemeClr val="accent1">
                    <a:lumMod val="50000"/>
                  </a:schemeClr>
                </a:solidFill>
              </a:rPr>
              <a:t>” state,</a:t>
            </a:r>
          </a:p>
          <a:p>
            <a:r>
              <a:rPr lang="en-US" sz="1200" dirty="0">
                <a:solidFill>
                  <a:schemeClr val="accent1">
                    <a:lumMod val="50000"/>
                  </a:schemeClr>
                </a:solidFill>
              </a:rPr>
              <a:t> user can expand the transport window </a:t>
            </a:r>
          </a:p>
          <a:p>
            <a:r>
              <a:rPr lang="en-US" sz="1200" dirty="0">
                <a:solidFill>
                  <a:schemeClr val="accent1">
                    <a:lumMod val="50000"/>
                  </a:schemeClr>
                </a:solidFill>
              </a:rPr>
              <a:t>This  will trigger a new (  (automated)  voyage booking .</a:t>
            </a:r>
          </a:p>
        </p:txBody>
      </p:sp>
      <p:sp>
        <p:nvSpPr>
          <p:cNvPr id="52" name="Rectangle 51">
            <a:extLst>
              <a:ext uri="{FF2B5EF4-FFF2-40B4-BE49-F238E27FC236}">
                <a16:creationId xmlns:a16="http://schemas.microsoft.com/office/drawing/2014/main" id="{68D2B452-B558-EE4F-85DC-39FC1FB2C680}"/>
              </a:ext>
            </a:extLst>
          </p:cNvPr>
          <p:cNvSpPr/>
          <p:nvPr/>
        </p:nvSpPr>
        <p:spPr>
          <a:xfrm>
            <a:off x="5855629" y="3326632"/>
            <a:ext cx="148585" cy="4166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B76608A7-257E-B946-B09C-2F55F8CC8E8E}"/>
              </a:ext>
            </a:extLst>
          </p:cNvPr>
          <p:cNvSpPr/>
          <p:nvPr/>
        </p:nvSpPr>
        <p:spPr>
          <a:xfrm>
            <a:off x="5873191" y="5541459"/>
            <a:ext cx="148585" cy="4166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D309D67F-EDE7-964B-84A5-1EBC0A4EF3D7}"/>
              </a:ext>
            </a:extLst>
          </p:cNvPr>
          <p:cNvSpPr/>
          <p:nvPr/>
        </p:nvSpPr>
        <p:spPr>
          <a:xfrm>
            <a:off x="2974975" y="2463798"/>
            <a:ext cx="154230" cy="11332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E033B433-3039-1549-ABCD-6033B8D6B4CC}"/>
              </a:ext>
            </a:extLst>
          </p:cNvPr>
          <p:cNvSpPr/>
          <p:nvPr/>
        </p:nvSpPr>
        <p:spPr>
          <a:xfrm>
            <a:off x="2988616" y="5990400"/>
            <a:ext cx="148585" cy="4166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9F542AD-1410-4369-9055-B83BC3B55D7A}"/>
              </a:ext>
            </a:extLst>
          </p:cNvPr>
          <p:cNvSpPr txBox="1"/>
          <p:nvPr/>
        </p:nvSpPr>
        <p:spPr>
          <a:xfrm>
            <a:off x="8300493" y="3506135"/>
            <a:ext cx="3109936" cy="3046988"/>
          </a:xfrm>
          <a:prstGeom prst="rect">
            <a:avLst/>
          </a:prstGeom>
          <a:noFill/>
        </p:spPr>
        <p:txBody>
          <a:bodyPr wrap="square" rtlCol="0">
            <a:spAutoFit/>
          </a:bodyPr>
          <a:lstStyle/>
          <a:p>
            <a:r>
              <a:rPr lang="en-US" sz="1200" dirty="0"/>
              <a:t>Explanation:</a:t>
            </a:r>
          </a:p>
          <a:p>
            <a:pPr marL="171450" indent="-171450">
              <a:buFont typeface="Arial" panose="020B0604020202020204" pitchFamily="34" charset="0"/>
              <a:buChar char="•"/>
            </a:pPr>
            <a:r>
              <a:rPr lang="en-US" sz="1200" dirty="0"/>
              <a:t>  If  a manufacturers order request asked for a delivery window for which there is no voyage available </a:t>
            </a:r>
          </a:p>
          <a:p>
            <a:pPr marL="171450" indent="-171450">
              <a:buFont typeface="Arial" panose="020B0604020202020204" pitchFamily="34" charset="0"/>
              <a:buChar char="•"/>
            </a:pPr>
            <a:r>
              <a:rPr lang="en-US" sz="1200" dirty="0"/>
              <a:t> the order will be in  “no Availability” state</a:t>
            </a:r>
          </a:p>
          <a:p>
            <a:pPr marL="171450" indent="-171450">
              <a:buFont typeface="Arial" panose="020B0604020202020204" pitchFamily="34" charset="0"/>
              <a:buChar char="•"/>
            </a:pPr>
            <a:r>
              <a:rPr lang="en-US" sz="1200" dirty="0"/>
              <a:t>Manufacture is allowed to update order with new dates  or addresses</a:t>
            </a:r>
          </a:p>
          <a:p>
            <a:pPr marL="171450" indent="-171450">
              <a:buFont typeface="Arial" panose="020B0604020202020204" pitchFamily="34" charset="0"/>
              <a:buChar char="•"/>
            </a:pPr>
            <a:r>
              <a:rPr lang="en-US" sz="1200" dirty="0"/>
              <a:t> this will trigger new (automated) voyage selection  </a:t>
            </a:r>
          </a:p>
          <a:p>
            <a:pPr marL="171450" indent="-171450">
              <a:buFont typeface="Arial" panose="020B0604020202020204" pitchFamily="34" charset="0"/>
              <a:buChar char="•"/>
            </a:pPr>
            <a:endParaRPr lang="en-US" sz="1200" dirty="0"/>
          </a:p>
          <a:p>
            <a:r>
              <a:rPr lang="en-US" sz="1200" i="1" dirty="0"/>
              <a:t>Above approach will save us from writing logic to </a:t>
            </a:r>
          </a:p>
          <a:p>
            <a:pPr marL="171450" indent="-171450">
              <a:buFont typeface="Arial" panose="020B0604020202020204" pitchFamily="34" charset="0"/>
              <a:buChar char="•"/>
            </a:pPr>
            <a:r>
              <a:rPr lang="en-US" sz="1200" i="1" dirty="0"/>
              <a:t>Determine if previous booking </a:t>
            </a:r>
          </a:p>
          <a:p>
            <a:pPr marL="171450" indent="-171450">
              <a:buFont typeface="Arial" panose="020B0604020202020204" pitchFamily="34" charset="0"/>
              <a:buChar char="•"/>
            </a:pPr>
            <a:r>
              <a:rPr lang="en-US" sz="1200" i="1" dirty="0"/>
              <a:t>Cancel it </a:t>
            </a:r>
          </a:p>
          <a:p>
            <a:pPr marL="171450" indent="-171450">
              <a:buFont typeface="Arial" panose="020B0604020202020204" pitchFamily="34" charset="0"/>
              <a:buChar char="•"/>
            </a:pPr>
            <a:r>
              <a:rPr lang="en-US" sz="1200" i="1" dirty="0"/>
              <a:t>New booking </a:t>
            </a:r>
          </a:p>
          <a:p>
            <a:pPr marL="171450" indent="-171450">
              <a:buFont typeface="Arial" panose="020B0604020202020204" pitchFamily="34" charset="0"/>
              <a:buChar char="•"/>
            </a:pPr>
            <a:r>
              <a:rPr lang="en-US" sz="1200" i="1" dirty="0"/>
              <a:t>Possible race conditions </a:t>
            </a:r>
          </a:p>
        </p:txBody>
      </p:sp>
      <p:sp>
        <p:nvSpPr>
          <p:cNvPr id="61" name="Rectangle 60">
            <a:extLst>
              <a:ext uri="{FF2B5EF4-FFF2-40B4-BE49-F238E27FC236}">
                <a16:creationId xmlns:a16="http://schemas.microsoft.com/office/drawing/2014/main" id="{C342FD2D-F75F-B74A-BCB1-97E3A8BDFC71}"/>
              </a:ext>
            </a:extLst>
          </p:cNvPr>
          <p:cNvSpPr/>
          <p:nvPr/>
        </p:nvSpPr>
        <p:spPr>
          <a:xfrm>
            <a:off x="3013104" y="1831238"/>
            <a:ext cx="920445" cy="415498"/>
          </a:xfrm>
          <a:prstGeom prst="rect">
            <a:avLst/>
          </a:prstGeom>
        </p:spPr>
        <p:txBody>
          <a:bodyPr wrap="none">
            <a:spAutoFit/>
          </a:bodyPr>
          <a:lstStyle/>
          <a:p>
            <a:r>
              <a:rPr lang="en-US" sz="1050" dirty="0">
                <a:solidFill>
                  <a:schemeClr val="tx1">
                    <a:lumMod val="50000"/>
                  </a:schemeClr>
                </a:solidFill>
                <a:latin typeface="Menlo" panose="020B0609030804020204" pitchFamily="49" charset="0"/>
              </a:rPr>
              <a:t>Create</a:t>
            </a:r>
          </a:p>
          <a:p>
            <a:r>
              <a:rPr lang="en-US" sz="1050" dirty="0">
                <a:solidFill>
                  <a:schemeClr val="tx1">
                    <a:lumMod val="50000"/>
                  </a:schemeClr>
                </a:solidFill>
                <a:latin typeface="Menlo" panose="020B0609030804020204" pitchFamily="49" charset="0"/>
              </a:rPr>
              <a:t>Order </a:t>
            </a:r>
            <a:r>
              <a:rPr lang="en-US" sz="1050" dirty="0" err="1">
                <a:solidFill>
                  <a:schemeClr val="tx1">
                    <a:lumMod val="50000"/>
                  </a:schemeClr>
                </a:solidFill>
                <a:latin typeface="Menlo" panose="020B0609030804020204" pitchFamily="49" charset="0"/>
              </a:rPr>
              <a:t>Evt</a:t>
            </a:r>
            <a:endParaRPr lang="en-US" sz="1050" b="0" dirty="0">
              <a:solidFill>
                <a:schemeClr val="tx1">
                  <a:lumMod val="50000"/>
                </a:schemeClr>
              </a:solidFill>
              <a:effectLst/>
              <a:latin typeface="Menlo" panose="020B0609030804020204" pitchFamily="49" charset="0"/>
            </a:endParaRPr>
          </a:p>
        </p:txBody>
      </p:sp>
      <p:cxnSp>
        <p:nvCxnSpPr>
          <p:cNvPr id="62" name="Straight Arrow Connector 61">
            <a:extLst>
              <a:ext uri="{FF2B5EF4-FFF2-40B4-BE49-F238E27FC236}">
                <a16:creationId xmlns:a16="http://schemas.microsoft.com/office/drawing/2014/main" id="{65E1842F-0A5C-8E4D-B64E-AA8D9EA7EB9E}"/>
              </a:ext>
            </a:extLst>
          </p:cNvPr>
          <p:cNvCxnSpPr>
            <a:cxnSpLocks/>
          </p:cNvCxnSpPr>
          <p:nvPr/>
        </p:nvCxnSpPr>
        <p:spPr>
          <a:xfrm>
            <a:off x="3042575" y="3541865"/>
            <a:ext cx="812800" cy="0"/>
          </a:xfrm>
          <a:prstGeom prst="straightConnector1">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grpSp>
        <p:nvGrpSpPr>
          <p:cNvPr id="63" name="Group 62">
            <a:extLst>
              <a:ext uri="{FF2B5EF4-FFF2-40B4-BE49-F238E27FC236}">
                <a16:creationId xmlns:a16="http://schemas.microsoft.com/office/drawing/2014/main" id="{9A4D80A6-752D-ED4F-A097-D1AE2EC1A202}"/>
              </a:ext>
            </a:extLst>
          </p:cNvPr>
          <p:cNvGrpSpPr/>
          <p:nvPr/>
        </p:nvGrpSpPr>
        <p:grpSpPr>
          <a:xfrm>
            <a:off x="3855375" y="3371447"/>
            <a:ext cx="589722" cy="340835"/>
            <a:chOff x="4452049" y="5323365"/>
            <a:chExt cx="589722" cy="340835"/>
          </a:xfrm>
        </p:grpSpPr>
        <p:sp>
          <p:nvSpPr>
            <p:cNvPr id="64" name="Rounded Rectangle 63">
              <a:extLst>
                <a:ext uri="{FF2B5EF4-FFF2-40B4-BE49-F238E27FC236}">
                  <a16:creationId xmlns:a16="http://schemas.microsoft.com/office/drawing/2014/main" id="{F786F70D-066C-2445-8185-D9E120473E15}"/>
                </a:ext>
              </a:extLst>
            </p:cNvPr>
            <p:cNvSpPr/>
            <p:nvPr/>
          </p:nvSpPr>
          <p:spPr bwMode="auto">
            <a:xfrm>
              <a:off x="4452049" y="5323365"/>
              <a:ext cx="146861"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65" name="Rounded Rectangle 64">
              <a:extLst>
                <a:ext uri="{FF2B5EF4-FFF2-40B4-BE49-F238E27FC236}">
                  <a16:creationId xmlns:a16="http://schemas.microsoft.com/office/drawing/2014/main" id="{628DD6D7-B79F-6D48-9B47-57ACBA09FD84}"/>
                </a:ext>
              </a:extLst>
            </p:cNvPr>
            <p:cNvSpPr/>
            <p:nvPr/>
          </p:nvSpPr>
          <p:spPr bwMode="auto">
            <a:xfrm>
              <a:off x="4606986"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66" name="Rounded Rectangle 65">
              <a:extLst>
                <a:ext uri="{FF2B5EF4-FFF2-40B4-BE49-F238E27FC236}">
                  <a16:creationId xmlns:a16="http://schemas.microsoft.com/office/drawing/2014/main" id="{5E6B4E29-6D8B-254B-9BAB-AD69DD3A669B}"/>
                </a:ext>
              </a:extLst>
            </p:cNvPr>
            <p:cNvSpPr/>
            <p:nvPr/>
          </p:nvSpPr>
          <p:spPr bwMode="auto">
            <a:xfrm>
              <a:off x="4748414"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67" name="Rounded Rectangle 66">
              <a:extLst>
                <a:ext uri="{FF2B5EF4-FFF2-40B4-BE49-F238E27FC236}">
                  <a16:creationId xmlns:a16="http://schemas.microsoft.com/office/drawing/2014/main" id="{79B90BFC-B1E0-8146-A44D-81798097279A}"/>
                </a:ext>
              </a:extLst>
            </p:cNvPr>
            <p:cNvSpPr/>
            <p:nvPr/>
          </p:nvSpPr>
          <p:spPr bwMode="auto">
            <a:xfrm>
              <a:off x="4893185"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grpSp>
      <p:sp>
        <p:nvSpPr>
          <p:cNvPr id="68" name="TextBox 67">
            <a:extLst>
              <a:ext uri="{FF2B5EF4-FFF2-40B4-BE49-F238E27FC236}">
                <a16:creationId xmlns:a16="http://schemas.microsoft.com/office/drawing/2014/main" id="{0DCC71B5-0DA4-BF49-80B6-97FD533492B4}"/>
              </a:ext>
            </a:extLst>
          </p:cNvPr>
          <p:cNvSpPr txBox="1"/>
          <p:nvPr/>
        </p:nvSpPr>
        <p:spPr>
          <a:xfrm>
            <a:off x="3759940" y="3125226"/>
            <a:ext cx="546945" cy="246221"/>
          </a:xfrm>
          <a:prstGeom prst="rect">
            <a:avLst/>
          </a:prstGeom>
          <a:noFill/>
        </p:spPr>
        <p:txBody>
          <a:bodyPr wrap="none" rtlCol="0">
            <a:spAutoFit/>
          </a:bodyPr>
          <a:lstStyle/>
          <a:p>
            <a:r>
              <a:rPr lang="en-US" sz="1000" dirty="0">
                <a:solidFill>
                  <a:schemeClr val="accent1">
                    <a:lumMod val="25000"/>
                  </a:schemeClr>
                </a:solidFill>
              </a:rPr>
              <a:t>orders</a:t>
            </a:r>
          </a:p>
        </p:txBody>
      </p:sp>
      <p:sp>
        <p:nvSpPr>
          <p:cNvPr id="69" name="Rectangle 68">
            <a:extLst>
              <a:ext uri="{FF2B5EF4-FFF2-40B4-BE49-F238E27FC236}">
                <a16:creationId xmlns:a16="http://schemas.microsoft.com/office/drawing/2014/main" id="{6759F53E-1553-534E-9D59-D67ED835F9F3}"/>
              </a:ext>
            </a:extLst>
          </p:cNvPr>
          <p:cNvSpPr/>
          <p:nvPr/>
        </p:nvSpPr>
        <p:spPr>
          <a:xfrm>
            <a:off x="3023835" y="3361676"/>
            <a:ext cx="756938" cy="415498"/>
          </a:xfrm>
          <a:prstGeom prst="rect">
            <a:avLst/>
          </a:prstGeom>
        </p:spPr>
        <p:txBody>
          <a:bodyPr wrap="none">
            <a:spAutoFit/>
          </a:bodyPr>
          <a:lstStyle/>
          <a:p>
            <a:r>
              <a:rPr lang="en-US" sz="1050" dirty="0">
                <a:solidFill>
                  <a:schemeClr val="tx1">
                    <a:lumMod val="50000"/>
                  </a:schemeClr>
                </a:solidFill>
                <a:latin typeface="Menlo" panose="020B0609030804020204" pitchFamily="49" charset="0"/>
              </a:rPr>
              <a:t>Order</a:t>
            </a:r>
          </a:p>
          <a:p>
            <a:r>
              <a:rPr lang="en-US" sz="1050" dirty="0">
                <a:solidFill>
                  <a:schemeClr val="tx1">
                    <a:lumMod val="50000"/>
                  </a:schemeClr>
                </a:solidFill>
                <a:latin typeface="Menlo" panose="020B0609030804020204" pitchFamily="49" charset="0"/>
              </a:rPr>
              <a:t>Created</a:t>
            </a:r>
          </a:p>
        </p:txBody>
      </p:sp>
      <p:cxnSp>
        <p:nvCxnSpPr>
          <p:cNvPr id="70" name="Straight Arrow Connector 69">
            <a:extLst>
              <a:ext uri="{FF2B5EF4-FFF2-40B4-BE49-F238E27FC236}">
                <a16:creationId xmlns:a16="http://schemas.microsoft.com/office/drawing/2014/main" id="{A548BCA8-0012-8A4B-A532-C785DBBEEAC3}"/>
              </a:ext>
            </a:extLst>
          </p:cNvPr>
          <p:cNvCxnSpPr>
            <a:cxnSpLocks/>
            <a:stCxn id="74" idx="2"/>
          </p:cNvCxnSpPr>
          <p:nvPr/>
        </p:nvCxnSpPr>
        <p:spPr>
          <a:xfrm flipH="1">
            <a:off x="1136105" y="4707039"/>
            <a:ext cx="4856064" cy="19537"/>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1" name="Rectangle 70">
            <a:extLst>
              <a:ext uri="{FF2B5EF4-FFF2-40B4-BE49-F238E27FC236}">
                <a16:creationId xmlns:a16="http://schemas.microsoft.com/office/drawing/2014/main" id="{15861F3C-37F7-C74C-BCC8-7D3723A8AA8C}"/>
              </a:ext>
            </a:extLst>
          </p:cNvPr>
          <p:cNvSpPr/>
          <p:nvPr/>
        </p:nvSpPr>
        <p:spPr>
          <a:xfrm>
            <a:off x="1488170" y="4311762"/>
            <a:ext cx="1492716" cy="253916"/>
          </a:xfrm>
          <a:prstGeom prst="rect">
            <a:avLst/>
          </a:prstGeom>
        </p:spPr>
        <p:txBody>
          <a:bodyPr wrap="none">
            <a:spAutoFit/>
          </a:bodyPr>
          <a:lstStyle/>
          <a:p>
            <a:r>
              <a:rPr lang="en-US" sz="1050" dirty="0" err="1">
                <a:solidFill>
                  <a:schemeClr val="tx1">
                    <a:lumMod val="50000"/>
                  </a:schemeClr>
                </a:solidFill>
                <a:latin typeface="Menlo" panose="020B0609030804020204" pitchFamily="49" charset="0"/>
              </a:rPr>
              <a:t>getCreatedOrders</a:t>
            </a:r>
            <a:endParaRPr lang="en-US" sz="1050" b="0" dirty="0">
              <a:solidFill>
                <a:schemeClr val="tx1">
                  <a:lumMod val="50000"/>
                </a:schemeClr>
              </a:solidFill>
              <a:effectLst/>
              <a:latin typeface="Menlo" panose="020B0609030804020204" pitchFamily="49" charset="0"/>
            </a:endParaRPr>
          </a:p>
        </p:txBody>
      </p:sp>
      <p:cxnSp>
        <p:nvCxnSpPr>
          <p:cNvPr id="73" name="Straight Arrow Connector 72">
            <a:extLst>
              <a:ext uri="{FF2B5EF4-FFF2-40B4-BE49-F238E27FC236}">
                <a16:creationId xmlns:a16="http://schemas.microsoft.com/office/drawing/2014/main" id="{4B2CC14B-7118-164C-B574-BA336BC17CEA}"/>
              </a:ext>
            </a:extLst>
          </p:cNvPr>
          <p:cNvCxnSpPr>
            <a:cxnSpLocks/>
          </p:cNvCxnSpPr>
          <p:nvPr/>
        </p:nvCxnSpPr>
        <p:spPr>
          <a:xfrm flipV="1">
            <a:off x="1117616" y="4318207"/>
            <a:ext cx="4806934" cy="38389"/>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4" name="Rectangle 73">
            <a:extLst>
              <a:ext uri="{FF2B5EF4-FFF2-40B4-BE49-F238E27FC236}">
                <a16:creationId xmlns:a16="http://schemas.microsoft.com/office/drawing/2014/main" id="{20F11900-8585-C24D-8F0C-4FAAA467DB28}"/>
              </a:ext>
            </a:extLst>
          </p:cNvPr>
          <p:cNvSpPr/>
          <p:nvPr/>
        </p:nvSpPr>
        <p:spPr>
          <a:xfrm>
            <a:off x="5917876" y="4290401"/>
            <a:ext cx="148585" cy="4166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27112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23373-964B-374E-91D0-C30B3CCD7B13}"/>
              </a:ext>
            </a:extLst>
          </p:cNvPr>
          <p:cNvSpPr>
            <a:spLocks noGrp="1"/>
          </p:cNvSpPr>
          <p:nvPr>
            <p:ph type="title"/>
          </p:nvPr>
        </p:nvSpPr>
        <p:spPr/>
        <p:txBody>
          <a:bodyPr/>
          <a:lstStyle/>
          <a:p>
            <a:r>
              <a:rPr lang="en-US" dirty="0"/>
              <a:t>Manufacturing Creating Order</a:t>
            </a:r>
          </a:p>
        </p:txBody>
      </p:sp>
      <p:sp>
        <p:nvSpPr>
          <p:cNvPr id="4" name="Slide Number Placeholder 3">
            <a:extLst>
              <a:ext uri="{FF2B5EF4-FFF2-40B4-BE49-F238E27FC236}">
                <a16:creationId xmlns:a16="http://schemas.microsoft.com/office/drawing/2014/main" id="{B273EA6C-0429-484D-9D40-80AF0A4436C4}"/>
              </a:ext>
            </a:extLst>
          </p:cNvPr>
          <p:cNvSpPr>
            <a:spLocks noGrp="1"/>
          </p:cNvSpPr>
          <p:nvPr>
            <p:ph type="sldNum" sz="quarter" idx="12"/>
          </p:nvPr>
        </p:nvSpPr>
        <p:spPr/>
        <p:txBody>
          <a:bodyPr/>
          <a:lstStyle/>
          <a:p>
            <a:fld id="{E9549862-13E2-C34D-815E-8545BD36FC59}" type="slidenum">
              <a:rPr lang="en-US" smtClean="0">
                <a:solidFill>
                  <a:srgbClr val="6D7777"/>
                </a:solidFill>
              </a:rPr>
              <a:pPr/>
              <a:t>56</a:t>
            </a:fld>
            <a:endParaRPr lang="en-US" dirty="0">
              <a:solidFill>
                <a:srgbClr val="6D7777"/>
              </a:solidFill>
            </a:endParaRPr>
          </a:p>
        </p:txBody>
      </p:sp>
      <p:pic>
        <p:nvPicPr>
          <p:cNvPr id="6" name="Picture 5">
            <a:extLst>
              <a:ext uri="{FF2B5EF4-FFF2-40B4-BE49-F238E27FC236}">
                <a16:creationId xmlns:a16="http://schemas.microsoft.com/office/drawing/2014/main" id="{919396C7-D5EF-DD47-9191-9F80842EBB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1903" y="1150413"/>
            <a:ext cx="4154697" cy="5493814"/>
          </a:xfrm>
          <a:prstGeom prst="rect">
            <a:avLst/>
          </a:prstGeom>
        </p:spPr>
      </p:pic>
      <p:pic>
        <p:nvPicPr>
          <p:cNvPr id="8" name="Picture 7">
            <a:extLst>
              <a:ext uri="{FF2B5EF4-FFF2-40B4-BE49-F238E27FC236}">
                <a16:creationId xmlns:a16="http://schemas.microsoft.com/office/drawing/2014/main" id="{8568A90B-6454-7240-BADF-5DA4D990A6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750" y="3468680"/>
            <a:ext cx="5975350" cy="1554170"/>
          </a:xfrm>
          <a:prstGeom prst="rect">
            <a:avLst/>
          </a:prstGeom>
        </p:spPr>
      </p:pic>
      <p:pic>
        <p:nvPicPr>
          <p:cNvPr id="10" name="Picture 9">
            <a:extLst>
              <a:ext uri="{FF2B5EF4-FFF2-40B4-BE49-F238E27FC236}">
                <a16:creationId xmlns:a16="http://schemas.microsoft.com/office/drawing/2014/main" id="{0538E56C-F7BE-A941-8C6F-807D026406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 y="1160483"/>
            <a:ext cx="2540000" cy="2029918"/>
          </a:xfrm>
          <a:prstGeom prst="rect">
            <a:avLst/>
          </a:prstGeom>
        </p:spPr>
      </p:pic>
      <p:cxnSp>
        <p:nvCxnSpPr>
          <p:cNvPr id="11" name="Straight Arrow Connector 10">
            <a:extLst>
              <a:ext uri="{FF2B5EF4-FFF2-40B4-BE49-F238E27FC236}">
                <a16:creationId xmlns:a16="http://schemas.microsoft.com/office/drawing/2014/main" id="{DF3F2659-4F98-BE4A-8754-0DCA791E4150}"/>
              </a:ext>
            </a:extLst>
          </p:cNvPr>
          <p:cNvCxnSpPr>
            <a:cxnSpLocks/>
          </p:cNvCxnSpPr>
          <p:nvPr/>
        </p:nvCxnSpPr>
        <p:spPr>
          <a:xfrm>
            <a:off x="889000" y="2628900"/>
            <a:ext cx="939800" cy="76042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C9B99A58-042E-5D48-847D-60B3B7F2B8D1}"/>
              </a:ext>
            </a:extLst>
          </p:cNvPr>
          <p:cNvCxnSpPr>
            <a:cxnSpLocks/>
          </p:cNvCxnSpPr>
          <p:nvPr/>
        </p:nvCxnSpPr>
        <p:spPr>
          <a:xfrm flipV="1">
            <a:off x="2628900" y="2209800"/>
            <a:ext cx="3886200" cy="227330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54901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827928DB-7FD8-CA48-8F4B-EE4AC9B0C456}"/>
              </a:ext>
            </a:extLst>
          </p:cNvPr>
          <p:cNvSpPr/>
          <p:nvPr/>
        </p:nvSpPr>
        <p:spPr>
          <a:xfrm>
            <a:off x="365185" y="205061"/>
            <a:ext cx="1211338" cy="672861"/>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Manufacturer</a:t>
            </a:r>
          </a:p>
        </p:txBody>
      </p:sp>
      <p:sp>
        <p:nvSpPr>
          <p:cNvPr id="9" name="Rectangle 8">
            <a:extLst>
              <a:ext uri="{FF2B5EF4-FFF2-40B4-BE49-F238E27FC236}">
                <a16:creationId xmlns:a16="http://schemas.microsoft.com/office/drawing/2014/main" id="{ECFB8556-363F-874E-A593-1914C244E70B}"/>
              </a:ext>
            </a:extLst>
          </p:cNvPr>
          <p:cNvSpPr/>
          <p:nvPr/>
        </p:nvSpPr>
        <p:spPr>
          <a:xfrm>
            <a:off x="365185" y="2382109"/>
            <a:ext cx="1211339" cy="115944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Shipment Order Placed</a:t>
            </a:r>
          </a:p>
        </p:txBody>
      </p:sp>
      <p:sp>
        <p:nvSpPr>
          <p:cNvPr id="12" name="Rectangle 11">
            <a:extLst>
              <a:ext uri="{FF2B5EF4-FFF2-40B4-BE49-F238E27FC236}">
                <a16:creationId xmlns:a16="http://schemas.microsoft.com/office/drawing/2014/main" id="{9AD07653-A2A9-3046-B7EB-2CEC95B06163}"/>
              </a:ext>
            </a:extLst>
          </p:cNvPr>
          <p:cNvSpPr/>
          <p:nvPr/>
        </p:nvSpPr>
        <p:spPr>
          <a:xfrm>
            <a:off x="7198378" y="2382108"/>
            <a:ext cx="1211339" cy="115944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Routing and placement established</a:t>
            </a:r>
          </a:p>
        </p:txBody>
      </p:sp>
      <p:sp>
        <p:nvSpPr>
          <p:cNvPr id="13" name="Rectangle 12">
            <a:extLst>
              <a:ext uri="{FF2B5EF4-FFF2-40B4-BE49-F238E27FC236}">
                <a16:creationId xmlns:a16="http://schemas.microsoft.com/office/drawing/2014/main" id="{670C4357-F2B8-B64F-B73B-D93F456D89E8}"/>
              </a:ext>
            </a:extLst>
          </p:cNvPr>
          <p:cNvSpPr/>
          <p:nvPr/>
        </p:nvSpPr>
        <p:spPr>
          <a:xfrm>
            <a:off x="8761635" y="2382108"/>
            <a:ext cx="1211339" cy="115944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Source Land Transport booked</a:t>
            </a:r>
          </a:p>
        </p:txBody>
      </p:sp>
      <p:sp>
        <p:nvSpPr>
          <p:cNvPr id="14" name="Rectangle 13">
            <a:extLst>
              <a:ext uri="{FF2B5EF4-FFF2-40B4-BE49-F238E27FC236}">
                <a16:creationId xmlns:a16="http://schemas.microsoft.com/office/drawing/2014/main" id="{DF6FF63C-25D3-AA40-A063-AED688F9E2A5}"/>
              </a:ext>
            </a:extLst>
          </p:cNvPr>
          <p:cNvSpPr/>
          <p:nvPr/>
        </p:nvSpPr>
        <p:spPr>
          <a:xfrm>
            <a:off x="10196574" y="2360294"/>
            <a:ext cx="1211339" cy="115944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Pickup time confirmed to manufacturer</a:t>
            </a:r>
          </a:p>
        </p:txBody>
      </p:sp>
      <p:sp>
        <p:nvSpPr>
          <p:cNvPr id="17" name="Rectangle 16">
            <a:extLst>
              <a:ext uri="{FF2B5EF4-FFF2-40B4-BE49-F238E27FC236}">
                <a16:creationId xmlns:a16="http://schemas.microsoft.com/office/drawing/2014/main" id="{BA0DB9C0-B4E3-1F46-81F8-35EDD07A832E}"/>
              </a:ext>
            </a:extLst>
          </p:cNvPr>
          <p:cNvSpPr/>
          <p:nvPr/>
        </p:nvSpPr>
        <p:spPr>
          <a:xfrm>
            <a:off x="6182594" y="180612"/>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shipment order received, update future availability and reserve space </a:t>
            </a:r>
          </a:p>
        </p:txBody>
      </p:sp>
      <p:sp>
        <p:nvSpPr>
          <p:cNvPr id="18" name="Rectangle 17">
            <a:extLst>
              <a:ext uri="{FF2B5EF4-FFF2-40B4-BE49-F238E27FC236}">
                <a16:creationId xmlns:a16="http://schemas.microsoft.com/office/drawing/2014/main" id="{82019796-0BFD-6047-999E-2D5DA20DA6F6}"/>
              </a:ext>
            </a:extLst>
          </p:cNvPr>
          <p:cNvSpPr/>
          <p:nvPr/>
        </p:nvSpPr>
        <p:spPr>
          <a:xfrm>
            <a:off x="7565151" y="180612"/>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shipment order placed, schedule and notify source transport </a:t>
            </a:r>
          </a:p>
        </p:txBody>
      </p:sp>
      <p:sp>
        <p:nvSpPr>
          <p:cNvPr id="21" name="Rectangle 20">
            <a:extLst>
              <a:ext uri="{FF2B5EF4-FFF2-40B4-BE49-F238E27FC236}">
                <a16:creationId xmlns:a16="http://schemas.microsoft.com/office/drawing/2014/main" id="{3FD74E2A-CD10-5D4F-AB3F-16CDD34136D1}"/>
              </a:ext>
            </a:extLst>
          </p:cNvPr>
          <p:cNvSpPr/>
          <p:nvPr/>
        </p:nvSpPr>
        <p:spPr>
          <a:xfrm>
            <a:off x="1518249" y="1000443"/>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shipment order placed, adjust confirmation penalty clauses </a:t>
            </a:r>
          </a:p>
        </p:txBody>
      </p:sp>
      <p:sp>
        <p:nvSpPr>
          <p:cNvPr id="23" name="Rectangle 22">
            <a:extLst>
              <a:ext uri="{FF2B5EF4-FFF2-40B4-BE49-F238E27FC236}">
                <a16:creationId xmlns:a16="http://schemas.microsoft.com/office/drawing/2014/main" id="{06D81D73-663B-D946-80D2-49AB7C342D1A}"/>
              </a:ext>
            </a:extLst>
          </p:cNvPr>
          <p:cNvSpPr/>
          <p:nvPr/>
        </p:nvSpPr>
        <p:spPr>
          <a:xfrm>
            <a:off x="417856" y="1000443"/>
            <a:ext cx="928343" cy="10279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Place Shipment Order</a:t>
            </a:r>
          </a:p>
        </p:txBody>
      </p:sp>
      <p:sp>
        <p:nvSpPr>
          <p:cNvPr id="24" name="Rounded Rectangle 23">
            <a:extLst>
              <a:ext uri="{FF2B5EF4-FFF2-40B4-BE49-F238E27FC236}">
                <a16:creationId xmlns:a16="http://schemas.microsoft.com/office/drawing/2014/main" id="{428A4CB3-5103-084B-9913-3816E6D885E6}"/>
              </a:ext>
            </a:extLst>
          </p:cNvPr>
          <p:cNvSpPr/>
          <p:nvPr/>
        </p:nvSpPr>
        <p:spPr>
          <a:xfrm>
            <a:off x="10196574" y="303133"/>
            <a:ext cx="1915174" cy="914400"/>
          </a:xfrm>
          <a:prstGeom prst="roundRect">
            <a:avLst/>
          </a:prstGeom>
          <a:pattFill prst="dkVert">
            <a:fgClr>
              <a:srgbClr val="FFD1EC"/>
            </a:fgClr>
            <a:bgClr>
              <a:schemeClr val="bg1"/>
            </a:bgClr>
          </a:patt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Land Transport Broker Scheduling System</a:t>
            </a:r>
          </a:p>
        </p:txBody>
      </p:sp>
      <p:sp>
        <p:nvSpPr>
          <p:cNvPr id="25" name="Rectangle 24">
            <a:extLst>
              <a:ext uri="{FF2B5EF4-FFF2-40B4-BE49-F238E27FC236}">
                <a16:creationId xmlns:a16="http://schemas.microsoft.com/office/drawing/2014/main" id="{8FD8A1EF-457F-D449-9A6B-147E97A71BF5}"/>
              </a:ext>
            </a:extLst>
          </p:cNvPr>
          <p:cNvSpPr/>
          <p:nvPr/>
        </p:nvSpPr>
        <p:spPr>
          <a:xfrm>
            <a:off x="10031177" y="3734095"/>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transport is booked confirm to manufacturer</a:t>
            </a:r>
          </a:p>
        </p:txBody>
      </p:sp>
      <p:sp>
        <p:nvSpPr>
          <p:cNvPr id="31" name="TextBox 30">
            <a:extLst>
              <a:ext uri="{FF2B5EF4-FFF2-40B4-BE49-F238E27FC236}">
                <a16:creationId xmlns:a16="http://schemas.microsoft.com/office/drawing/2014/main" id="{1C1278A8-FBCD-B243-9CAB-ED2D001A4B5B}"/>
              </a:ext>
            </a:extLst>
          </p:cNvPr>
          <p:cNvSpPr txBox="1"/>
          <p:nvPr/>
        </p:nvSpPr>
        <p:spPr>
          <a:xfrm>
            <a:off x="11113252" y="6245525"/>
            <a:ext cx="1211678" cy="369332"/>
          </a:xfrm>
          <a:prstGeom prst="rect">
            <a:avLst/>
          </a:prstGeom>
          <a:noFill/>
        </p:spPr>
        <p:txBody>
          <a:bodyPr wrap="none" rtlCol="0">
            <a:spAutoFit/>
          </a:bodyPr>
          <a:lstStyle/>
          <a:p>
            <a:r>
              <a:rPr lang="en-US" dirty="0"/>
              <a:t>Continue…</a:t>
            </a:r>
          </a:p>
        </p:txBody>
      </p:sp>
      <p:sp>
        <p:nvSpPr>
          <p:cNvPr id="26" name="Rounded Rectangle 25">
            <a:extLst>
              <a:ext uri="{FF2B5EF4-FFF2-40B4-BE49-F238E27FC236}">
                <a16:creationId xmlns:a16="http://schemas.microsoft.com/office/drawing/2014/main" id="{090458BD-8163-F642-A2B4-1597852A9E74}"/>
              </a:ext>
            </a:extLst>
          </p:cNvPr>
          <p:cNvSpPr/>
          <p:nvPr/>
        </p:nvSpPr>
        <p:spPr>
          <a:xfrm>
            <a:off x="2994864" y="541491"/>
            <a:ext cx="1211338" cy="672861"/>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Shipping Inc</a:t>
            </a:r>
          </a:p>
        </p:txBody>
      </p:sp>
      <p:sp>
        <p:nvSpPr>
          <p:cNvPr id="27" name="Rectangle 26">
            <a:extLst>
              <a:ext uri="{FF2B5EF4-FFF2-40B4-BE49-F238E27FC236}">
                <a16:creationId xmlns:a16="http://schemas.microsoft.com/office/drawing/2014/main" id="{DBB3285A-11F0-AB4D-AF45-8B351DB12922}"/>
              </a:ext>
            </a:extLst>
          </p:cNvPr>
          <p:cNvSpPr/>
          <p:nvPr/>
        </p:nvSpPr>
        <p:spPr>
          <a:xfrm>
            <a:off x="2994864" y="1355559"/>
            <a:ext cx="3851596" cy="6728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Order Shipping Preparation </a:t>
            </a:r>
          </a:p>
        </p:txBody>
      </p:sp>
      <p:sp>
        <p:nvSpPr>
          <p:cNvPr id="28" name="Rectangle 27">
            <a:extLst>
              <a:ext uri="{FF2B5EF4-FFF2-40B4-BE49-F238E27FC236}">
                <a16:creationId xmlns:a16="http://schemas.microsoft.com/office/drawing/2014/main" id="{5F977359-92DE-9C42-9588-FE6D41A6A7B4}"/>
              </a:ext>
            </a:extLst>
          </p:cNvPr>
          <p:cNvSpPr/>
          <p:nvPr/>
        </p:nvSpPr>
        <p:spPr>
          <a:xfrm>
            <a:off x="2919179" y="2360294"/>
            <a:ext cx="1211339" cy="115944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Shipment Order Pending</a:t>
            </a:r>
          </a:p>
        </p:txBody>
      </p:sp>
      <p:sp>
        <p:nvSpPr>
          <p:cNvPr id="29" name="Rectangle 28">
            <a:extLst>
              <a:ext uri="{FF2B5EF4-FFF2-40B4-BE49-F238E27FC236}">
                <a16:creationId xmlns:a16="http://schemas.microsoft.com/office/drawing/2014/main" id="{655FA350-7425-404E-B62A-009598D78D9A}"/>
              </a:ext>
            </a:extLst>
          </p:cNvPr>
          <p:cNvSpPr/>
          <p:nvPr/>
        </p:nvSpPr>
        <p:spPr>
          <a:xfrm>
            <a:off x="4200182" y="2382108"/>
            <a:ext cx="1211339" cy="115944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Voyage Found for Expected Container</a:t>
            </a:r>
          </a:p>
        </p:txBody>
      </p:sp>
      <p:sp>
        <p:nvSpPr>
          <p:cNvPr id="30" name="Rectangle 29">
            <a:extLst>
              <a:ext uri="{FF2B5EF4-FFF2-40B4-BE49-F238E27FC236}">
                <a16:creationId xmlns:a16="http://schemas.microsoft.com/office/drawing/2014/main" id="{2828FF53-ED09-B840-8DFB-E35860267706}"/>
              </a:ext>
            </a:extLst>
          </p:cNvPr>
          <p:cNvSpPr/>
          <p:nvPr/>
        </p:nvSpPr>
        <p:spPr>
          <a:xfrm>
            <a:off x="5635121" y="2346738"/>
            <a:ext cx="1211339" cy="115944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Order Booked</a:t>
            </a:r>
          </a:p>
        </p:txBody>
      </p:sp>
      <p:sp>
        <p:nvSpPr>
          <p:cNvPr id="32" name="Rounded Rectangle 31">
            <a:extLst>
              <a:ext uri="{FF2B5EF4-FFF2-40B4-BE49-F238E27FC236}">
                <a16:creationId xmlns:a16="http://schemas.microsoft.com/office/drawing/2014/main" id="{BAAB4D5C-0B50-244D-80E1-418F0F74172A}"/>
              </a:ext>
            </a:extLst>
          </p:cNvPr>
          <p:cNvSpPr/>
          <p:nvPr/>
        </p:nvSpPr>
        <p:spPr>
          <a:xfrm>
            <a:off x="8826787" y="541491"/>
            <a:ext cx="1211338" cy="672861"/>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Land Transport Inc</a:t>
            </a:r>
          </a:p>
        </p:txBody>
      </p:sp>
      <p:sp>
        <p:nvSpPr>
          <p:cNvPr id="33" name="Rounded Rectangle 32">
            <a:extLst>
              <a:ext uri="{FF2B5EF4-FFF2-40B4-BE49-F238E27FC236}">
                <a16:creationId xmlns:a16="http://schemas.microsoft.com/office/drawing/2014/main" id="{459494A4-4EC4-EB45-8A5D-A75556C29803}"/>
              </a:ext>
            </a:extLst>
          </p:cNvPr>
          <p:cNvSpPr/>
          <p:nvPr/>
        </p:nvSpPr>
        <p:spPr>
          <a:xfrm>
            <a:off x="2919179" y="3716596"/>
            <a:ext cx="1915174" cy="914400"/>
          </a:xfrm>
          <a:prstGeom prst="roundRect">
            <a:avLst/>
          </a:prstGeom>
          <a:pattFill prst="dkVert">
            <a:fgClr>
              <a:srgbClr val="FFD1EC"/>
            </a:fgClr>
            <a:bgClr>
              <a:schemeClr val="bg1"/>
            </a:bgClr>
          </a:patt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Ship Voyage Scheduling System</a:t>
            </a:r>
          </a:p>
        </p:txBody>
      </p:sp>
      <p:sp>
        <p:nvSpPr>
          <p:cNvPr id="34" name="Rectangle 33">
            <a:extLst>
              <a:ext uri="{FF2B5EF4-FFF2-40B4-BE49-F238E27FC236}">
                <a16:creationId xmlns:a16="http://schemas.microsoft.com/office/drawing/2014/main" id="{CC6F7914-5830-4444-A422-1A7FEAE78AC4}"/>
              </a:ext>
            </a:extLst>
          </p:cNvPr>
          <p:cNvSpPr/>
          <p:nvPr/>
        </p:nvSpPr>
        <p:spPr>
          <a:xfrm>
            <a:off x="8947708" y="1343187"/>
            <a:ext cx="3164040" cy="6728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Process Land Transportation Order</a:t>
            </a:r>
          </a:p>
        </p:txBody>
      </p:sp>
    </p:spTree>
    <p:extLst>
      <p:ext uri="{BB962C8B-B14F-4D97-AF65-F5344CB8AC3E}">
        <p14:creationId xmlns:p14="http://schemas.microsoft.com/office/powerpoint/2010/main" val="440686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80EE7C-170C-8949-BE2D-A4E8517ED74F}"/>
              </a:ext>
            </a:extLst>
          </p:cNvPr>
          <p:cNvSpPr/>
          <p:nvPr/>
        </p:nvSpPr>
        <p:spPr>
          <a:xfrm>
            <a:off x="2156603" y="1495229"/>
            <a:ext cx="1500997" cy="3189213"/>
          </a:xfrm>
          <a:prstGeom prst="rect">
            <a:avLst/>
          </a:prstGeom>
          <a:pattFill prst="dkVert">
            <a:fgClr>
              <a:schemeClr val="bg1">
                <a:lumMod val="85000"/>
              </a:schemeClr>
            </a:fgClr>
            <a:bgClr>
              <a:schemeClr val="bg1"/>
            </a:bgClr>
          </a:patt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Shipment Order</a:t>
            </a:r>
          </a:p>
        </p:txBody>
      </p:sp>
      <p:sp>
        <p:nvSpPr>
          <p:cNvPr id="7" name="Rectangle 6">
            <a:extLst>
              <a:ext uri="{FF2B5EF4-FFF2-40B4-BE49-F238E27FC236}">
                <a16:creationId xmlns:a16="http://schemas.microsoft.com/office/drawing/2014/main" id="{99510F25-C47F-1849-9C5E-0774778E3651}"/>
              </a:ext>
            </a:extLst>
          </p:cNvPr>
          <p:cNvSpPr/>
          <p:nvPr/>
        </p:nvSpPr>
        <p:spPr>
          <a:xfrm>
            <a:off x="1019356" y="1598887"/>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Place Shipment Order</a:t>
            </a:r>
          </a:p>
        </p:txBody>
      </p:sp>
      <p:sp>
        <p:nvSpPr>
          <p:cNvPr id="8" name="Rectangle 7">
            <a:extLst>
              <a:ext uri="{FF2B5EF4-FFF2-40B4-BE49-F238E27FC236}">
                <a16:creationId xmlns:a16="http://schemas.microsoft.com/office/drawing/2014/main" id="{4E0E58EE-97AB-0C41-AEF7-E71494161EA1}"/>
              </a:ext>
            </a:extLst>
          </p:cNvPr>
          <p:cNvSpPr/>
          <p:nvPr/>
        </p:nvSpPr>
        <p:spPr>
          <a:xfrm>
            <a:off x="4103295" y="430954"/>
            <a:ext cx="2141360" cy="49393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Shipment Order Placed</a:t>
            </a:r>
          </a:p>
        </p:txBody>
      </p:sp>
      <p:sp>
        <p:nvSpPr>
          <p:cNvPr id="10" name="Rectangle 9">
            <a:extLst>
              <a:ext uri="{FF2B5EF4-FFF2-40B4-BE49-F238E27FC236}">
                <a16:creationId xmlns:a16="http://schemas.microsoft.com/office/drawing/2014/main" id="{CA0A2F97-A176-2A43-80B5-BBBE751DB44C}"/>
              </a:ext>
            </a:extLst>
          </p:cNvPr>
          <p:cNvSpPr/>
          <p:nvPr/>
        </p:nvSpPr>
        <p:spPr>
          <a:xfrm>
            <a:off x="4073649" y="4676632"/>
            <a:ext cx="2187952" cy="67464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Routing and placement established</a:t>
            </a:r>
          </a:p>
        </p:txBody>
      </p:sp>
      <p:sp>
        <p:nvSpPr>
          <p:cNvPr id="13" name="Rectangle 12">
            <a:extLst>
              <a:ext uri="{FF2B5EF4-FFF2-40B4-BE49-F238E27FC236}">
                <a16:creationId xmlns:a16="http://schemas.microsoft.com/office/drawing/2014/main" id="{EFA65542-B2EC-9C4B-97EA-68B2B75C9043}"/>
              </a:ext>
            </a:extLst>
          </p:cNvPr>
          <p:cNvSpPr/>
          <p:nvPr/>
        </p:nvSpPr>
        <p:spPr>
          <a:xfrm>
            <a:off x="4073649" y="2351509"/>
            <a:ext cx="2171006" cy="49393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Appropriate Container type ordered</a:t>
            </a:r>
          </a:p>
        </p:txBody>
      </p:sp>
      <p:sp>
        <p:nvSpPr>
          <p:cNvPr id="15" name="Rectangle 14">
            <a:extLst>
              <a:ext uri="{FF2B5EF4-FFF2-40B4-BE49-F238E27FC236}">
                <a16:creationId xmlns:a16="http://schemas.microsoft.com/office/drawing/2014/main" id="{ED29BFAC-0D0E-4E42-ACC0-0F058BA044AD}"/>
              </a:ext>
            </a:extLst>
          </p:cNvPr>
          <p:cNvSpPr/>
          <p:nvPr/>
        </p:nvSpPr>
        <p:spPr>
          <a:xfrm>
            <a:off x="4073649" y="1676868"/>
            <a:ext cx="2171006" cy="49393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Shipment Order Pending</a:t>
            </a:r>
          </a:p>
        </p:txBody>
      </p:sp>
      <p:sp>
        <p:nvSpPr>
          <p:cNvPr id="19" name="Rectangle 18">
            <a:extLst>
              <a:ext uri="{FF2B5EF4-FFF2-40B4-BE49-F238E27FC236}">
                <a16:creationId xmlns:a16="http://schemas.microsoft.com/office/drawing/2014/main" id="{5B8748DF-3057-8041-92D2-271EA532B958}"/>
              </a:ext>
            </a:extLst>
          </p:cNvPr>
          <p:cNvSpPr/>
          <p:nvPr/>
        </p:nvSpPr>
        <p:spPr>
          <a:xfrm>
            <a:off x="4073649" y="2994913"/>
            <a:ext cx="2171006" cy="434088"/>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Voyage Found for Expected Container</a:t>
            </a:r>
          </a:p>
        </p:txBody>
      </p:sp>
      <p:sp>
        <p:nvSpPr>
          <p:cNvPr id="20" name="Rectangle 19">
            <a:extLst>
              <a:ext uri="{FF2B5EF4-FFF2-40B4-BE49-F238E27FC236}">
                <a16:creationId xmlns:a16="http://schemas.microsoft.com/office/drawing/2014/main" id="{956CE74F-0F76-4D4A-BCA5-426AF8907FDA}"/>
              </a:ext>
            </a:extLst>
          </p:cNvPr>
          <p:cNvSpPr/>
          <p:nvPr/>
        </p:nvSpPr>
        <p:spPr>
          <a:xfrm>
            <a:off x="4073649" y="3525000"/>
            <a:ext cx="2171006" cy="434088"/>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Order Booked</a:t>
            </a:r>
          </a:p>
        </p:txBody>
      </p:sp>
      <p:sp>
        <p:nvSpPr>
          <p:cNvPr id="21" name="Rectangle 20">
            <a:extLst>
              <a:ext uri="{FF2B5EF4-FFF2-40B4-BE49-F238E27FC236}">
                <a16:creationId xmlns:a16="http://schemas.microsoft.com/office/drawing/2014/main" id="{0933E6D6-273B-3944-9B19-B95C408CB326}"/>
              </a:ext>
            </a:extLst>
          </p:cNvPr>
          <p:cNvSpPr/>
          <p:nvPr/>
        </p:nvSpPr>
        <p:spPr>
          <a:xfrm>
            <a:off x="4103295" y="1019166"/>
            <a:ext cx="2141361" cy="57972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Order Confirmed accepting business conditions and SLA</a:t>
            </a:r>
          </a:p>
        </p:txBody>
      </p:sp>
      <p:sp>
        <p:nvSpPr>
          <p:cNvPr id="22" name="Rectangle 21">
            <a:extLst>
              <a:ext uri="{FF2B5EF4-FFF2-40B4-BE49-F238E27FC236}">
                <a16:creationId xmlns:a16="http://schemas.microsoft.com/office/drawing/2014/main" id="{5F4F35B9-80EC-0D4F-8F26-4149559FE66E}"/>
              </a:ext>
            </a:extLst>
          </p:cNvPr>
          <p:cNvSpPr/>
          <p:nvPr/>
        </p:nvSpPr>
        <p:spPr>
          <a:xfrm>
            <a:off x="4090595" y="4104721"/>
            <a:ext cx="2171006" cy="49393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Product Shipped</a:t>
            </a:r>
          </a:p>
        </p:txBody>
      </p:sp>
      <p:sp>
        <p:nvSpPr>
          <p:cNvPr id="12" name="Rectangle 11">
            <a:extLst>
              <a:ext uri="{FF2B5EF4-FFF2-40B4-BE49-F238E27FC236}">
                <a16:creationId xmlns:a16="http://schemas.microsoft.com/office/drawing/2014/main" id="{D01FEB48-4C3A-1F41-A91E-7444C8C49E0B}"/>
              </a:ext>
            </a:extLst>
          </p:cNvPr>
          <p:cNvSpPr/>
          <p:nvPr/>
        </p:nvSpPr>
        <p:spPr>
          <a:xfrm>
            <a:off x="9409018" y="2137731"/>
            <a:ext cx="2490922" cy="2023705"/>
          </a:xfrm>
          <a:prstGeom prst="rect">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accent1">
                    <a:lumMod val="75000"/>
                  </a:schemeClr>
                </a:solidFill>
              </a:rPr>
              <a:t>Order: </a:t>
            </a:r>
          </a:p>
          <a:p>
            <a:pPr algn="ctr"/>
            <a:r>
              <a:rPr lang="en-US" sz="1400" dirty="0">
                <a:solidFill>
                  <a:schemeClr val="accent1">
                    <a:lumMod val="75000"/>
                  </a:schemeClr>
                </a:solidFill>
              </a:rPr>
              <a:t>estimate delivery data</a:t>
            </a:r>
          </a:p>
          <a:p>
            <a:pPr algn="ctr"/>
            <a:r>
              <a:rPr lang="en-US" sz="1400" dirty="0">
                <a:solidFill>
                  <a:schemeClr val="accent1">
                    <a:lumMod val="75000"/>
                  </a:schemeClr>
                </a:solidFill>
              </a:rPr>
              <a:t>Destination</a:t>
            </a:r>
          </a:p>
          <a:p>
            <a:pPr algn="ctr"/>
            <a:r>
              <a:rPr lang="en-US" sz="1400" dirty="0">
                <a:solidFill>
                  <a:schemeClr val="accent1">
                    <a:lumMod val="75000"/>
                  </a:schemeClr>
                </a:solidFill>
              </a:rPr>
              <a:t>Pickup date</a:t>
            </a:r>
          </a:p>
          <a:p>
            <a:pPr algn="ctr"/>
            <a:r>
              <a:rPr lang="en-US" sz="1400" dirty="0">
                <a:solidFill>
                  <a:schemeClr val="accent1">
                    <a:lumMod val="75000"/>
                  </a:schemeClr>
                </a:solidFill>
              </a:rPr>
              <a:t>Product ID</a:t>
            </a:r>
          </a:p>
          <a:p>
            <a:pPr algn="ctr"/>
            <a:r>
              <a:rPr lang="en-US" sz="1400" dirty="0" err="1">
                <a:solidFill>
                  <a:schemeClr val="accent1">
                    <a:lumMod val="75000"/>
                  </a:schemeClr>
                </a:solidFill>
              </a:rPr>
              <a:t>quantiry</a:t>
            </a:r>
            <a:endParaRPr lang="en-US" sz="1400" dirty="0">
              <a:solidFill>
                <a:schemeClr val="accent1">
                  <a:lumMod val="75000"/>
                </a:schemeClr>
              </a:solidFill>
            </a:endParaRPr>
          </a:p>
        </p:txBody>
      </p:sp>
    </p:spTree>
    <p:extLst>
      <p:ext uri="{BB962C8B-B14F-4D97-AF65-F5344CB8AC3E}">
        <p14:creationId xmlns:p14="http://schemas.microsoft.com/office/powerpoint/2010/main" val="42077477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upload.wikimedia.org/wikipedia/commons/thumb/0/05/Apache_kafka.svg/220px-Apache_kafka.svg.png">
            <a:extLst>
              <a:ext uri="{FF2B5EF4-FFF2-40B4-BE49-F238E27FC236}">
                <a16:creationId xmlns:a16="http://schemas.microsoft.com/office/drawing/2014/main" id="{ECA11968-978F-DA44-9E79-C58636271A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8892" y="4958789"/>
            <a:ext cx="671806" cy="104740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4E365E1-EF0E-7A4C-AC9C-016577D14378}"/>
              </a:ext>
            </a:extLst>
          </p:cNvPr>
          <p:cNvSpPr/>
          <p:nvPr/>
        </p:nvSpPr>
        <p:spPr>
          <a:xfrm>
            <a:off x="3136557" y="922171"/>
            <a:ext cx="4215714" cy="26204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90A86B8-4F66-DF46-9347-49862E54CB30}"/>
              </a:ext>
            </a:extLst>
          </p:cNvPr>
          <p:cNvSpPr txBox="1"/>
          <p:nvPr/>
        </p:nvSpPr>
        <p:spPr>
          <a:xfrm>
            <a:off x="3645778" y="506181"/>
            <a:ext cx="3346515" cy="369332"/>
          </a:xfrm>
          <a:prstGeom prst="rect">
            <a:avLst/>
          </a:prstGeom>
          <a:noFill/>
        </p:spPr>
        <p:txBody>
          <a:bodyPr wrap="square" rtlCol="0">
            <a:spAutoFit/>
          </a:bodyPr>
          <a:lstStyle/>
          <a:p>
            <a:pPr algn="ctr"/>
            <a:r>
              <a:rPr lang="en-US" dirty="0"/>
              <a:t>order-command-</a:t>
            </a:r>
            <a:r>
              <a:rPr lang="en-US" dirty="0" err="1"/>
              <a:t>ms</a:t>
            </a:r>
            <a:endParaRPr lang="en-US" dirty="0"/>
          </a:p>
        </p:txBody>
      </p:sp>
      <p:cxnSp>
        <p:nvCxnSpPr>
          <p:cNvPr id="8" name="Straight Arrow Connector 7">
            <a:extLst>
              <a:ext uri="{FF2B5EF4-FFF2-40B4-BE49-F238E27FC236}">
                <a16:creationId xmlns:a16="http://schemas.microsoft.com/office/drawing/2014/main" id="{0E8BDDF1-BD7E-974E-9EFE-04D0D0F1F9EF}"/>
              </a:ext>
            </a:extLst>
          </p:cNvPr>
          <p:cNvCxnSpPr>
            <a:cxnSpLocks/>
          </p:cNvCxnSpPr>
          <p:nvPr/>
        </p:nvCxnSpPr>
        <p:spPr>
          <a:xfrm>
            <a:off x="810705" y="1482556"/>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D59376-B2B5-3840-9892-673355FF0740}"/>
              </a:ext>
            </a:extLst>
          </p:cNvPr>
          <p:cNvSpPr txBox="1"/>
          <p:nvPr/>
        </p:nvSpPr>
        <p:spPr>
          <a:xfrm>
            <a:off x="1050719" y="1092030"/>
            <a:ext cx="1717589" cy="369332"/>
          </a:xfrm>
          <a:prstGeom prst="rect">
            <a:avLst/>
          </a:prstGeom>
          <a:noFill/>
        </p:spPr>
        <p:txBody>
          <a:bodyPr wrap="square" rtlCol="0">
            <a:spAutoFit/>
          </a:bodyPr>
          <a:lstStyle/>
          <a:p>
            <a:pPr algn="ctr"/>
            <a:r>
              <a:rPr lang="en-US" dirty="0"/>
              <a:t>Create</a:t>
            </a:r>
          </a:p>
        </p:txBody>
      </p:sp>
      <p:cxnSp>
        <p:nvCxnSpPr>
          <p:cNvPr id="16" name="Straight Arrow Connector 15">
            <a:extLst>
              <a:ext uri="{FF2B5EF4-FFF2-40B4-BE49-F238E27FC236}">
                <a16:creationId xmlns:a16="http://schemas.microsoft.com/office/drawing/2014/main" id="{AB1EAAB6-D743-4B41-B8D0-A14CAC405856}"/>
              </a:ext>
            </a:extLst>
          </p:cNvPr>
          <p:cNvCxnSpPr/>
          <p:nvPr/>
        </p:nvCxnSpPr>
        <p:spPr>
          <a:xfrm>
            <a:off x="746589" y="2687885"/>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0E3620F-C0EE-F740-A55B-FD7EDA5CF3B9}"/>
              </a:ext>
            </a:extLst>
          </p:cNvPr>
          <p:cNvSpPr txBox="1"/>
          <p:nvPr/>
        </p:nvSpPr>
        <p:spPr>
          <a:xfrm>
            <a:off x="1021487" y="2666409"/>
            <a:ext cx="1717589" cy="369332"/>
          </a:xfrm>
          <a:prstGeom prst="rect">
            <a:avLst/>
          </a:prstGeom>
          <a:noFill/>
        </p:spPr>
        <p:txBody>
          <a:bodyPr wrap="square" rtlCol="0">
            <a:spAutoFit/>
          </a:bodyPr>
          <a:lstStyle/>
          <a:p>
            <a:pPr algn="ctr"/>
            <a:r>
              <a:rPr lang="en-US" dirty="0" err="1"/>
              <a:t>GetAll</a:t>
            </a:r>
            <a:endParaRPr lang="en-US" dirty="0"/>
          </a:p>
        </p:txBody>
      </p:sp>
      <p:cxnSp>
        <p:nvCxnSpPr>
          <p:cNvPr id="11" name="Straight Arrow Connector 10">
            <a:extLst>
              <a:ext uri="{FF2B5EF4-FFF2-40B4-BE49-F238E27FC236}">
                <a16:creationId xmlns:a16="http://schemas.microsoft.com/office/drawing/2014/main" id="{8AABCE53-C7B6-5A40-A808-995E23625C48}"/>
              </a:ext>
            </a:extLst>
          </p:cNvPr>
          <p:cNvCxnSpPr>
            <a:cxnSpLocks/>
          </p:cNvCxnSpPr>
          <p:nvPr/>
        </p:nvCxnSpPr>
        <p:spPr>
          <a:xfrm flipH="1">
            <a:off x="7345629" y="2779890"/>
            <a:ext cx="2263347" cy="0"/>
          </a:xfrm>
          <a:prstGeom prst="straightConnector1">
            <a:avLst/>
          </a:prstGeom>
          <a:ln w="25400">
            <a:solidFill>
              <a:schemeClr val="accent6">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D32B243-00AD-0B49-9A40-C3535995231F}"/>
              </a:ext>
            </a:extLst>
          </p:cNvPr>
          <p:cNvCxnSpPr>
            <a:cxnSpLocks/>
          </p:cNvCxnSpPr>
          <p:nvPr/>
        </p:nvCxnSpPr>
        <p:spPr>
          <a:xfrm>
            <a:off x="7368201" y="1482556"/>
            <a:ext cx="2263346" cy="0"/>
          </a:xfrm>
          <a:prstGeom prst="straightConnector1">
            <a:avLst/>
          </a:prstGeom>
          <a:ln w="25400">
            <a:solidFill>
              <a:schemeClr val="accent6">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929F462-362B-FF44-99CC-8BD1CB6614EB}"/>
              </a:ext>
            </a:extLst>
          </p:cNvPr>
          <p:cNvSpPr txBox="1"/>
          <p:nvPr/>
        </p:nvSpPr>
        <p:spPr>
          <a:xfrm>
            <a:off x="10015846" y="1026296"/>
            <a:ext cx="1556951" cy="369332"/>
          </a:xfrm>
          <a:prstGeom prst="rect">
            <a:avLst/>
          </a:prstGeom>
          <a:noFill/>
        </p:spPr>
        <p:txBody>
          <a:bodyPr wrap="square" rtlCol="0">
            <a:spAutoFit/>
          </a:bodyPr>
          <a:lstStyle/>
          <a:p>
            <a:r>
              <a:rPr lang="en-US" dirty="0"/>
              <a:t>Topic orders</a:t>
            </a:r>
          </a:p>
        </p:txBody>
      </p:sp>
      <p:sp>
        <p:nvSpPr>
          <p:cNvPr id="22" name="Rectangle 21">
            <a:extLst>
              <a:ext uri="{FF2B5EF4-FFF2-40B4-BE49-F238E27FC236}">
                <a16:creationId xmlns:a16="http://schemas.microsoft.com/office/drawing/2014/main" id="{1F9C8D9F-AD04-2441-B4C6-E5C7FD7C120D}"/>
              </a:ext>
            </a:extLst>
          </p:cNvPr>
          <p:cNvSpPr/>
          <p:nvPr/>
        </p:nvSpPr>
        <p:spPr>
          <a:xfrm>
            <a:off x="9615617" y="922172"/>
            <a:ext cx="2211859" cy="52629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02FE0A0-958B-1F46-8573-710502978F7D}"/>
              </a:ext>
            </a:extLst>
          </p:cNvPr>
          <p:cNvSpPr txBox="1"/>
          <p:nvPr/>
        </p:nvSpPr>
        <p:spPr>
          <a:xfrm>
            <a:off x="7769254" y="1113224"/>
            <a:ext cx="1461243" cy="338554"/>
          </a:xfrm>
          <a:prstGeom prst="rect">
            <a:avLst/>
          </a:prstGeom>
          <a:noFill/>
        </p:spPr>
        <p:txBody>
          <a:bodyPr wrap="square" rtlCol="0">
            <a:spAutoFit/>
          </a:bodyPr>
          <a:lstStyle/>
          <a:p>
            <a:r>
              <a:rPr lang="en-US" sz="1600" i="1" dirty="0" err="1"/>
              <a:t>OrderCreated</a:t>
            </a:r>
            <a:endParaRPr lang="en-US" sz="1600" i="1" dirty="0"/>
          </a:p>
        </p:txBody>
      </p:sp>
      <p:cxnSp>
        <p:nvCxnSpPr>
          <p:cNvPr id="28" name="Straight Arrow Connector 27">
            <a:extLst>
              <a:ext uri="{FF2B5EF4-FFF2-40B4-BE49-F238E27FC236}">
                <a16:creationId xmlns:a16="http://schemas.microsoft.com/office/drawing/2014/main" id="{467937B0-DAD2-9D49-B0F5-8E7400365791}"/>
              </a:ext>
            </a:extLst>
          </p:cNvPr>
          <p:cNvCxnSpPr/>
          <p:nvPr/>
        </p:nvCxnSpPr>
        <p:spPr>
          <a:xfrm>
            <a:off x="3136556" y="1482556"/>
            <a:ext cx="42157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505FD44-3985-3941-BC77-3B765CB6853E}"/>
              </a:ext>
            </a:extLst>
          </p:cNvPr>
          <p:cNvSpPr txBox="1"/>
          <p:nvPr/>
        </p:nvSpPr>
        <p:spPr>
          <a:xfrm>
            <a:off x="4510216" y="1297890"/>
            <a:ext cx="1585780" cy="369332"/>
          </a:xfrm>
          <a:prstGeom prst="rect">
            <a:avLst/>
          </a:prstGeom>
          <a:noFill/>
        </p:spPr>
        <p:txBody>
          <a:bodyPr wrap="square" rtlCol="0">
            <a:spAutoFit/>
          </a:bodyPr>
          <a:lstStyle/>
          <a:p>
            <a:pPr algn="ctr"/>
            <a:r>
              <a:rPr lang="en-US" dirty="0"/>
              <a:t>validation</a:t>
            </a:r>
          </a:p>
        </p:txBody>
      </p:sp>
      <p:sp>
        <p:nvSpPr>
          <p:cNvPr id="31" name="Can 30">
            <a:extLst>
              <a:ext uri="{FF2B5EF4-FFF2-40B4-BE49-F238E27FC236}">
                <a16:creationId xmlns:a16="http://schemas.microsoft.com/office/drawing/2014/main" id="{0273731B-82C2-0147-9DA7-04C0ED86ED9A}"/>
              </a:ext>
            </a:extLst>
          </p:cNvPr>
          <p:cNvSpPr/>
          <p:nvPr/>
        </p:nvSpPr>
        <p:spPr>
          <a:xfrm>
            <a:off x="6410101" y="2406145"/>
            <a:ext cx="827903" cy="106268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Arrow Connector 36">
            <a:extLst>
              <a:ext uri="{FF2B5EF4-FFF2-40B4-BE49-F238E27FC236}">
                <a16:creationId xmlns:a16="http://schemas.microsoft.com/office/drawing/2014/main" id="{0649ECDE-27F7-D74B-8995-C1163F86F523}"/>
              </a:ext>
            </a:extLst>
          </p:cNvPr>
          <p:cNvCxnSpPr>
            <a:cxnSpLocks/>
          </p:cNvCxnSpPr>
          <p:nvPr/>
        </p:nvCxnSpPr>
        <p:spPr>
          <a:xfrm>
            <a:off x="3120627" y="2687885"/>
            <a:ext cx="3102392" cy="24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37A6C3B-1E9A-9548-8E3B-AC672D1CDF38}"/>
              </a:ext>
            </a:extLst>
          </p:cNvPr>
          <p:cNvCxnSpPr>
            <a:cxnSpLocks/>
          </p:cNvCxnSpPr>
          <p:nvPr/>
        </p:nvCxnSpPr>
        <p:spPr>
          <a:xfrm>
            <a:off x="810705" y="2129870"/>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234CDEF-AAB0-7345-A270-4155751206D6}"/>
              </a:ext>
            </a:extLst>
          </p:cNvPr>
          <p:cNvSpPr txBox="1"/>
          <p:nvPr/>
        </p:nvSpPr>
        <p:spPr>
          <a:xfrm>
            <a:off x="1050719" y="1793123"/>
            <a:ext cx="1717589" cy="369332"/>
          </a:xfrm>
          <a:prstGeom prst="rect">
            <a:avLst/>
          </a:prstGeom>
          <a:noFill/>
        </p:spPr>
        <p:txBody>
          <a:bodyPr wrap="square" rtlCol="0">
            <a:spAutoFit/>
          </a:bodyPr>
          <a:lstStyle/>
          <a:p>
            <a:pPr algn="ctr"/>
            <a:r>
              <a:rPr lang="en-US" dirty="0"/>
              <a:t>Update</a:t>
            </a:r>
          </a:p>
        </p:txBody>
      </p:sp>
      <p:cxnSp>
        <p:nvCxnSpPr>
          <p:cNvPr id="43" name="Straight Arrow Connector 42">
            <a:extLst>
              <a:ext uri="{FF2B5EF4-FFF2-40B4-BE49-F238E27FC236}">
                <a16:creationId xmlns:a16="http://schemas.microsoft.com/office/drawing/2014/main" id="{E7E78E0E-6A58-B043-911D-AA72E72184F7}"/>
              </a:ext>
            </a:extLst>
          </p:cNvPr>
          <p:cNvCxnSpPr/>
          <p:nvPr/>
        </p:nvCxnSpPr>
        <p:spPr>
          <a:xfrm>
            <a:off x="3152486" y="2129870"/>
            <a:ext cx="42157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448FF7E-D1E1-694C-9286-86B2C0905F67}"/>
              </a:ext>
            </a:extLst>
          </p:cNvPr>
          <p:cNvSpPr txBox="1"/>
          <p:nvPr/>
        </p:nvSpPr>
        <p:spPr>
          <a:xfrm>
            <a:off x="4526146" y="1945204"/>
            <a:ext cx="1585780" cy="369332"/>
          </a:xfrm>
          <a:prstGeom prst="rect">
            <a:avLst/>
          </a:prstGeom>
          <a:noFill/>
        </p:spPr>
        <p:txBody>
          <a:bodyPr wrap="square" rtlCol="0">
            <a:spAutoFit/>
          </a:bodyPr>
          <a:lstStyle/>
          <a:p>
            <a:pPr algn="ctr"/>
            <a:r>
              <a:rPr lang="en-US" dirty="0"/>
              <a:t>validation</a:t>
            </a:r>
          </a:p>
        </p:txBody>
      </p:sp>
      <p:cxnSp>
        <p:nvCxnSpPr>
          <p:cNvPr id="40" name="Straight Arrow Connector 39">
            <a:extLst>
              <a:ext uri="{FF2B5EF4-FFF2-40B4-BE49-F238E27FC236}">
                <a16:creationId xmlns:a16="http://schemas.microsoft.com/office/drawing/2014/main" id="{F1468FB5-52C9-C44B-90C7-29B4EF70ED80}"/>
              </a:ext>
            </a:extLst>
          </p:cNvPr>
          <p:cNvCxnSpPr>
            <a:cxnSpLocks/>
            <a:endCxn id="31" idx="2"/>
          </p:cNvCxnSpPr>
          <p:nvPr/>
        </p:nvCxnSpPr>
        <p:spPr>
          <a:xfrm>
            <a:off x="5622324" y="2335643"/>
            <a:ext cx="787777" cy="6018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558AD30-2404-BA4A-B7C5-A589F5E8DD95}"/>
              </a:ext>
            </a:extLst>
          </p:cNvPr>
          <p:cNvCxnSpPr>
            <a:cxnSpLocks/>
          </p:cNvCxnSpPr>
          <p:nvPr/>
        </p:nvCxnSpPr>
        <p:spPr>
          <a:xfrm>
            <a:off x="7376273" y="2128499"/>
            <a:ext cx="2263346" cy="0"/>
          </a:xfrm>
          <a:prstGeom prst="straightConnector1">
            <a:avLst/>
          </a:prstGeom>
          <a:ln w="25400">
            <a:solidFill>
              <a:schemeClr val="accent6">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C1E8D35F-E752-9441-ADCD-4BB76725769B}"/>
              </a:ext>
            </a:extLst>
          </p:cNvPr>
          <p:cNvSpPr txBox="1"/>
          <p:nvPr/>
        </p:nvSpPr>
        <p:spPr>
          <a:xfrm>
            <a:off x="7777326" y="1759167"/>
            <a:ext cx="1564382" cy="338554"/>
          </a:xfrm>
          <a:prstGeom prst="rect">
            <a:avLst/>
          </a:prstGeom>
          <a:noFill/>
        </p:spPr>
        <p:txBody>
          <a:bodyPr wrap="square" rtlCol="0">
            <a:spAutoFit/>
          </a:bodyPr>
          <a:lstStyle/>
          <a:p>
            <a:r>
              <a:rPr lang="en-US" sz="1600" i="1" dirty="0" err="1"/>
              <a:t>OrderUpdated</a:t>
            </a:r>
            <a:endParaRPr lang="en-US" sz="1600" i="1" dirty="0"/>
          </a:p>
        </p:txBody>
      </p:sp>
      <p:sp>
        <p:nvSpPr>
          <p:cNvPr id="51" name="TextBox 50">
            <a:extLst>
              <a:ext uri="{FF2B5EF4-FFF2-40B4-BE49-F238E27FC236}">
                <a16:creationId xmlns:a16="http://schemas.microsoft.com/office/drawing/2014/main" id="{7532EE23-7F4D-0C4C-B4F3-9A27039724CD}"/>
              </a:ext>
            </a:extLst>
          </p:cNvPr>
          <p:cNvSpPr txBox="1"/>
          <p:nvPr/>
        </p:nvSpPr>
        <p:spPr>
          <a:xfrm>
            <a:off x="7636688" y="2762637"/>
            <a:ext cx="1681230" cy="830997"/>
          </a:xfrm>
          <a:prstGeom prst="rect">
            <a:avLst/>
          </a:prstGeom>
          <a:noFill/>
        </p:spPr>
        <p:txBody>
          <a:bodyPr wrap="square" rtlCol="0">
            <a:spAutoFit/>
          </a:bodyPr>
          <a:lstStyle/>
          <a:p>
            <a:r>
              <a:rPr lang="en-US" sz="1600" dirty="0" err="1"/>
              <a:t>OrderCreated</a:t>
            </a:r>
            <a:endParaRPr lang="en-US" sz="1600" dirty="0"/>
          </a:p>
          <a:p>
            <a:r>
              <a:rPr lang="en-US" sz="1600" dirty="0" err="1"/>
              <a:t>OrderUpdated</a:t>
            </a:r>
            <a:endParaRPr lang="en-US" sz="1600" dirty="0"/>
          </a:p>
          <a:p>
            <a:r>
              <a:rPr lang="en-US" sz="1600" dirty="0" err="1"/>
              <a:t>OrderAssigned</a:t>
            </a:r>
            <a:endParaRPr lang="en-US" sz="1600" dirty="0"/>
          </a:p>
        </p:txBody>
      </p:sp>
      <p:sp>
        <p:nvSpPr>
          <p:cNvPr id="29" name="Rectangle 28">
            <a:extLst>
              <a:ext uri="{FF2B5EF4-FFF2-40B4-BE49-F238E27FC236}">
                <a16:creationId xmlns:a16="http://schemas.microsoft.com/office/drawing/2014/main" id="{A094D61C-E007-CC4C-8C6D-BF73B8B83B2A}"/>
              </a:ext>
            </a:extLst>
          </p:cNvPr>
          <p:cNvSpPr/>
          <p:nvPr/>
        </p:nvSpPr>
        <p:spPr>
          <a:xfrm>
            <a:off x="3136556" y="4353866"/>
            <a:ext cx="4215714" cy="22572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E6CA38AC-A6E6-884C-A2B8-0E6F64016196}"/>
              </a:ext>
            </a:extLst>
          </p:cNvPr>
          <p:cNvCxnSpPr/>
          <p:nvPr/>
        </p:nvCxnSpPr>
        <p:spPr>
          <a:xfrm>
            <a:off x="810704" y="4851525"/>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2BD6E8C-D54A-9E45-B9BD-0DB80BAF0E5B}"/>
              </a:ext>
            </a:extLst>
          </p:cNvPr>
          <p:cNvSpPr txBox="1"/>
          <p:nvPr/>
        </p:nvSpPr>
        <p:spPr>
          <a:xfrm>
            <a:off x="1013253" y="4579931"/>
            <a:ext cx="1717589" cy="369332"/>
          </a:xfrm>
          <a:prstGeom prst="rect">
            <a:avLst/>
          </a:prstGeom>
          <a:noFill/>
        </p:spPr>
        <p:txBody>
          <a:bodyPr wrap="square" rtlCol="0">
            <a:spAutoFit/>
          </a:bodyPr>
          <a:lstStyle/>
          <a:p>
            <a:pPr algn="ctr"/>
            <a:r>
              <a:rPr lang="en-US" dirty="0" err="1"/>
              <a:t>GetByManuf</a:t>
            </a:r>
            <a:endParaRPr lang="en-US" dirty="0"/>
          </a:p>
        </p:txBody>
      </p:sp>
      <p:cxnSp>
        <p:nvCxnSpPr>
          <p:cNvPr id="34" name="Straight Arrow Connector 33">
            <a:extLst>
              <a:ext uri="{FF2B5EF4-FFF2-40B4-BE49-F238E27FC236}">
                <a16:creationId xmlns:a16="http://schemas.microsoft.com/office/drawing/2014/main" id="{B7FA279B-4D5A-7044-898D-5F8E6108B567}"/>
              </a:ext>
            </a:extLst>
          </p:cNvPr>
          <p:cNvCxnSpPr/>
          <p:nvPr/>
        </p:nvCxnSpPr>
        <p:spPr>
          <a:xfrm>
            <a:off x="810704" y="5695989"/>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59636AD-D61D-8742-A007-F982FA87CAA8}"/>
              </a:ext>
            </a:extLst>
          </p:cNvPr>
          <p:cNvSpPr txBox="1"/>
          <p:nvPr/>
        </p:nvSpPr>
        <p:spPr>
          <a:xfrm>
            <a:off x="993913" y="3088640"/>
            <a:ext cx="1717589" cy="369332"/>
          </a:xfrm>
          <a:prstGeom prst="rect">
            <a:avLst/>
          </a:prstGeom>
          <a:noFill/>
        </p:spPr>
        <p:txBody>
          <a:bodyPr wrap="square" rtlCol="0">
            <a:spAutoFit/>
          </a:bodyPr>
          <a:lstStyle/>
          <a:p>
            <a:pPr algn="ctr"/>
            <a:r>
              <a:rPr lang="en-US" dirty="0" err="1"/>
              <a:t>GetById</a:t>
            </a:r>
            <a:endParaRPr lang="en-US" dirty="0"/>
          </a:p>
        </p:txBody>
      </p:sp>
      <p:cxnSp>
        <p:nvCxnSpPr>
          <p:cNvPr id="36" name="Straight Arrow Connector 35">
            <a:extLst>
              <a:ext uri="{FF2B5EF4-FFF2-40B4-BE49-F238E27FC236}">
                <a16:creationId xmlns:a16="http://schemas.microsoft.com/office/drawing/2014/main" id="{A8BB5A35-B448-6E42-AE64-B6AA3E2B0073}"/>
              </a:ext>
            </a:extLst>
          </p:cNvPr>
          <p:cNvCxnSpPr/>
          <p:nvPr/>
        </p:nvCxnSpPr>
        <p:spPr>
          <a:xfrm>
            <a:off x="810704" y="6456728"/>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A0126CE9-550C-8F41-9C1D-E05A30D21841}"/>
              </a:ext>
            </a:extLst>
          </p:cNvPr>
          <p:cNvSpPr txBox="1"/>
          <p:nvPr/>
        </p:nvSpPr>
        <p:spPr>
          <a:xfrm>
            <a:off x="1013253" y="6185134"/>
            <a:ext cx="1717589" cy="369332"/>
          </a:xfrm>
          <a:prstGeom prst="rect">
            <a:avLst/>
          </a:prstGeom>
          <a:noFill/>
        </p:spPr>
        <p:txBody>
          <a:bodyPr wrap="square" rtlCol="0">
            <a:spAutoFit/>
          </a:bodyPr>
          <a:lstStyle/>
          <a:p>
            <a:pPr algn="ctr"/>
            <a:r>
              <a:rPr lang="en-US" dirty="0" err="1"/>
              <a:t>GetAllPending</a:t>
            </a:r>
            <a:endParaRPr lang="en-US" dirty="0"/>
          </a:p>
        </p:txBody>
      </p:sp>
      <p:cxnSp>
        <p:nvCxnSpPr>
          <p:cNvPr id="39" name="Straight Arrow Connector 38">
            <a:extLst>
              <a:ext uri="{FF2B5EF4-FFF2-40B4-BE49-F238E27FC236}">
                <a16:creationId xmlns:a16="http://schemas.microsoft.com/office/drawing/2014/main" id="{AC706704-B6AF-0047-B848-71013B21D926}"/>
              </a:ext>
            </a:extLst>
          </p:cNvPr>
          <p:cNvCxnSpPr>
            <a:cxnSpLocks/>
          </p:cNvCxnSpPr>
          <p:nvPr/>
        </p:nvCxnSpPr>
        <p:spPr>
          <a:xfrm flipH="1">
            <a:off x="7352271" y="2937485"/>
            <a:ext cx="2256705" cy="2566114"/>
          </a:xfrm>
          <a:prstGeom prst="straightConnector1">
            <a:avLst/>
          </a:prstGeom>
          <a:ln w="25400">
            <a:solidFill>
              <a:schemeClr val="accent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0" name="Can 49">
            <a:extLst>
              <a:ext uri="{FF2B5EF4-FFF2-40B4-BE49-F238E27FC236}">
                <a16:creationId xmlns:a16="http://schemas.microsoft.com/office/drawing/2014/main" id="{C8CAFB20-89F3-564D-B2AE-BB90C7CBEBDC}"/>
              </a:ext>
            </a:extLst>
          </p:cNvPr>
          <p:cNvSpPr/>
          <p:nvPr/>
        </p:nvSpPr>
        <p:spPr>
          <a:xfrm>
            <a:off x="5782961" y="5219396"/>
            <a:ext cx="827903" cy="106268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2" name="Straight Arrow Connector 51">
            <a:extLst>
              <a:ext uri="{FF2B5EF4-FFF2-40B4-BE49-F238E27FC236}">
                <a16:creationId xmlns:a16="http://schemas.microsoft.com/office/drawing/2014/main" id="{CD43458F-2428-664F-8303-E6A4A8F12ABB}"/>
              </a:ext>
            </a:extLst>
          </p:cNvPr>
          <p:cNvCxnSpPr/>
          <p:nvPr/>
        </p:nvCxnSpPr>
        <p:spPr>
          <a:xfrm>
            <a:off x="3136555" y="4870987"/>
            <a:ext cx="2670091" cy="644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30AC866-5EFC-2044-AE24-BB6176C1EF9E}"/>
              </a:ext>
            </a:extLst>
          </p:cNvPr>
          <p:cNvCxnSpPr>
            <a:endCxn id="50" idx="2"/>
          </p:cNvCxnSpPr>
          <p:nvPr/>
        </p:nvCxnSpPr>
        <p:spPr>
          <a:xfrm>
            <a:off x="3136555" y="5717184"/>
            <a:ext cx="2646406" cy="33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EA02BB50-B159-2841-9ECD-EB89876CF41D}"/>
              </a:ext>
            </a:extLst>
          </p:cNvPr>
          <p:cNvCxnSpPr/>
          <p:nvPr/>
        </p:nvCxnSpPr>
        <p:spPr>
          <a:xfrm flipV="1">
            <a:off x="3136555" y="5961468"/>
            <a:ext cx="2646406" cy="495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94692CC-1660-654E-B26A-B0158CF013ED}"/>
              </a:ext>
            </a:extLst>
          </p:cNvPr>
          <p:cNvCxnSpPr/>
          <p:nvPr/>
        </p:nvCxnSpPr>
        <p:spPr>
          <a:xfrm flipH="1">
            <a:off x="6610864" y="5515958"/>
            <a:ext cx="741406" cy="180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79F5A99-D87F-4447-AE5D-13F79C1C4CB9}"/>
              </a:ext>
            </a:extLst>
          </p:cNvPr>
          <p:cNvSpPr txBox="1"/>
          <p:nvPr/>
        </p:nvSpPr>
        <p:spPr>
          <a:xfrm>
            <a:off x="7626179" y="4267836"/>
            <a:ext cx="2980751" cy="861774"/>
          </a:xfrm>
          <a:prstGeom prst="rect">
            <a:avLst/>
          </a:prstGeom>
          <a:noFill/>
        </p:spPr>
        <p:txBody>
          <a:bodyPr wrap="square" rtlCol="0">
            <a:spAutoFit/>
          </a:bodyPr>
          <a:lstStyle/>
          <a:p>
            <a:r>
              <a:rPr lang="en-US" sz="1600" dirty="0" err="1"/>
              <a:t>OrderCreated</a:t>
            </a:r>
            <a:endParaRPr lang="en-US" sz="1600" dirty="0"/>
          </a:p>
          <a:p>
            <a:r>
              <a:rPr lang="en-US" sz="1600" dirty="0" err="1"/>
              <a:t>OrderUpdated</a:t>
            </a:r>
            <a:endParaRPr lang="en-US" sz="1600" dirty="0"/>
          </a:p>
          <a:p>
            <a:r>
              <a:rPr lang="en-US" sz="1600" dirty="0" err="1"/>
              <a:t>OrderAssigned</a:t>
            </a:r>
            <a:endParaRPr lang="en-US" sz="1600" dirty="0"/>
          </a:p>
        </p:txBody>
      </p:sp>
      <p:sp>
        <p:nvSpPr>
          <p:cNvPr id="3" name="TextBox 2">
            <a:extLst>
              <a:ext uri="{FF2B5EF4-FFF2-40B4-BE49-F238E27FC236}">
                <a16:creationId xmlns:a16="http://schemas.microsoft.com/office/drawing/2014/main" id="{7D517ECB-FF1B-5242-9753-614D2A52982C}"/>
              </a:ext>
            </a:extLst>
          </p:cNvPr>
          <p:cNvSpPr txBox="1"/>
          <p:nvPr/>
        </p:nvSpPr>
        <p:spPr>
          <a:xfrm>
            <a:off x="9658892" y="2666409"/>
            <a:ext cx="1162369" cy="369332"/>
          </a:xfrm>
          <a:prstGeom prst="rect">
            <a:avLst/>
          </a:prstGeom>
          <a:noFill/>
        </p:spPr>
        <p:txBody>
          <a:bodyPr wrap="none" rtlCol="0">
            <a:spAutoFit/>
          </a:bodyPr>
          <a:lstStyle/>
          <a:p>
            <a:r>
              <a:rPr lang="en-US" dirty="0"/>
              <a:t>Partition 0</a:t>
            </a:r>
          </a:p>
        </p:txBody>
      </p:sp>
      <p:sp>
        <p:nvSpPr>
          <p:cNvPr id="58" name="TextBox 57">
            <a:extLst>
              <a:ext uri="{FF2B5EF4-FFF2-40B4-BE49-F238E27FC236}">
                <a16:creationId xmlns:a16="http://schemas.microsoft.com/office/drawing/2014/main" id="{68C2ADF9-05AD-AE4B-8493-F49F1A232E49}"/>
              </a:ext>
            </a:extLst>
          </p:cNvPr>
          <p:cNvSpPr txBox="1"/>
          <p:nvPr/>
        </p:nvSpPr>
        <p:spPr>
          <a:xfrm>
            <a:off x="3529102" y="3975287"/>
            <a:ext cx="3346515" cy="369332"/>
          </a:xfrm>
          <a:prstGeom prst="rect">
            <a:avLst/>
          </a:prstGeom>
          <a:noFill/>
        </p:spPr>
        <p:txBody>
          <a:bodyPr wrap="square" rtlCol="0">
            <a:spAutoFit/>
          </a:bodyPr>
          <a:lstStyle/>
          <a:p>
            <a:pPr algn="ctr"/>
            <a:r>
              <a:rPr lang="en-US" dirty="0"/>
              <a:t>order-query-</a:t>
            </a:r>
            <a:r>
              <a:rPr lang="en-US" dirty="0" err="1"/>
              <a:t>ms</a:t>
            </a:r>
            <a:endParaRPr lang="en-US" dirty="0"/>
          </a:p>
        </p:txBody>
      </p:sp>
      <p:sp>
        <p:nvSpPr>
          <p:cNvPr id="7" name="Title 6">
            <a:extLst>
              <a:ext uri="{FF2B5EF4-FFF2-40B4-BE49-F238E27FC236}">
                <a16:creationId xmlns:a16="http://schemas.microsoft.com/office/drawing/2014/main" id="{E0EBA089-25ED-7745-8640-599417891938}"/>
              </a:ext>
            </a:extLst>
          </p:cNvPr>
          <p:cNvSpPr>
            <a:spLocks noGrp="1"/>
          </p:cNvSpPr>
          <p:nvPr>
            <p:ph type="title"/>
          </p:nvPr>
        </p:nvSpPr>
        <p:spPr>
          <a:xfrm>
            <a:off x="390788" y="60120"/>
            <a:ext cx="10886813" cy="574770"/>
          </a:xfrm>
        </p:spPr>
        <p:txBody>
          <a:bodyPr/>
          <a:lstStyle/>
          <a:p>
            <a:r>
              <a:rPr lang="en-US" dirty="0"/>
              <a:t>Order MS</a:t>
            </a:r>
          </a:p>
        </p:txBody>
      </p:sp>
      <p:cxnSp>
        <p:nvCxnSpPr>
          <p:cNvPr id="45" name="Straight Arrow Connector 44">
            <a:extLst>
              <a:ext uri="{FF2B5EF4-FFF2-40B4-BE49-F238E27FC236}">
                <a16:creationId xmlns:a16="http://schemas.microsoft.com/office/drawing/2014/main" id="{C3339D24-F9BB-D248-9B19-AB1BD298204D}"/>
              </a:ext>
            </a:extLst>
          </p:cNvPr>
          <p:cNvCxnSpPr/>
          <p:nvPr/>
        </p:nvCxnSpPr>
        <p:spPr>
          <a:xfrm>
            <a:off x="826635" y="3155811"/>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7987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610751" y="4655495"/>
            <a:ext cx="8092039"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Messaging</a:t>
            </a:r>
            <a:endParaRPr lang="en-US" sz="1400" dirty="0">
              <a:solidFill>
                <a:srgbClr val="7030A0"/>
              </a:solidFill>
            </a:endParaRPr>
          </a:p>
        </p:txBody>
      </p:sp>
      <p:sp>
        <p:nvSpPr>
          <p:cNvPr id="2" name="Title 1"/>
          <p:cNvSpPr>
            <a:spLocks noGrp="1"/>
          </p:cNvSpPr>
          <p:nvPr>
            <p:ph type="title"/>
          </p:nvPr>
        </p:nvSpPr>
        <p:spPr>
          <a:xfrm>
            <a:off x="390788" y="60120"/>
            <a:ext cx="10869879" cy="533590"/>
          </a:xfrm>
        </p:spPr>
        <p:txBody>
          <a:bodyPr/>
          <a:lstStyle/>
          <a:p>
            <a:pPr algn="l"/>
            <a:r>
              <a:rPr lang="en-US" dirty="0"/>
              <a:t>Why Event Driven Architecture: Eventual Data Consistency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6</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1671835"/>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1675429"/>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378339" y="5708984"/>
            <a:ext cx="347218" cy="39520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162690" y="267408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05125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219564"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50" name="Rectangle 49"/>
          <p:cNvSpPr/>
          <p:nvPr/>
        </p:nvSpPr>
        <p:spPr>
          <a:xfrm>
            <a:off x="2481778"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2765300" y="5574469"/>
            <a:ext cx="405411" cy="429400"/>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06697"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err="1">
                <a:solidFill>
                  <a:srgbClr val="7030A0"/>
                </a:solidFill>
              </a:rPr>
              <a:t>Config</a:t>
            </a:r>
            <a:r>
              <a:rPr lang="en-US" sz="1050" dirty="0">
                <a:solidFill>
                  <a:srgbClr val="7030A0"/>
                </a:solidFill>
              </a:rPr>
              <a:t> management MS</a:t>
            </a:r>
          </a:p>
        </p:txBody>
      </p:sp>
      <p:cxnSp>
        <p:nvCxnSpPr>
          <p:cNvPr id="57" name="Elbow Connector 56"/>
          <p:cNvCxnSpPr>
            <a:stCxn id="33" idx="2"/>
            <a:endCxn id="67" idx="0"/>
          </p:cNvCxnSpPr>
          <p:nvPr/>
        </p:nvCxnSpPr>
        <p:spPr>
          <a:xfrm rot="16200000" flipH="1">
            <a:off x="5224775" y="1889607"/>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1895169"/>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8104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a:t>
            </a:r>
            <a:r>
              <a:rPr lang="en-US" sz="1400" dirty="0" err="1">
                <a:solidFill>
                  <a:srgbClr val="7030A0"/>
                </a:solidFill>
              </a:rPr>
              <a:t>Config</a:t>
            </a:r>
            <a:r>
              <a:rPr lang="en-US" sz="1400" dirty="0">
                <a:solidFill>
                  <a:srgbClr val="7030A0"/>
                </a:solidFill>
              </a:rPr>
              <a:t> Web</a:t>
            </a:r>
          </a:p>
        </p:txBody>
      </p:sp>
      <p:sp>
        <p:nvSpPr>
          <p:cNvPr id="32" name="Rectangle 31"/>
          <p:cNvSpPr/>
          <p:nvPr/>
        </p:nvSpPr>
        <p:spPr>
          <a:xfrm>
            <a:off x="2899248" y="82328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1821106"/>
            <a:ext cx="1039067" cy="415498"/>
          </a:xfrm>
          <a:prstGeom prst="rect">
            <a:avLst/>
          </a:prstGeom>
          <a:noFill/>
        </p:spPr>
        <p:txBody>
          <a:bodyPr wrap="none" rtlCol="0">
            <a:spAutoFit/>
          </a:bodyPr>
          <a:lstStyle/>
          <a:p>
            <a:r>
              <a:rPr lang="en-US" sz="1050" dirty="0"/>
              <a:t>Add, delete</a:t>
            </a:r>
            <a:r>
              <a:rPr lang="en-US" sz="1050"/>
              <a:t>, </a:t>
            </a:r>
          </a:p>
          <a:p>
            <a:r>
              <a:rPr lang="en-US" sz="1050" dirty="0"/>
              <a:t>update Assets</a:t>
            </a:r>
          </a:p>
        </p:txBody>
      </p:sp>
      <p:cxnSp>
        <p:nvCxnSpPr>
          <p:cNvPr id="42" name="Elbow Connector 41"/>
          <p:cNvCxnSpPr>
            <a:stCxn id="32" idx="2"/>
            <a:endCxn id="64" idx="0"/>
          </p:cNvCxnSpPr>
          <p:nvPr/>
        </p:nvCxnSpPr>
        <p:spPr>
          <a:xfrm rot="5400000">
            <a:off x="2861042" y="1550379"/>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1760692"/>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1552943"/>
            <a:ext cx="1303562" cy="415498"/>
          </a:xfrm>
          <a:prstGeom prst="rect">
            <a:avLst/>
          </a:prstGeom>
          <a:noFill/>
        </p:spPr>
        <p:txBody>
          <a:bodyPr wrap="none" rtlCol="0">
            <a:spAutoFit/>
          </a:bodyPr>
          <a:lstStyle/>
          <a:p>
            <a:r>
              <a:rPr lang="en-US" sz="1050" dirty="0"/>
              <a:t>Add, delete, </a:t>
            </a:r>
          </a:p>
          <a:p>
            <a:r>
              <a:rPr lang="en-US" sz="1050" dirty="0"/>
              <a:t>update App </a:t>
            </a:r>
            <a:r>
              <a:rPr lang="en-US" sz="1050" dirty="0" err="1"/>
              <a:t>Config</a:t>
            </a:r>
            <a:endParaRPr lang="en-US" sz="1050" dirty="0"/>
          </a:p>
        </p:txBody>
      </p:sp>
      <p:cxnSp>
        <p:nvCxnSpPr>
          <p:cNvPr id="56" name="Elbow Connector 55"/>
          <p:cNvCxnSpPr>
            <a:stCxn id="53" idx="2"/>
            <a:endCxn id="3" idx="0"/>
          </p:cNvCxnSpPr>
          <p:nvPr/>
        </p:nvCxnSpPr>
        <p:spPr>
          <a:xfrm rot="16200000" flipH="1">
            <a:off x="1103322" y="3589465"/>
            <a:ext cx="377169"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246135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4" name="Rectangle 63"/>
          <p:cNvSpPr/>
          <p:nvPr/>
        </p:nvSpPr>
        <p:spPr>
          <a:xfrm>
            <a:off x="2481777" y="244583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6" name="Rectangle 65"/>
          <p:cNvSpPr/>
          <p:nvPr/>
        </p:nvSpPr>
        <p:spPr>
          <a:xfrm>
            <a:off x="3688380" y="245406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5225047" y="244395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8" name="Rectangle 67"/>
          <p:cNvSpPr/>
          <p:nvPr/>
        </p:nvSpPr>
        <p:spPr>
          <a:xfrm>
            <a:off x="7153048" y="249991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300" y="3913920"/>
            <a:ext cx="552951" cy="386793"/>
          </a:xfrm>
          <a:prstGeom prst="rect">
            <a:avLst/>
          </a:prstGeom>
        </p:spPr>
      </p:pic>
      <p:cxnSp>
        <p:nvCxnSpPr>
          <p:cNvPr id="38" name="Elbow Connector 37"/>
          <p:cNvCxnSpPr>
            <a:endCxn id="39" idx="0"/>
          </p:cNvCxnSpPr>
          <p:nvPr/>
        </p:nvCxnSpPr>
        <p:spPr>
          <a:xfrm rot="16200000" flipH="1">
            <a:off x="7709091" y="3615953"/>
            <a:ext cx="324194"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0582" y="3913920"/>
            <a:ext cx="552951" cy="386793"/>
          </a:xfrm>
          <a:prstGeom prst="rect">
            <a:avLst/>
          </a:prstGeom>
        </p:spPr>
      </p:pic>
      <p:cxnSp>
        <p:nvCxnSpPr>
          <p:cNvPr id="40" name="Elbow Connector 39"/>
          <p:cNvCxnSpPr>
            <a:endCxn id="41" idx="0"/>
          </p:cNvCxnSpPr>
          <p:nvPr/>
        </p:nvCxnSpPr>
        <p:spPr>
          <a:xfrm rot="16200000" flipH="1">
            <a:off x="5853023" y="3597336"/>
            <a:ext cx="361427"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3130" y="3913920"/>
            <a:ext cx="552951" cy="386793"/>
          </a:xfrm>
          <a:prstGeom prst="rect">
            <a:avLst/>
          </a:prstGeom>
        </p:spPr>
      </p:pic>
      <p:sp>
        <p:nvSpPr>
          <p:cNvPr id="9" name="Direct Access Storage 8"/>
          <p:cNvSpPr/>
          <p:nvPr/>
        </p:nvSpPr>
        <p:spPr>
          <a:xfrm>
            <a:off x="1067628" y="477388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5" name="Direct Access Storage 64"/>
          <p:cNvSpPr/>
          <p:nvPr/>
        </p:nvSpPr>
        <p:spPr>
          <a:xfrm>
            <a:off x="5665636" y="4739125"/>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9" name="Direct Access Storage 68"/>
          <p:cNvSpPr/>
          <p:nvPr/>
        </p:nvSpPr>
        <p:spPr>
          <a:xfrm>
            <a:off x="7466154" y="473569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cxnSp>
        <p:nvCxnSpPr>
          <p:cNvPr id="70" name="Elbow Connector 69"/>
          <p:cNvCxnSpPr>
            <a:stCxn id="39" idx="2"/>
            <a:endCxn id="69" idx="0"/>
          </p:cNvCxnSpPr>
          <p:nvPr/>
        </p:nvCxnSpPr>
        <p:spPr>
          <a:xfrm rot="5400000">
            <a:off x="7789570" y="4518201"/>
            <a:ext cx="434977" cy="1"/>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41" idx="2"/>
            <a:endCxn id="65" idx="0"/>
          </p:cNvCxnSpPr>
          <p:nvPr/>
        </p:nvCxnSpPr>
        <p:spPr>
          <a:xfrm rot="16200000" flipH="1">
            <a:off x="5968866" y="4501452"/>
            <a:ext cx="438412" cy="3693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p:cNvCxnSpPr>
            <a:stCxn id="3" idx="2"/>
            <a:endCxn id="9" idx="0"/>
          </p:cNvCxnSpPr>
          <p:nvPr/>
        </p:nvCxnSpPr>
        <p:spPr>
          <a:xfrm rot="16200000" flipH="1">
            <a:off x="1281570" y="4446918"/>
            <a:ext cx="473167" cy="180755"/>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65" idx="4"/>
            <a:endCxn id="82" idx="0"/>
          </p:cNvCxnSpPr>
          <p:nvPr/>
        </p:nvCxnSpPr>
        <p:spPr>
          <a:xfrm flipH="1">
            <a:off x="5448576" y="4935068"/>
            <a:ext cx="1298866" cy="613740"/>
          </a:xfrm>
          <a:prstGeom prst="bentConnector4">
            <a:avLst>
              <a:gd name="adj1" fmla="val -17600"/>
              <a:gd name="adj2" fmla="val 6596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p:cNvCxnSpPr>
            <a:stCxn id="65" idx="4"/>
          </p:cNvCxnSpPr>
          <p:nvPr/>
        </p:nvCxnSpPr>
        <p:spPr>
          <a:xfrm flipV="1">
            <a:off x="6747442" y="3624269"/>
            <a:ext cx="563882" cy="131079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1704251" y="557534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Config</a:t>
            </a:r>
            <a:r>
              <a:rPr lang="en-US" sz="1100" dirty="0"/>
              <a:t> Consumer</a:t>
            </a:r>
          </a:p>
        </p:txBody>
      </p:sp>
      <p:sp>
        <p:nvSpPr>
          <p:cNvPr id="29" name="TextBox 28"/>
          <p:cNvSpPr txBox="1"/>
          <p:nvPr/>
        </p:nvSpPr>
        <p:spPr>
          <a:xfrm>
            <a:off x="2668804" y="5996190"/>
            <a:ext cx="593432" cy="261610"/>
          </a:xfrm>
          <a:prstGeom prst="rect">
            <a:avLst/>
          </a:prstGeom>
          <a:noFill/>
        </p:spPr>
        <p:txBody>
          <a:bodyPr wrap="none" rtlCol="0">
            <a:spAutoFit/>
          </a:bodyPr>
          <a:lstStyle/>
          <a:p>
            <a:r>
              <a:rPr lang="en-US" sz="1100"/>
              <a:t>Config</a:t>
            </a:r>
            <a:endParaRPr lang="en-US" sz="1100" dirty="0"/>
          </a:p>
        </p:txBody>
      </p:sp>
      <p:cxnSp>
        <p:nvCxnSpPr>
          <p:cNvPr id="76" name="Elbow Connector 75"/>
          <p:cNvCxnSpPr>
            <a:stCxn id="9" idx="4"/>
            <a:endCxn id="25" idx="0"/>
          </p:cNvCxnSpPr>
          <p:nvPr/>
        </p:nvCxnSpPr>
        <p:spPr>
          <a:xfrm>
            <a:off x="2149434" y="4969823"/>
            <a:ext cx="12017" cy="60552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25" idx="3"/>
            <a:endCxn id="51" idx="2"/>
          </p:cNvCxnSpPr>
          <p:nvPr/>
        </p:nvCxnSpPr>
        <p:spPr>
          <a:xfrm>
            <a:off x="2618651" y="5778975"/>
            <a:ext cx="146649" cy="10194"/>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51" idx="1"/>
            <a:endCxn id="50" idx="2"/>
          </p:cNvCxnSpPr>
          <p:nvPr/>
        </p:nvCxnSpPr>
        <p:spPr>
          <a:xfrm rot="5400000" flipH="1" flipV="1">
            <a:off x="1974610" y="4517961"/>
            <a:ext cx="2049905" cy="63112"/>
          </a:xfrm>
          <a:prstGeom prst="bentConnector3">
            <a:avLst>
              <a:gd name="adj1" fmla="val 7549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p:cNvSpPr/>
          <p:nvPr/>
        </p:nvSpPr>
        <p:spPr>
          <a:xfrm>
            <a:off x="4991376" y="554880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User Consumer</a:t>
            </a:r>
          </a:p>
        </p:txBody>
      </p:sp>
      <p:cxnSp>
        <p:nvCxnSpPr>
          <p:cNvPr id="83" name="Elbow Connector 82"/>
          <p:cNvCxnSpPr>
            <a:stCxn id="82" idx="1"/>
            <a:endCxn id="23" idx="4"/>
          </p:cNvCxnSpPr>
          <p:nvPr/>
        </p:nvCxnSpPr>
        <p:spPr>
          <a:xfrm rot="10800000" flipV="1">
            <a:off x="4725558" y="5752434"/>
            <a:ext cx="265819" cy="15415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23" idx="1"/>
            <a:endCxn id="7" idx="2"/>
          </p:cNvCxnSpPr>
          <p:nvPr/>
        </p:nvCxnSpPr>
        <p:spPr>
          <a:xfrm rot="16200000" flipV="1">
            <a:off x="3296969" y="4454005"/>
            <a:ext cx="2184420" cy="325538"/>
          </a:xfrm>
          <a:prstGeom prst="bentConnector3">
            <a:avLst>
              <a:gd name="adj1" fmla="val 79356"/>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6828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1F982F-DE8C-2042-956A-56CA294E2767}"/>
              </a:ext>
            </a:extLst>
          </p:cNvPr>
          <p:cNvSpPr txBox="1"/>
          <p:nvPr/>
        </p:nvSpPr>
        <p:spPr>
          <a:xfrm>
            <a:off x="667265" y="444843"/>
            <a:ext cx="10540313" cy="5201424"/>
          </a:xfrm>
          <a:prstGeom prst="rect">
            <a:avLst/>
          </a:prstGeom>
          <a:noFill/>
        </p:spPr>
        <p:txBody>
          <a:bodyPr wrap="square" rtlCol="0">
            <a:spAutoFit/>
          </a:bodyPr>
          <a:lstStyle/>
          <a:p>
            <a:r>
              <a:rPr lang="en-US" sz="2400" dirty="0"/>
              <a:t>order-command-</a:t>
            </a:r>
            <a:r>
              <a:rPr lang="en-US" sz="2400" dirty="0" err="1"/>
              <a:t>ms</a:t>
            </a:r>
            <a:br>
              <a:rPr lang="en-US" dirty="0"/>
            </a:br>
            <a:br>
              <a:rPr lang="en-US" dirty="0"/>
            </a:br>
            <a:r>
              <a:rPr lang="en-US" dirty="0"/>
              <a:t>Create Order: POST to /</a:t>
            </a:r>
          </a:p>
          <a:p>
            <a:endParaRPr lang="en-US" dirty="0"/>
          </a:p>
          <a:p>
            <a:r>
              <a:rPr lang="en-US" dirty="0"/>
              <a:t>Body: </a:t>
            </a:r>
          </a:p>
          <a:p>
            <a:r>
              <a:rPr lang="en-GB" sz="1000" dirty="0"/>
              <a:t> {</a:t>
            </a:r>
          </a:p>
          <a:p>
            <a:r>
              <a:rPr lang="en-GB" sz="1000" dirty="0"/>
              <a:t>  "</a:t>
            </a:r>
            <a:r>
              <a:rPr lang="en-GB" sz="1000" dirty="0" err="1"/>
              <a:t>productID</a:t>
            </a:r>
            <a:r>
              <a:rPr lang="en-GB" sz="1000" dirty="0"/>
              <a:t>":"</a:t>
            </a:r>
            <a:r>
              <a:rPr lang="en-GB" sz="1000" dirty="0" err="1"/>
              <a:t>myProductID</a:t>
            </a:r>
            <a:r>
              <a:rPr lang="en-GB" sz="1000" dirty="0"/>
              <a:t>",</a:t>
            </a:r>
          </a:p>
          <a:p>
            <a:r>
              <a:rPr lang="en-GB" sz="1000" dirty="0"/>
              <a:t>  "quantity":101,</a:t>
            </a:r>
          </a:p>
          <a:p>
            <a:r>
              <a:rPr lang="en-GB" sz="1000" dirty="0"/>
              <a:t>  "</a:t>
            </a:r>
            <a:r>
              <a:rPr lang="en-GB" sz="1000" dirty="0" err="1"/>
              <a:t>customerID</a:t>
            </a:r>
            <a:r>
              <a:rPr lang="en-GB" sz="1000" dirty="0"/>
              <a:t>": "</a:t>
            </a:r>
            <a:r>
              <a:rPr lang="en-GB" sz="1000" dirty="0" err="1"/>
              <a:t>GoodManuf</a:t>
            </a:r>
            <a:r>
              <a:rPr lang="en-GB" sz="1000" dirty="0"/>
              <a:t>",</a:t>
            </a:r>
          </a:p>
          <a:p>
            <a:r>
              <a:rPr lang="en-GB" sz="1000" dirty="0"/>
              <a:t>  "expectedDeliveryDate":"2019-01-10T13:30Z",</a:t>
            </a:r>
          </a:p>
          <a:p>
            <a:r>
              <a:rPr lang="en-GB" sz="1000" dirty="0"/>
              <a:t>  "pickupDate":"2019-01-10T13:30Z",</a:t>
            </a:r>
          </a:p>
          <a:p>
            <a:r>
              <a:rPr lang="en-GB" sz="1000" dirty="0"/>
              <a:t>  "</a:t>
            </a:r>
            <a:r>
              <a:rPr lang="en-GB" sz="1000" dirty="0" err="1"/>
              <a:t>pickupAddress</a:t>
            </a:r>
            <a:r>
              <a:rPr lang="en-GB" sz="1000" dirty="0"/>
              <a:t>": {"street": "200 1st street", "city": "Shanghai", "country": "China", "state": "", "</a:t>
            </a:r>
            <a:r>
              <a:rPr lang="en-GB" sz="1000" dirty="0" err="1"/>
              <a:t>zipcode</a:t>
            </a:r>
            <a:r>
              <a:rPr lang="en-GB" sz="1000" dirty="0"/>
              <a:t>": "09430"},</a:t>
            </a:r>
          </a:p>
          <a:p>
            <a:r>
              <a:rPr lang="en-GB" sz="1000" dirty="0"/>
              <a:t>  "</a:t>
            </a:r>
            <a:r>
              <a:rPr lang="en-GB" sz="1000" dirty="0" err="1"/>
              <a:t>destinationAddress</a:t>
            </a:r>
            <a:r>
              <a:rPr lang="en-GB" sz="1000" dirty="0"/>
              <a:t>": {"street": "500 main street", "city": "San Leonardo", "country": "USA", "state": "CA", "</a:t>
            </a:r>
            <a:r>
              <a:rPr lang="en-GB" sz="1000" dirty="0" err="1"/>
              <a:t>zipcode</a:t>
            </a:r>
            <a:r>
              <a:rPr lang="en-GB" sz="1000" dirty="0"/>
              <a:t>": "95030"}</a:t>
            </a:r>
          </a:p>
          <a:p>
            <a:r>
              <a:rPr lang="en-GB" sz="1000" dirty="0"/>
              <a:t>}</a:t>
            </a:r>
          </a:p>
          <a:p>
            <a:endParaRPr lang="en-GB" dirty="0"/>
          </a:p>
          <a:p>
            <a:r>
              <a:rPr lang="en-GB" dirty="0"/>
              <a:t>Response:</a:t>
            </a:r>
          </a:p>
          <a:p>
            <a:r>
              <a:rPr lang="en-GB" sz="1000" dirty="0"/>
              <a:t>{</a:t>
            </a:r>
          </a:p>
          <a:p>
            <a:r>
              <a:rPr lang="en-GB" sz="1000" dirty="0"/>
              <a:t>  "orderID":"dfd79376-c46e-41c4-aa88-08a3594fe2f8",</a:t>
            </a:r>
          </a:p>
          <a:p>
            <a:r>
              <a:rPr lang="en-GB" sz="1000" dirty="0"/>
              <a:t>  "productID":"</a:t>
            </a:r>
            <a:r>
              <a:rPr lang="en-GB" sz="1000" dirty="0" err="1"/>
              <a:t>myProductID</a:t>
            </a:r>
            <a:r>
              <a:rPr lang="en-GB" sz="1000" dirty="0"/>
              <a:t>",</a:t>
            </a:r>
          </a:p>
          <a:p>
            <a:r>
              <a:rPr lang="en-GB" sz="1000" dirty="0"/>
              <a:t>  "customerID":"</a:t>
            </a:r>
            <a:r>
              <a:rPr lang="en-GB" sz="1000" dirty="0" err="1"/>
              <a:t>GoodManuf</a:t>
            </a:r>
            <a:r>
              <a:rPr lang="en-GB" sz="1000" dirty="0"/>
              <a:t>",</a:t>
            </a:r>
          </a:p>
          <a:p>
            <a:r>
              <a:rPr lang="en-GB" sz="1000" dirty="0"/>
              <a:t>  "quantity":101,</a:t>
            </a:r>
          </a:p>
          <a:p>
            <a:r>
              <a:rPr lang="en-GB" sz="1000" dirty="0"/>
              <a:t> “status”: “Created”,</a:t>
            </a:r>
          </a:p>
          <a:p>
            <a:r>
              <a:rPr lang="en-GB" sz="1000" dirty="0"/>
              <a:t>  "pickupAddress":{"street":"200 1st street","city":"Shanghai","country":"China","state":"","zipcode":"09430"},</a:t>
            </a:r>
          </a:p>
          <a:p>
            <a:r>
              <a:rPr lang="en-GB" sz="1000" dirty="0"/>
              <a:t>  "pickupDate":"2019-01-10T13:30Z",</a:t>
            </a:r>
          </a:p>
          <a:p>
            <a:r>
              <a:rPr lang="en-GB" sz="1000" dirty="0"/>
              <a:t>  "destinationAddress":{"street":"500 main </a:t>
            </a:r>
            <a:r>
              <a:rPr lang="en-GB" sz="1000" dirty="0" err="1"/>
              <a:t>street","city":"San</a:t>
            </a:r>
            <a:r>
              <a:rPr lang="en-GB" sz="1000" dirty="0"/>
              <a:t> Leonardo","country":"USA","state":"CA","zipcode":"95030"},</a:t>
            </a:r>
          </a:p>
          <a:p>
            <a:r>
              <a:rPr lang="en-GB" sz="1000" dirty="0"/>
              <a:t>  "expectedDeliveryDate":"2019-01-10T13:30Z”</a:t>
            </a:r>
          </a:p>
          <a:p>
            <a:r>
              <a:rPr lang="en-GB" sz="1000" dirty="0"/>
              <a:t>}</a:t>
            </a:r>
          </a:p>
        </p:txBody>
      </p:sp>
      <p:sp>
        <p:nvSpPr>
          <p:cNvPr id="3" name="Rectangle 2">
            <a:extLst>
              <a:ext uri="{FF2B5EF4-FFF2-40B4-BE49-F238E27FC236}">
                <a16:creationId xmlns:a16="http://schemas.microsoft.com/office/drawing/2014/main" id="{348B9248-CFB7-8942-A3DC-4EC28EEB3977}"/>
              </a:ext>
            </a:extLst>
          </p:cNvPr>
          <p:cNvSpPr/>
          <p:nvPr/>
        </p:nvSpPr>
        <p:spPr>
          <a:xfrm>
            <a:off x="8716656" y="603899"/>
            <a:ext cx="2490922" cy="2023705"/>
          </a:xfrm>
          <a:prstGeom prst="rect">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accent1">
                    <a:lumMod val="75000"/>
                  </a:schemeClr>
                </a:solidFill>
              </a:rPr>
              <a:t>Order: </a:t>
            </a:r>
          </a:p>
          <a:p>
            <a:pPr lvl="1"/>
            <a:r>
              <a:rPr lang="en-US" sz="1400" dirty="0">
                <a:solidFill>
                  <a:schemeClr val="accent1">
                    <a:lumMod val="75000"/>
                  </a:schemeClr>
                </a:solidFill>
              </a:rPr>
              <a:t>estimate delivery data</a:t>
            </a:r>
          </a:p>
          <a:p>
            <a:pPr lvl="1"/>
            <a:r>
              <a:rPr lang="en-US" sz="1400" dirty="0">
                <a:solidFill>
                  <a:schemeClr val="accent1">
                    <a:lumMod val="75000"/>
                  </a:schemeClr>
                </a:solidFill>
              </a:rPr>
              <a:t>Destination and pickup </a:t>
            </a:r>
            <a:r>
              <a:rPr lang="en-US" sz="1400" dirty="0" err="1">
                <a:solidFill>
                  <a:schemeClr val="accent1">
                    <a:lumMod val="75000"/>
                  </a:schemeClr>
                </a:solidFill>
              </a:rPr>
              <a:t>adresses</a:t>
            </a:r>
            <a:endParaRPr lang="en-US" sz="1400" dirty="0">
              <a:solidFill>
                <a:schemeClr val="accent1">
                  <a:lumMod val="75000"/>
                </a:schemeClr>
              </a:solidFill>
            </a:endParaRPr>
          </a:p>
          <a:p>
            <a:pPr lvl="1"/>
            <a:r>
              <a:rPr lang="en-US" sz="1400" dirty="0">
                <a:solidFill>
                  <a:schemeClr val="accent1">
                    <a:lumMod val="75000"/>
                  </a:schemeClr>
                </a:solidFill>
              </a:rPr>
              <a:t>Pickup date</a:t>
            </a:r>
          </a:p>
          <a:p>
            <a:pPr lvl="1"/>
            <a:r>
              <a:rPr lang="en-US" sz="1400" dirty="0">
                <a:solidFill>
                  <a:schemeClr val="accent1">
                    <a:lumMod val="75000"/>
                  </a:schemeClr>
                </a:solidFill>
              </a:rPr>
              <a:t>Product ID</a:t>
            </a:r>
          </a:p>
          <a:p>
            <a:pPr lvl="1"/>
            <a:r>
              <a:rPr lang="en-US" sz="1400" dirty="0" err="1">
                <a:solidFill>
                  <a:schemeClr val="accent1">
                    <a:lumMod val="75000"/>
                  </a:schemeClr>
                </a:solidFill>
              </a:rPr>
              <a:t>quantiry</a:t>
            </a:r>
            <a:endParaRPr lang="en-US" sz="1400" dirty="0">
              <a:solidFill>
                <a:schemeClr val="accent1">
                  <a:lumMod val="75000"/>
                </a:schemeClr>
              </a:solidFill>
            </a:endParaRPr>
          </a:p>
        </p:txBody>
      </p:sp>
    </p:spTree>
    <p:extLst>
      <p:ext uri="{BB962C8B-B14F-4D97-AF65-F5344CB8AC3E}">
        <p14:creationId xmlns:p14="http://schemas.microsoft.com/office/powerpoint/2010/main" val="32596662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1F982F-DE8C-2042-956A-56CA294E2767}"/>
              </a:ext>
            </a:extLst>
          </p:cNvPr>
          <p:cNvSpPr txBox="1"/>
          <p:nvPr/>
        </p:nvSpPr>
        <p:spPr>
          <a:xfrm>
            <a:off x="667265" y="444843"/>
            <a:ext cx="10540313" cy="5232202"/>
          </a:xfrm>
          <a:prstGeom prst="rect">
            <a:avLst/>
          </a:prstGeom>
          <a:noFill/>
        </p:spPr>
        <p:txBody>
          <a:bodyPr wrap="square" rtlCol="0">
            <a:spAutoFit/>
          </a:bodyPr>
          <a:lstStyle/>
          <a:p>
            <a:r>
              <a:rPr lang="en-US" sz="2400" dirty="0"/>
              <a:t>order-command-</a:t>
            </a:r>
            <a:r>
              <a:rPr lang="en-US" sz="2400" dirty="0" err="1"/>
              <a:t>ms</a:t>
            </a:r>
            <a:br>
              <a:rPr lang="en-US" dirty="0"/>
            </a:br>
            <a:br>
              <a:rPr lang="en-US" dirty="0"/>
            </a:br>
            <a:r>
              <a:rPr lang="en-US" u="sng" dirty="0"/>
              <a:t>Update</a:t>
            </a:r>
            <a:r>
              <a:rPr lang="en-US" dirty="0"/>
              <a:t> Order : PUT to /{</a:t>
            </a:r>
            <a:r>
              <a:rPr lang="en-US" dirty="0" err="1"/>
              <a:t>orderID</a:t>
            </a:r>
            <a:r>
              <a:rPr lang="en-US" dirty="0"/>
              <a:t>}</a:t>
            </a:r>
          </a:p>
          <a:p>
            <a:endParaRPr lang="en-US" dirty="0"/>
          </a:p>
          <a:p>
            <a:r>
              <a:rPr lang="en-US" dirty="0"/>
              <a:t>Body: </a:t>
            </a:r>
          </a:p>
          <a:p>
            <a:r>
              <a:rPr lang="en-GB" sz="1000" dirty="0"/>
              <a:t> {</a:t>
            </a:r>
          </a:p>
          <a:p>
            <a:r>
              <a:rPr lang="en-GB" sz="1000" dirty="0"/>
              <a:t>  "</a:t>
            </a:r>
            <a:r>
              <a:rPr lang="en-GB" sz="1000" dirty="0" err="1"/>
              <a:t>orderID</a:t>
            </a:r>
            <a:r>
              <a:rPr lang="en-GB" sz="1000" dirty="0"/>
              <a:t>": "dfd79376-c46e-41c4-aa88-08a3594fe2f8",</a:t>
            </a:r>
          </a:p>
          <a:p>
            <a:r>
              <a:rPr lang="en-GB" sz="1000" dirty="0"/>
              <a:t>  "</a:t>
            </a:r>
            <a:r>
              <a:rPr lang="en-GB" sz="1000" dirty="0" err="1"/>
              <a:t>productID</a:t>
            </a:r>
            <a:r>
              <a:rPr lang="en-GB" sz="1000" dirty="0"/>
              <a:t>":"</a:t>
            </a:r>
            <a:r>
              <a:rPr lang="en-GB" sz="1000" dirty="0" err="1"/>
              <a:t>myProductID</a:t>
            </a:r>
            <a:r>
              <a:rPr lang="en-GB" sz="1000" dirty="0"/>
              <a:t>",</a:t>
            </a:r>
          </a:p>
          <a:p>
            <a:r>
              <a:rPr lang="en-GB" sz="1000" dirty="0"/>
              <a:t>  "quantity":101,</a:t>
            </a:r>
          </a:p>
          <a:p>
            <a:r>
              <a:rPr lang="en-GB" sz="1000" dirty="0"/>
              <a:t>  "</a:t>
            </a:r>
            <a:r>
              <a:rPr lang="en-GB" sz="1000" dirty="0" err="1"/>
              <a:t>customerID</a:t>
            </a:r>
            <a:r>
              <a:rPr lang="en-GB" sz="1000" dirty="0"/>
              <a:t>": "</a:t>
            </a:r>
            <a:r>
              <a:rPr lang="en-GB" sz="1000" dirty="0" err="1"/>
              <a:t>GoodManuf</a:t>
            </a:r>
            <a:r>
              <a:rPr lang="en-GB" sz="1000" dirty="0"/>
              <a:t>",</a:t>
            </a:r>
          </a:p>
          <a:p>
            <a:r>
              <a:rPr lang="en-GB" sz="1000" dirty="0"/>
              <a:t> “status”: “Created”,</a:t>
            </a:r>
          </a:p>
          <a:p>
            <a:r>
              <a:rPr lang="en-GB" sz="1000" dirty="0"/>
              <a:t>  "expectedDeliveryDate":"2020-01-10T13:30Z",</a:t>
            </a:r>
          </a:p>
          <a:p>
            <a:r>
              <a:rPr lang="en-GB" sz="1000" dirty="0"/>
              <a:t>  "pickupDate":"2020-01-10T13:30Z",</a:t>
            </a:r>
          </a:p>
          <a:p>
            <a:r>
              <a:rPr lang="en-GB" sz="1000" dirty="0"/>
              <a:t>  "</a:t>
            </a:r>
            <a:r>
              <a:rPr lang="en-GB" sz="1000" dirty="0" err="1"/>
              <a:t>pickupAddress</a:t>
            </a:r>
            <a:r>
              <a:rPr lang="en-GB" sz="1000" dirty="0"/>
              <a:t>": {"street": "100 2nd street", "city": "Shanghai", "country": "China", "state": "", "</a:t>
            </a:r>
            <a:r>
              <a:rPr lang="en-GB" sz="1000" dirty="0" err="1"/>
              <a:t>zipcode</a:t>
            </a:r>
            <a:r>
              <a:rPr lang="en-GB" sz="1000" dirty="0"/>
              <a:t>": "09430"},</a:t>
            </a:r>
          </a:p>
          <a:p>
            <a:r>
              <a:rPr lang="en-GB" sz="1000" dirty="0"/>
              <a:t>  "</a:t>
            </a:r>
            <a:r>
              <a:rPr lang="en-GB" sz="1000" dirty="0" err="1"/>
              <a:t>destinationAddress</a:t>
            </a:r>
            <a:r>
              <a:rPr lang="en-GB" sz="1000" dirty="0"/>
              <a:t>": {"street": "200 other street", "city": "San Leonardo", "country": "USA", "state": "CA", "</a:t>
            </a:r>
            <a:r>
              <a:rPr lang="en-GB" sz="1000" dirty="0" err="1"/>
              <a:t>zipcode</a:t>
            </a:r>
            <a:r>
              <a:rPr lang="en-GB" sz="1000" dirty="0"/>
              <a:t>": "95030"}</a:t>
            </a:r>
          </a:p>
          <a:p>
            <a:r>
              <a:rPr lang="en-GB" sz="1000" dirty="0"/>
              <a:t>}</a:t>
            </a:r>
            <a:endParaRPr lang="en-GB" dirty="0"/>
          </a:p>
          <a:p>
            <a:r>
              <a:rPr lang="en-GB" dirty="0"/>
              <a:t>Response:</a:t>
            </a:r>
          </a:p>
          <a:p>
            <a:r>
              <a:rPr lang="en-GB" sz="1000" dirty="0"/>
              <a:t>{</a:t>
            </a:r>
          </a:p>
          <a:p>
            <a:r>
              <a:rPr lang="en-GB" sz="1000" dirty="0"/>
              <a:t>  "orderID":"dfd79376-c46e-41c4-aa88-08a3594fe2f8",</a:t>
            </a:r>
          </a:p>
          <a:p>
            <a:r>
              <a:rPr lang="en-GB" sz="1000" dirty="0"/>
              <a:t>  "productID":"</a:t>
            </a:r>
            <a:r>
              <a:rPr lang="en-GB" sz="1000" dirty="0" err="1"/>
              <a:t>myProductID</a:t>
            </a:r>
            <a:r>
              <a:rPr lang="en-GB" sz="1000" dirty="0"/>
              <a:t>",</a:t>
            </a:r>
          </a:p>
          <a:p>
            <a:r>
              <a:rPr lang="en-GB" sz="1000" dirty="0"/>
              <a:t>  "customerID":"</a:t>
            </a:r>
            <a:r>
              <a:rPr lang="en-GB" sz="1000" dirty="0" err="1"/>
              <a:t>GoodManuf</a:t>
            </a:r>
            <a:r>
              <a:rPr lang="en-GB" sz="1000" dirty="0"/>
              <a:t>",</a:t>
            </a:r>
          </a:p>
          <a:p>
            <a:r>
              <a:rPr lang="en-GB" sz="1000" dirty="0"/>
              <a:t>  "quantity":101,</a:t>
            </a:r>
          </a:p>
          <a:p>
            <a:r>
              <a:rPr lang="en-GB" sz="1000" dirty="0"/>
              <a:t> “status”: “Created”,</a:t>
            </a:r>
          </a:p>
          <a:p>
            <a:r>
              <a:rPr lang="en-GB" sz="1000" dirty="0"/>
              <a:t>  "pickupAddress":{"street":"100 2nd street","city":"Shanghai","country":"China","state":"","zipcode":"09430"},</a:t>
            </a:r>
          </a:p>
          <a:p>
            <a:r>
              <a:rPr lang="en-GB" sz="1000" dirty="0"/>
              <a:t>  "pickupDate":"2020-01-10T13:30Z",</a:t>
            </a:r>
          </a:p>
          <a:p>
            <a:r>
              <a:rPr lang="en-GB" sz="1000" dirty="0"/>
              <a:t>  "destinationAddress":{"street":"200 other </a:t>
            </a:r>
            <a:r>
              <a:rPr lang="en-GB" sz="1000" dirty="0" err="1"/>
              <a:t>street","city":"San</a:t>
            </a:r>
            <a:r>
              <a:rPr lang="en-GB" sz="1000" dirty="0"/>
              <a:t> Leonardo","country":"USA","state":"CA","zipcode":"95030"},</a:t>
            </a:r>
          </a:p>
          <a:p>
            <a:r>
              <a:rPr lang="en-GB" sz="1000" dirty="0"/>
              <a:t>  "expectedDeliveryDate":"2020-01-10T13:30Z”</a:t>
            </a:r>
          </a:p>
          <a:p>
            <a:r>
              <a:rPr lang="en-GB" sz="1000" dirty="0"/>
              <a:t>} </a:t>
            </a:r>
          </a:p>
        </p:txBody>
      </p:sp>
      <p:sp>
        <p:nvSpPr>
          <p:cNvPr id="3" name="Rectangle 2">
            <a:extLst>
              <a:ext uri="{FF2B5EF4-FFF2-40B4-BE49-F238E27FC236}">
                <a16:creationId xmlns:a16="http://schemas.microsoft.com/office/drawing/2014/main" id="{25BBCC3E-486A-394C-A3A7-1EA26900727E}"/>
              </a:ext>
            </a:extLst>
          </p:cNvPr>
          <p:cNvSpPr/>
          <p:nvPr/>
        </p:nvSpPr>
        <p:spPr>
          <a:xfrm>
            <a:off x="8716656" y="603899"/>
            <a:ext cx="2490922" cy="2023705"/>
          </a:xfrm>
          <a:prstGeom prst="rect">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accent1">
                    <a:lumMod val="75000"/>
                  </a:schemeClr>
                </a:solidFill>
              </a:rPr>
              <a:t>Order: </a:t>
            </a:r>
          </a:p>
          <a:p>
            <a:pPr lvl="1"/>
            <a:r>
              <a:rPr lang="en-US" sz="1400" dirty="0">
                <a:solidFill>
                  <a:schemeClr val="accent1">
                    <a:lumMod val="75000"/>
                  </a:schemeClr>
                </a:solidFill>
              </a:rPr>
              <a:t>estimate delivery data</a:t>
            </a:r>
          </a:p>
          <a:p>
            <a:pPr lvl="1"/>
            <a:r>
              <a:rPr lang="en-US" sz="1400" dirty="0">
                <a:solidFill>
                  <a:schemeClr val="accent1">
                    <a:lumMod val="75000"/>
                  </a:schemeClr>
                </a:solidFill>
              </a:rPr>
              <a:t>Destination and pickup </a:t>
            </a:r>
            <a:r>
              <a:rPr lang="en-US" sz="1400" dirty="0" err="1">
                <a:solidFill>
                  <a:schemeClr val="accent1">
                    <a:lumMod val="75000"/>
                  </a:schemeClr>
                </a:solidFill>
              </a:rPr>
              <a:t>adresses</a:t>
            </a:r>
            <a:endParaRPr lang="en-US" sz="1400" dirty="0">
              <a:solidFill>
                <a:schemeClr val="accent1">
                  <a:lumMod val="75000"/>
                </a:schemeClr>
              </a:solidFill>
            </a:endParaRPr>
          </a:p>
          <a:p>
            <a:pPr lvl="1"/>
            <a:r>
              <a:rPr lang="en-US" sz="1400" dirty="0">
                <a:solidFill>
                  <a:schemeClr val="accent1">
                    <a:lumMod val="75000"/>
                  </a:schemeClr>
                </a:solidFill>
              </a:rPr>
              <a:t>Pickup date</a:t>
            </a:r>
          </a:p>
          <a:p>
            <a:pPr lvl="1"/>
            <a:r>
              <a:rPr lang="en-US" sz="1400" dirty="0">
                <a:solidFill>
                  <a:schemeClr val="accent1">
                    <a:lumMod val="75000"/>
                  </a:schemeClr>
                </a:solidFill>
              </a:rPr>
              <a:t>Product ID</a:t>
            </a:r>
          </a:p>
          <a:p>
            <a:pPr lvl="1"/>
            <a:r>
              <a:rPr lang="en-US" sz="1400" dirty="0" err="1">
                <a:solidFill>
                  <a:schemeClr val="accent1">
                    <a:lumMod val="75000"/>
                  </a:schemeClr>
                </a:solidFill>
              </a:rPr>
              <a:t>quantiry</a:t>
            </a:r>
            <a:endParaRPr lang="en-US" sz="1400" dirty="0">
              <a:solidFill>
                <a:schemeClr val="accent1">
                  <a:lumMod val="75000"/>
                </a:schemeClr>
              </a:solidFill>
            </a:endParaRPr>
          </a:p>
        </p:txBody>
      </p:sp>
    </p:spTree>
    <p:extLst>
      <p:ext uri="{BB962C8B-B14F-4D97-AF65-F5344CB8AC3E}">
        <p14:creationId xmlns:p14="http://schemas.microsoft.com/office/powerpoint/2010/main" val="30925733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53805-4038-0145-B1AE-2A5D6990FF50}"/>
              </a:ext>
            </a:extLst>
          </p:cNvPr>
          <p:cNvSpPr>
            <a:spLocks noGrp="1"/>
          </p:cNvSpPr>
          <p:nvPr>
            <p:ph type="title"/>
          </p:nvPr>
        </p:nvSpPr>
        <p:spPr>
          <a:xfrm>
            <a:off x="390788" y="60119"/>
            <a:ext cx="10886813" cy="541501"/>
          </a:xfrm>
        </p:spPr>
        <p:txBody>
          <a:bodyPr/>
          <a:lstStyle/>
          <a:p>
            <a:r>
              <a:rPr lang="en-US" dirty="0"/>
              <a:t>Manufacturing Get list of orders </a:t>
            </a:r>
          </a:p>
        </p:txBody>
      </p:sp>
      <p:sp>
        <p:nvSpPr>
          <p:cNvPr id="4" name="Slide Number Placeholder 3">
            <a:extLst>
              <a:ext uri="{FF2B5EF4-FFF2-40B4-BE49-F238E27FC236}">
                <a16:creationId xmlns:a16="http://schemas.microsoft.com/office/drawing/2014/main" id="{E0E92E24-8EA2-4746-94AB-92B6052C18E2}"/>
              </a:ext>
            </a:extLst>
          </p:cNvPr>
          <p:cNvSpPr>
            <a:spLocks noGrp="1"/>
          </p:cNvSpPr>
          <p:nvPr>
            <p:ph type="sldNum" sz="quarter" idx="12"/>
          </p:nvPr>
        </p:nvSpPr>
        <p:spPr/>
        <p:txBody>
          <a:bodyPr/>
          <a:lstStyle/>
          <a:p>
            <a:fld id="{E9549862-13E2-C34D-815E-8545BD36FC59}" type="slidenum">
              <a:rPr lang="en-US" smtClean="0">
                <a:solidFill>
                  <a:srgbClr val="6D7777"/>
                </a:solidFill>
              </a:rPr>
              <a:pPr/>
              <a:t>62</a:t>
            </a:fld>
            <a:endParaRPr lang="en-US" dirty="0">
              <a:solidFill>
                <a:srgbClr val="6D7777"/>
              </a:solidFill>
            </a:endParaRPr>
          </a:p>
        </p:txBody>
      </p:sp>
      <p:sp>
        <p:nvSpPr>
          <p:cNvPr id="5" name="Rectangle 4">
            <a:extLst>
              <a:ext uri="{FF2B5EF4-FFF2-40B4-BE49-F238E27FC236}">
                <a16:creationId xmlns:a16="http://schemas.microsoft.com/office/drawing/2014/main" id="{AA347EC7-3304-5C46-B87C-9189600DA99A}"/>
              </a:ext>
            </a:extLst>
          </p:cNvPr>
          <p:cNvSpPr/>
          <p:nvPr/>
        </p:nvSpPr>
        <p:spPr>
          <a:xfrm>
            <a:off x="2495550" y="906566"/>
            <a:ext cx="1054100" cy="49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Command MS</a:t>
            </a:r>
          </a:p>
        </p:txBody>
      </p:sp>
      <p:cxnSp>
        <p:nvCxnSpPr>
          <p:cNvPr id="8" name="Straight Connector 7">
            <a:extLst>
              <a:ext uri="{FF2B5EF4-FFF2-40B4-BE49-F238E27FC236}">
                <a16:creationId xmlns:a16="http://schemas.microsoft.com/office/drawing/2014/main" id="{C4111B31-D4C2-DB49-ACFF-CAFF1553E881}"/>
              </a:ext>
            </a:extLst>
          </p:cNvPr>
          <p:cNvCxnSpPr>
            <a:cxnSpLocks/>
          </p:cNvCxnSpPr>
          <p:nvPr/>
        </p:nvCxnSpPr>
        <p:spPr>
          <a:xfrm>
            <a:off x="3039921" y="1347622"/>
            <a:ext cx="0"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7EECEB25-43B2-BA43-BA92-502AC5256853}"/>
              </a:ext>
            </a:extLst>
          </p:cNvPr>
          <p:cNvSpPr/>
          <p:nvPr/>
        </p:nvSpPr>
        <p:spPr>
          <a:xfrm>
            <a:off x="5397500" y="939326"/>
            <a:ext cx="1054100" cy="49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Query MS</a:t>
            </a:r>
          </a:p>
        </p:txBody>
      </p:sp>
      <p:sp>
        <p:nvSpPr>
          <p:cNvPr id="14" name="Rectangle 13">
            <a:extLst>
              <a:ext uri="{FF2B5EF4-FFF2-40B4-BE49-F238E27FC236}">
                <a16:creationId xmlns:a16="http://schemas.microsoft.com/office/drawing/2014/main" id="{7A467429-7D65-3A47-A116-8315331EE77C}"/>
              </a:ext>
            </a:extLst>
          </p:cNvPr>
          <p:cNvSpPr/>
          <p:nvPr/>
        </p:nvSpPr>
        <p:spPr>
          <a:xfrm>
            <a:off x="595180" y="906566"/>
            <a:ext cx="10541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7030A0"/>
                </a:solidFill>
              </a:rPr>
              <a:t>Manuf</a:t>
            </a:r>
            <a:r>
              <a:rPr lang="en-US" sz="1200" dirty="0">
                <a:solidFill>
                  <a:srgbClr val="7030A0"/>
                </a:solidFill>
              </a:rPr>
              <a:t> UI BFF</a:t>
            </a:r>
          </a:p>
        </p:txBody>
      </p:sp>
      <p:cxnSp>
        <p:nvCxnSpPr>
          <p:cNvPr id="15" name="Straight Connector 14">
            <a:extLst>
              <a:ext uri="{FF2B5EF4-FFF2-40B4-BE49-F238E27FC236}">
                <a16:creationId xmlns:a16="http://schemas.microsoft.com/office/drawing/2014/main" id="{1D89C622-8452-834A-AD94-FA67A67DBDDD}"/>
              </a:ext>
            </a:extLst>
          </p:cNvPr>
          <p:cNvCxnSpPr>
            <a:cxnSpLocks/>
          </p:cNvCxnSpPr>
          <p:nvPr/>
        </p:nvCxnSpPr>
        <p:spPr>
          <a:xfrm>
            <a:off x="1126859" y="1347622"/>
            <a:ext cx="0" cy="4855214"/>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ECB243A0-2373-FE4F-8F73-70147F24E0FF}"/>
              </a:ext>
            </a:extLst>
          </p:cNvPr>
          <p:cNvCxnSpPr>
            <a:cxnSpLocks/>
          </p:cNvCxnSpPr>
          <p:nvPr/>
        </p:nvCxnSpPr>
        <p:spPr>
          <a:xfrm>
            <a:off x="1126859" y="1803400"/>
            <a:ext cx="4797691" cy="0"/>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3F0FD9C0-B48E-1740-ABF8-B1EE0050DBAE}"/>
              </a:ext>
            </a:extLst>
          </p:cNvPr>
          <p:cNvSpPr/>
          <p:nvPr/>
        </p:nvSpPr>
        <p:spPr>
          <a:xfrm>
            <a:off x="1263649" y="1562574"/>
            <a:ext cx="1492716" cy="253916"/>
          </a:xfrm>
          <a:prstGeom prst="rect">
            <a:avLst/>
          </a:prstGeom>
        </p:spPr>
        <p:txBody>
          <a:bodyPr wrap="none">
            <a:spAutoFit/>
          </a:bodyPr>
          <a:lstStyle/>
          <a:p>
            <a:r>
              <a:rPr lang="en-US" sz="1050" dirty="0" err="1">
                <a:solidFill>
                  <a:schemeClr val="tx1">
                    <a:lumMod val="50000"/>
                  </a:schemeClr>
                </a:solidFill>
                <a:latin typeface="Menlo" panose="020B0609030804020204" pitchFamily="49" charset="0"/>
              </a:rPr>
              <a:t>getOrdersByManuf</a:t>
            </a:r>
            <a:endParaRPr lang="en-US" sz="1050" b="0" dirty="0">
              <a:solidFill>
                <a:schemeClr val="tx1">
                  <a:lumMod val="50000"/>
                </a:schemeClr>
              </a:solidFill>
              <a:effectLst/>
              <a:latin typeface="Menlo" panose="020B0609030804020204" pitchFamily="49" charset="0"/>
            </a:endParaRPr>
          </a:p>
        </p:txBody>
      </p:sp>
      <p:sp>
        <p:nvSpPr>
          <p:cNvPr id="32" name="TextBox 31">
            <a:extLst>
              <a:ext uri="{FF2B5EF4-FFF2-40B4-BE49-F238E27FC236}">
                <a16:creationId xmlns:a16="http://schemas.microsoft.com/office/drawing/2014/main" id="{104A5286-7AFE-3C42-BFCC-45521E2104FD}"/>
              </a:ext>
            </a:extLst>
          </p:cNvPr>
          <p:cNvSpPr txBox="1"/>
          <p:nvPr/>
        </p:nvSpPr>
        <p:spPr>
          <a:xfrm>
            <a:off x="3739965" y="1600415"/>
            <a:ext cx="546945" cy="246221"/>
          </a:xfrm>
          <a:prstGeom prst="rect">
            <a:avLst/>
          </a:prstGeom>
          <a:noFill/>
        </p:spPr>
        <p:txBody>
          <a:bodyPr wrap="none" rtlCol="0">
            <a:spAutoFit/>
          </a:bodyPr>
          <a:lstStyle/>
          <a:p>
            <a:r>
              <a:rPr lang="en-US" sz="1000" dirty="0">
                <a:solidFill>
                  <a:schemeClr val="accent1">
                    <a:lumMod val="25000"/>
                  </a:schemeClr>
                </a:solidFill>
              </a:rPr>
              <a:t>orders</a:t>
            </a:r>
          </a:p>
        </p:txBody>
      </p:sp>
      <p:cxnSp>
        <p:nvCxnSpPr>
          <p:cNvPr id="36" name="Straight Connector 35">
            <a:extLst>
              <a:ext uri="{FF2B5EF4-FFF2-40B4-BE49-F238E27FC236}">
                <a16:creationId xmlns:a16="http://schemas.microsoft.com/office/drawing/2014/main" id="{CEFD1C28-7549-0A49-8640-5192D99BDDCD}"/>
              </a:ext>
            </a:extLst>
          </p:cNvPr>
          <p:cNvCxnSpPr>
            <a:cxnSpLocks/>
          </p:cNvCxnSpPr>
          <p:nvPr/>
        </p:nvCxnSpPr>
        <p:spPr>
          <a:xfrm>
            <a:off x="5924550" y="1435574"/>
            <a:ext cx="0"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4EECA205-1A84-AA48-B127-476394AAF4A4}"/>
              </a:ext>
            </a:extLst>
          </p:cNvPr>
          <p:cNvCxnSpPr>
            <a:cxnSpLocks/>
          </p:cNvCxnSpPr>
          <p:nvPr/>
        </p:nvCxnSpPr>
        <p:spPr>
          <a:xfrm flipH="1">
            <a:off x="1126860" y="2506903"/>
            <a:ext cx="4797690" cy="0"/>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Can 38">
            <a:extLst>
              <a:ext uri="{FF2B5EF4-FFF2-40B4-BE49-F238E27FC236}">
                <a16:creationId xmlns:a16="http://schemas.microsoft.com/office/drawing/2014/main" id="{BF7C39B3-AE7E-314E-A1F0-60FE54868D21}"/>
              </a:ext>
            </a:extLst>
          </p:cNvPr>
          <p:cNvSpPr/>
          <p:nvPr/>
        </p:nvSpPr>
        <p:spPr>
          <a:xfrm flipH="1">
            <a:off x="6402544" y="1852413"/>
            <a:ext cx="559501"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000" dirty="0">
                <a:solidFill>
                  <a:srgbClr val="FFFFFF"/>
                </a:solidFill>
                <a:latin typeface="Arial"/>
              </a:rPr>
              <a:t>Query</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Views</a:t>
            </a:r>
          </a:p>
        </p:txBody>
      </p:sp>
      <p:cxnSp>
        <p:nvCxnSpPr>
          <p:cNvPr id="40" name="Straight Arrow Connector 39">
            <a:extLst>
              <a:ext uri="{FF2B5EF4-FFF2-40B4-BE49-F238E27FC236}">
                <a16:creationId xmlns:a16="http://schemas.microsoft.com/office/drawing/2014/main" id="{9AC12C48-3ABF-6041-A940-FAB1ED20FBAB}"/>
              </a:ext>
            </a:extLst>
          </p:cNvPr>
          <p:cNvCxnSpPr>
            <a:cxnSpLocks/>
          </p:cNvCxnSpPr>
          <p:nvPr/>
        </p:nvCxnSpPr>
        <p:spPr>
          <a:xfrm>
            <a:off x="5924550" y="2146682"/>
            <a:ext cx="398323"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A683390D-DC52-024A-9C87-632462AA504E}"/>
              </a:ext>
            </a:extLst>
          </p:cNvPr>
          <p:cNvSpPr/>
          <p:nvPr/>
        </p:nvSpPr>
        <p:spPr>
          <a:xfrm>
            <a:off x="5865653" y="1846636"/>
            <a:ext cx="138561" cy="66026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01284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99DA9A5-BFE4-904B-9311-251D8DA7EC30}"/>
              </a:ext>
            </a:extLst>
          </p:cNvPr>
          <p:cNvSpPr txBox="1"/>
          <p:nvPr/>
        </p:nvSpPr>
        <p:spPr>
          <a:xfrm>
            <a:off x="667265" y="444843"/>
            <a:ext cx="10540313" cy="5247590"/>
          </a:xfrm>
          <a:prstGeom prst="rect">
            <a:avLst/>
          </a:prstGeom>
          <a:noFill/>
        </p:spPr>
        <p:txBody>
          <a:bodyPr wrap="square" rtlCol="0">
            <a:spAutoFit/>
          </a:bodyPr>
          <a:lstStyle/>
          <a:p>
            <a:r>
              <a:rPr lang="en-US" sz="2400" dirty="0"/>
              <a:t>order-query-</a:t>
            </a:r>
            <a:r>
              <a:rPr lang="en-US" sz="2400" dirty="0" err="1"/>
              <a:t>ms</a:t>
            </a:r>
            <a:br>
              <a:rPr lang="en-US" dirty="0"/>
            </a:br>
            <a:br>
              <a:rPr lang="en-US" dirty="0"/>
            </a:br>
            <a:r>
              <a:rPr lang="en-US" dirty="0"/>
              <a:t>Get by manufacturer: GET to /</a:t>
            </a:r>
            <a:r>
              <a:rPr lang="en-GB" dirty="0" err="1"/>
              <a:t>byManuf</a:t>
            </a:r>
            <a:r>
              <a:rPr lang="en-GB" dirty="0"/>
              <a:t>/{</a:t>
            </a:r>
            <a:r>
              <a:rPr lang="en-GB" dirty="0" err="1"/>
              <a:t>ManufID</a:t>
            </a:r>
            <a:r>
              <a:rPr lang="en-GB" dirty="0"/>
              <a:t>}</a:t>
            </a:r>
          </a:p>
          <a:p>
            <a:endParaRPr lang="en-US" dirty="0"/>
          </a:p>
          <a:p>
            <a:r>
              <a:rPr lang="en-US" dirty="0"/>
              <a:t>Get all pending: GET to /</a:t>
            </a:r>
            <a:r>
              <a:rPr lang="en-GB" dirty="0"/>
              <a:t>pending/</a:t>
            </a:r>
            <a:endParaRPr lang="en-US" dirty="0"/>
          </a:p>
          <a:p>
            <a:endParaRPr lang="en-US" dirty="0"/>
          </a:p>
          <a:p>
            <a:r>
              <a:rPr lang="en-US" dirty="0"/>
              <a:t>Same schema, just different filter</a:t>
            </a:r>
          </a:p>
          <a:p>
            <a:endParaRPr lang="en-US" dirty="0"/>
          </a:p>
          <a:p>
            <a:r>
              <a:rPr lang="en-GB" sz="2400" dirty="0"/>
              <a:t>Response:</a:t>
            </a:r>
          </a:p>
          <a:p>
            <a:r>
              <a:rPr lang="en-GB" sz="1100" dirty="0"/>
              <a:t>[{</a:t>
            </a:r>
          </a:p>
          <a:p>
            <a:r>
              <a:rPr lang="en-GB" sz="1100" dirty="0"/>
              <a:t>  "orderID":"dfd79376-c46e-41c4-aa88-08a3594fe2f8",</a:t>
            </a:r>
          </a:p>
          <a:p>
            <a:r>
              <a:rPr lang="en-GB" sz="1100" dirty="0"/>
              <a:t>  "productID":"</a:t>
            </a:r>
            <a:r>
              <a:rPr lang="en-GB" sz="1100" dirty="0" err="1"/>
              <a:t>myProductID</a:t>
            </a:r>
            <a:r>
              <a:rPr lang="en-GB" sz="1100" dirty="0"/>
              <a:t>",</a:t>
            </a:r>
          </a:p>
          <a:p>
            <a:r>
              <a:rPr lang="en-GB" sz="1100" dirty="0"/>
              <a:t>  "customerID":"</a:t>
            </a:r>
            <a:r>
              <a:rPr lang="en-GB" sz="1100" dirty="0" err="1"/>
              <a:t>GoodManuf</a:t>
            </a:r>
            <a:r>
              <a:rPr lang="en-GB" sz="1100" dirty="0"/>
              <a:t>",</a:t>
            </a:r>
          </a:p>
          <a:p>
            <a:r>
              <a:rPr lang="en-GB" sz="1100" dirty="0"/>
              <a:t>  "quantity":101,</a:t>
            </a:r>
          </a:p>
          <a:p>
            <a:r>
              <a:rPr lang="en-GB" sz="1100" dirty="0"/>
              <a:t> “status”: “Created”,</a:t>
            </a:r>
          </a:p>
          <a:p>
            <a:r>
              <a:rPr lang="en-GB" sz="1100" dirty="0"/>
              <a:t>  "pickupAddress":{"street":"100 2nd street","city":"Shanghai","country":"China","state":"","zipcode":"09430"},</a:t>
            </a:r>
          </a:p>
          <a:p>
            <a:r>
              <a:rPr lang="en-GB" sz="1100" dirty="0"/>
              <a:t>  "pickupDate":"2020-01-10T13:30Z",</a:t>
            </a:r>
          </a:p>
          <a:p>
            <a:r>
              <a:rPr lang="en-GB" sz="1100" dirty="0"/>
              <a:t>  "destinationAddress":{"street":"200 other </a:t>
            </a:r>
            <a:r>
              <a:rPr lang="en-GB" sz="1100" dirty="0" err="1"/>
              <a:t>street","city":"San</a:t>
            </a:r>
            <a:r>
              <a:rPr lang="en-GB" sz="1100" dirty="0"/>
              <a:t> Leonardo","country":"USA","state":"CA","zipcode":"95030"},</a:t>
            </a:r>
          </a:p>
          <a:p>
            <a:r>
              <a:rPr lang="en-GB" sz="1100" dirty="0"/>
              <a:t>  "expectedDeliveryDate":"2020-01-10T13:30Z”</a:t>
            </a:r>
          </a:p>
          <a:p>
            <a:r>
              <a:rPr lang="en-GB" sz="1100" dirty="0"/>
              <a:t>},</a:t>
            </a:r>
          </a:p>
          <a:p>
            <a:r>
              <a:rPr lang="en-GB" sz="1100" dirty="0"/>
              <a:t>{….},</a:t>
            </a:r>
          </a:p>
          <a:p>
            <a:r>
              <a:rPr lang="en-GB" sz="1100" dirty="0"/>
              <a:t>] </a:t>
            </a:r>
          </a:p>
          <a:p>
            <a:endParaRPr lang="en-GB" dirty="0"/>
          </a:p>
        </p:txBody>
      </p:sp>
      <p:sp>
        <p:nvSpPr>
          <p:cNvPr id="3" name="Rectangle 2">
            <a:extLst>
              <a:ext uri="{FF2B5EF4-FFF2-40B4-BE49-F238E27FC236}">
                <a16:creationId xmlns:a16="http://schemas.microsoft.com/office/drawing/2014/main" id="{14AEF1FD-2AEC-7A47-A13C-2231CEF6D3EA}"/>
              </a:ext>
            </a:extLst>
          </p:cNvPr>
          <p:cNvSpPr/>
          <p:nvPr/>
        </p:nvSpPr>
        <p:spPr>
          <a:xfrm>
            <a:off x="6784088" y="1057683"/>
            <a:ext cx="254617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the status of the order is not completed ?</a:t>
            </a:r>
          </a:p>
        </p:txBody>
      </p:sp>
    </p:spTree>
    <p:extLst>
      <p:ext uri="{BB962C8B-B14F-4D97-AF65-F5344CB8AC3E}">
        <p14:creationId xmlns:p14="http://schemas.microsoft.com/office/powerpoint/2010/main" val="32704861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EAB8D-A27A-6A40-A148-F3ECEAD5ADC8}"/>
              </a:ext>
            </a:extLst>
          </p:cNvPr>
          <p:cNvSpPr>
            <a:spLocks noGrp="1"/>
          </p:cNvSpPr>
          <p:nvPr>
            <p:ph type="title"/>
          </p:nvPr>
        </p:nvSpPr>
        <p:spPr/>
        <p:txBody>
          <a:bodyPr/>
          <a:lstStyle/>
          <a:p>
            <a:r>
              <a:rPr lang="en-US" dirty="0"/>
              <a:t>K Container Shipment Inc – Order management</a:t>
            </a:r>
          </a:p>
        </p:txBody>
      </p:sp>
      <p:sp>
        <p:nvSpPr>
          <p:cNvPr id="4" name="Slide Number Placeholder 3">
            <a:extLst>
              <a:ext uri="{FF2B5EF4-FFF2-40B4-BE49-F238E27FC236}">
                <a16:creationId xmlns:a16="http://schemas.microsoft.com/office/drawing/2014/main" id="{323B686D-11D0-B744-8548-89D55A259C1E}"/>
              </a:ext>
            </a:extLst>
          </p:cNvPr>
          <p:cNvSpPr>
            <a:spLocks noGrp="1"/>
          </p:cNvSpPr>
          <p:nvPr>
            <p:ph type="sldNum" sz="quarter" idx="12"/>
          </p:nvPr>
        </p:nvSpPr>
        <p:spPr/>
        <p:txBody>
          <a:bodyPr/>
          <a:lstStyle/>
          <a:p>
            <a:fld id="{E9549862-13E2-C34D-815E-8545BD36FC59}" type="slidenum">
              <a:rPr lang="en-US" smtClean="0">
                <a:solidFill>
                  <a:srgbClr val="6D7777"/>
                </a:solidFill>
              </a:rPr>
              <a:pPr/>
              <a:t>64</a:t>
            </a:fld>
            <a:endParaRPr lang="en-US" dirty="0">
              <a:solidFill>
                <a:srgbClr val="6D7777"/>
              </a:solidFill>
            </a:endParaRPr>
          </a:p>
        </p:txBody>
      </p:sp>
      <p:pic>
        <p:nvPicPr>
          <p:cNvPr id="5" name="Picture 4">
            <a:extLst>
              <a:ext uri="{FF2B5EF4-FFF2-40B4-BE49-F238E27FC236}">
                <a16:creationId xmlns:a16="http://schemas.microsoft.com/office/drawing/2014/main" id="{C1C4E3A2-D21A-6441-AF2F-58386A128A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3588" y="1784350"/>
            <a:ext cx="7328024" cy="4279900"/>
          </a:xfrm>
          <a:prstGeom prst="rect">
            <a:avLst/>
          </a:prstGeom>
        </p:spPr>
      </p:pic>
      <p:pic>
        <p:nvPicPr>
          <p:cNvPr id="9" name="Picture 8">
            <a:extLst>
              <a:ext uri="{FF2B5EF4-FFF2-40B4-BE49-F238E27FC236}">
                <a16:creationId xmlns:a16="http://schemas.microsoft.com/office/drawing/2014/main" id="{0BF834CE-3C35-6A4F-ADC4-E0C5EADF33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907813"/>
            <a:ext cx="3073400" cy="2578100"/>
          </a:xfrm>
          <a:prstGeom prst="rect">
            <a:avLst/>
          </a:prstGeom>
        </p:spPr>
      </p:pic>
      <p:sp>
        <p:nvSpPr>
          <p:cNvPr id="10" name="Oval 9">
            <a:extLst>
              <a:ext uri="{FF2B5EF4-FFF2-40B4-BE49-F238E27FC236}">
                <a16:creationId xmlns:a16="http://schemas.microsoft.com/office/drawing/2014/main" id="{76B919FC-9D5D-CD42-B74E-99EE6C3EA7FA}"/>
              </a:ext>
            </a:extLst>
          </p:cNvPr>
          <p:cNvSpPr/>
          <p:nvPr/>
        </p:nvSpPr>
        <p:spPr>
          <a:xfrm>
            <a:off x="266700" y="2286000"/>
            <a:ext cx="1028700" cy="5715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80089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EAB8D-A27A-6A40-A148-F3ECEAD5ADC8}"/>
              </a:ext>
            </a:extLst>
          </p:cNvPr>
          <p:cNvSpPr>
            <a:spLocks noGrp="1"/>
          </p:cNvSpPr>
          <p:nvPr>
            <p:ph type="title"/>
          </p:nvPr>
        </p:nvSpPr>
        <p:spPr/>
        <p:txBody>
          <a:bodyPr/>
          <a:lstStyle/>
          <a:p>
            <a:r>
              <a:rPr lang="en-US" dirty="0"/>
              <a:t>K Container Shipment Inc – Order management</a:t>
            </a:r>
          </a:p>
        </p:txBody>
      </p:sp>
      <p:sp>
        <p:nvSpPr>
          <p:cNvPr id="4" name="Slide Number Placeholder 3">
            <a:extLst>
              <a:ext uri="{FF2B5EF4-FFF2-40B4-BE49-F238E27FC236}">
                <a16:creationId xmlns:a16="http://schemas.microsoft.com/office/drawing/2014/main" id="{323B686D-11D0-B744-8548-89D55A259C1E}"/>
              </a:ext>
            </a:extLst>
          </p:cNvPr>
          <p:cNvSpPr>
            <a:spLocks noGrp="1"/>
          </p:cNvSpPr>
          <p:nvPr>
            <p:ph type="sldNum" sz="quarter" idx="12"/>
          </p:nvPr>
        </p:nvSpPr>
        <p:spPr/>
        <p:txBody>
          <a:bodyPr/>
          <a:lstStyle/>
          <a:p>
            <a:fld id="{E9549862-13E2-C34D-815E-8545BD36FC59}" type="slidenum">
              <a:rPr lang="en-US" smtClean="0">
                <a:solidFill>
                  <a:srgbClr val="6D7777"/>
                </a:solidFill>
              </a:rPr>
              <a:pPr/>
              <a:t>65</a:t>
            </a:fld>
            <a:endParaRPr lang="en-US" dirty="0">
              <a:solidFill>
                <a:srgbClr val="6D7777"/>
              </a:solidFill>
            </a:endParaRPr>
          </a:p>
        </p:txBody>
      </p:sp>
      <p:pic>
        <p:nvPicPr>
          <p:cNvPr id="8" name="Picture 7">
            <a:extLst>
              <a:ext uri="{FF2B5EF4-FFF2-40B4-BE49-F238E27FC236}">
                <a16:creationId xmlns:a16="http://schemas.microsoft.com/office/drawing/2014/main" id="{4D321F2F-A3F7-9941-BF25-265211DDD6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 y="1211622"/>
            <a:ext cx="12192000" cy="3367956"/>
          </a:xfrm>
          <a:prstGeom prst="rect">
            <a:avLst/>
          </a:prstGeom>
        </p:spPr>
      </p:pic>
      <p:sp>
        <p:nvSpPr>
          <p:cNvPr id="9" name="Oval 8">
            <a:extLst>
              <a:ext uri="{FF2B5EF4-FFF2-40B4-BE49-F238E27FC236}">
                <a16:creationId xmlns:a16="http://schemas.microsoft.com/office/drawing/2014/main" id="{E7A1AFB7-A250-3444-AFC8-B79B837623A5}"/>
              </a:ext>
            </a:extLst>
          </p:cNvPr>
          <p:cNvSpPr/>
          <p:nvPr/>
        </p:nvSpPr>
        <p:spPr>
          <a:xfrm>
            <a:off x="4775200" y="2895600"/>
            <a:ext cx="558800" cy="279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DC4E0E-A128-444A-B576-AD9CFDBD55E9}"/>
              </a:ext>
            </a:extLst>
          </p:cNvPr>
          <p:cNvCxnSpPr/>
          <p:nvPr/>
        </p:nvCxnSpPr>
        <p:spPr>
          <a:xfrm flipV="1">
            <a:off x="5334000" y="2146300"/>
            <a:ext cx="1054100" cy="74930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75203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EAB8D-A27A-6A40-A148-F3ECEAD5ADC8}"/>
              </a:ext>
            </a:extLst>
          </p:cNvPr>
          <p:cNvSpPr>
            <a:spLocks noGrp="1"/>
          </p:cNvSpPr>
          <p:nvPr>
            <p:ph type="title"/>
          </p:nvPr>
        </p:nvSpPr>
        <p:spPr/>
        <p:txBody>
          <a:bodyPr/>
          <a:lstStyle/>
          <a:p>
            <a:r>
              <a:rPr lang="en-US" dirty="0"/>
              <a:t>K Container Shipment Inc – Order management</a:t>
            </a:r>
          </a:p>
        </p:txBody>
      </p:sp>
      <p:sp>
        <p:nvSpPr>
          <p:cNvPr id="4" name="Slide Number Placeholder 3">
            <a:extLst>
              <a:ext uri="{FF2B5EF4-FFF2-40B4-BE49-F238E27FC236}">
                <a16:creationId xmlns:a16="http://schemas.microsoft.com/office/drawing/2014/main" id="{323B686D-11D0-B744-8548-89D55A259C1E}"/>
              </a:ext>
            </a:extLst>
          </p:cNvPr>
          <p:cNvSpPr>
            <a:spLocks noGrp="1"/>
          </p:cNvSpPr>
          <p:nvPr>
            <p:ph type="sldNum" sz="quarter" idx="12"/>
          </p:nvPr>
        </p:nvSpPr>
        <p:spPr/>
        <p:txBody>
          <a:bodyPr/>
          <a:lstStyle/>
          <a:p>
            <a:fld id="{E9549862-13E2-C34D-815E-8545BD36FC59}" type="slidenum">
              <a:rPr lang="en-US" smtClean="0">
                <a:solidFill>
                  <a:srgbClr val="6D7777"/>
                </a:solidFill>
              </a:rPr>
              <a:pPr/>
              <a:t>66</a:t>
            </a:fld>
            <a:endParaRPr lang="en-US" dirty="0">
              <a:solidFill>
                <a:srgbClr val="6D7777"/>
              </a:solidFill>
            </a:endParaRPr>
          </a:p>
        </p:txBody>
      </p:sp>
      <p:pic>
        <p:nvPicPr>
          <p:cNvPr id="6" name="Picture 5">
            <a:extLst>
              <a:ext uri="{FF2B5EF4-FFF2-40B4-BE49-F238E27FC236}">
                <a16:creationId xmlns:a16="http://schemas.microsoft.com/office/drawing/2014/main" id="{A9655BB9-EA48-1247-964C-87A8DA35A9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00" y="1066800"/>
            <a:ext cx="6845300" cy="2667000"/>
          </a:xfrm>
          <a:prstGeom prst="rect">
            <a:avLst/>
          </a:prstGeom>
        </p:spPr>
      </p:pic>
      <p:sp>
        <p:nvSpPr>
          <p:cNvPr id="7" name="Oval 6">
            <a:extLst>
              <a:ext uri="{FF2B5EF4-FFF2-40B4-BE49-F238E27FC236}">
                <a16:creationId xmlns:a16="http://schemas.microsoft.com/office/drawing/2014/main" id="{F9E93416-C9F3-2445-8AD4-4B209428196A}"/>
              </a:ext>
            </a:extLst>
          </p:cNvPr>
          <p:cNvSpPr/>
          <p:nvPr/>
        </p:nvSpPr>
        <p:spPr>
          <a:xfrm>
            <a:off x="279400" y="1574326"/>
            <a:ext cx="419100" cy="3560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FFA649B-8023-1747-B414-7D8E22DF0213}"/>
              </a:ext>
            </a:extLst>
          </p:cNvPr>
          <p:cNvSpPr/>
          <p:nvPr/>
        </p:nvSpPr>
        <p:spPr>
          <a:xfrm>
            <a:off x="5664200" y="2616200"/>
            <a:ext cx="558800" cy="812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0BDC6F7-D50B-6842-86FB-019E4AA667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2511" y="3861274"/>
            <a:ext cx="6870700" cy="2654300"/>
          </a:xfrm>
          <a:prstGeom prst="rect">
            <a:avLst/>
          </a:prstGeom>
        </p:spPr>
      </p:pic>
      <p:sp>
        <p:nvSpPr>
          <p:cNvPr id="10" name="Oval 9">
            <a:extLst>
              <a:ext uri="{FF2B5EF4-FFF2-40B4-BE49-F238E27FC236}">
                <a16:creationId xmlns:a16="http://schemas.microsoft.com/office/drawing/2014/main" id="{F611A7A4-5F58-7F4D-AB8B-91F84CDBD620}"/>
              </a:ext>
            </a:extLst>
          </p:cNvPr>
          <p:cNvSpPr/>
          <p:nvPr/>
        </p:nvSpPr>
        <p:spPr>
          <a:xfrm>
            <a:off x="8356600" y="4895850"/>
            <a:ext cx="927100" cy="3560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4293395B-2617-A842-AE91-3DA41166A2BA}"/>
              </a:ext>
            </a:extLst>
          </p:cNvPr>
          <p:cNvCxnSpPr>
            <a:cxnSpLocks/>
          </p:cNvCxnSpPr>
          <p:nvPr/>
        </p:nvCxnSpPr>
        <p:spPr>
          <a:xfrm>
            <a:off x="390788" y="3441700"/>
            <a:ext cx="838200"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CD00D23E-F5F2-9C4E-B6B2-FA6812A3E110}"/>
              </a:ext>
            </a:extLst>
          </p:cNvPr>
          <p:cNvSpPr txBox="1"/>
          <p:nvPr/>
        </p:nvSpPr>
        <p:spPr>
          <a:xfrm>
            <a:off x="6985000" y="2737461"/>
            <a:ext cx="3634328" cy="369332"/>
          </a:xfrm>
          <a:prstGeom prst="rect">
            <a:avLst/>
          </a:prstGeom>
          <a:noFill/>
        </p:spPr>
        <p:txBody>
          <a:bodyPr wrap="none" rtlCol="0">
            <a:spAutoFit/>
          </a:bodyPr>
          <a:lstStyle/>
          <a:p>
            <a:r>
              <a:rPr lang="en-US" dirty="0"/>
              <a:t>Select one of the possible voyage</a:t>
            </a:r>
          </a:p>
        </p:txBody>
      </p:sp>
      <p:sp>
        <p:nvSpPr>
          <p:cNvPr id="11" name="TextBox 10">
            <a:extLst>
              <a:ext uri="{FF2B5EF4-FFF2-40B4-BE49-F238E27FC236}">
                <a16:creationId xmlns:a16="http://schemas.microsoft.com/office/drawing/2014/main" id="{A59B2006-D0ED-2546-9F76-7C421C568289}"/>
              </a:ext>
            </a:extLst>
          </p:cNvPr>
          <p:cNvSpPr txBox="1"/>
          <p:nvPr/>
        </p:nvSpPr>
        <p:spPr>
          <a:xfrm>
            <a:off x="698500" y="5266224"/>
            <a:ext cx="3147015" cy="369332"/>
          </a:xfrm>
          <a:prstGeom prst="rect">
            <a:avLst/>
          </a:prstGeom>
          <a:noFill/>
        </p:spPr>
        <p:txBody>
          <a:bodyPr wrap="none" rtlCol="0">
            <a:spAutoFit/>
          </a:bodyPr>
          <a:lstStyle/>
          <a:p>
            <a:r>
              <a:rPr lang="en-US" dirty="0"/>
              <a:t>Save is going to the backend</a:t>
            </a:r>
          </a:p>
        </p:txBody>
      </p:sp>
    </p:spTree>
    <p:extLst>
      <p:ext uri="{BB962C8B-B14F-4D97-AF65-F5344CB8AC3E}">
        <p14:creationId xmlns:p14="http://schemas.microsoft.com/office/powerpoint/2010/main" val="12063275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53805-4038-0145-B1AE-2A5D6990FF50}"/>
              </a:ext>
            </a:extLst>
          </p:cNvPr>
          <p:cNvSpPr>
            <a:spLocks noGrp="1"/>
          </p:cNvSpPr>
          <p:nvPr>
            <p:ph type="title"/>
          </p:nvPr>
        </p:nvSpPr>
        <p:spPr>
          <a:xfrm>
            <a:off x="390788" y="60119"/>
            <a:ext cx="10886813" cy="541501"/>
          </a:xfrm>
        </p:spPr>
        <p:txBody>
          <a:bodyPr/>
          <a:lstStyle/>
          <a:p>
            <a:r>
              <a:rPr lang="en-US" dirty="0"/>
              <a:t>Shipment Inc – Manual </a:t>
            </a:r>
            <a:r>
              <a:rPr lang="en-US"/>
              <a:t>voyage assignment</a:t>
            </a:r>
            <a:endParaRPr lang="en-US" dirty="0"/>
          </a:p>
        </p:txBody>
      </p:sp>
      <p:sp>
        <p:nvSpPr>
          <p:cNvPr id="4" name="Slide Number Placeholder 3">
            <a:extLst>
              <a:ext uri="{FF2B5EF4-FFF2-40B4-BE49-F238E27FC236}">
                <a16:creationId xmlns:a16="http://schemas.microsoft.com/office/drawing/2014/main" id="{E0E92E24-8EA2-4746-94AB-92B6052C18E2}"/>
              </a:ext>
            </a:extLst>
          </p:cNvPr>
          <p:cNvSpPr>
            <a:spLocks noGrp="1"/>
          </p:cNvSpPr>
          <p:nvPr>
            <p:ph type="sldNum" sz="quarter" idx="12"/>
          </p:nvPr>
        </p:nvSpPr>
        <p:spPr/>
        <p:txBody>
          <a:bodyPr/>
          <a:lstStyle/>
          <a:p>
            <a:fld id="{E9549862-13E2-C34D-815E-8545BD36FC59}" type="slidenum">
              <a:rPr lang="en-US" smtClean="0">
                <a:solidFill>
                  <a:srgbClr val="6D7777"/>
                </a:solidFill>
              </a:rPr>
              <a:pPr/>
              <a:t>67</a:t>
            </a:fld>
            <a:endParaRPr lang="en-US" dirty="0">
              <a:solidFill>
                <a:srgbClr val="6D7777"/>
              </a:solidFill>
            </a:endParaRPr>
          </a:p>
        </p:txBody>
      </p:sp>
      <p:sp>
        <p:nvSpPr>
          <p:cNvPr id="6" name="Rectangle 5">
            <a:extLst>
              <a:ext uri="{FF2B5EF4-FFF2-40B4-BE49-F238E27FC236}">
                <a16:creationId xmlns:a16="http://schemas.microsoft.com/office/drawing/2014/main" id="{0F971E6B-2F81-A148-B39D-7299E7093BCE}"/>
              </a:ext>
            </a:extLst>
          </p:cNvPr>
          <p:cNvSpPr/>
          <p:nvPr/>
        </p:nvSpPr>
        <p:spPr>
          <a:xfrm>
            <a:off x="7099300" y="929566"/>
            <a:ext cx="1200150" cy="473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Voyage Command MS</a:t>
            </a:r>
          </a:p>
        </p:txBody>
      </p:sp>
      <p:sp>
        <p:nvSpPr>
          <p:cNvPr id="5" name="Rectangle 4">
            <a:extLst>
              <a:ext uri="{FF2B5EF4-FFF2-40B4-BE49-F238E27FC236}">
                <a16:creationId xmlns:a16="http://schemas.microsoft.com/office/drawing/2014/main" id="{AA347EC7-3304-5C46-B87C-9189600DA99A}"/>
              </a:ext>
            </a:extLst>
          </p:cNvPr>
          <p:cNvSpPr/>
          <p:nvPr/>
        </p:nvSpPr>
        <p:spPr>
          <a:xfrm>
            <a:off x="2495550" y="906566"/>
            <a:ext cx="1054100" cy="49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Command MS</a:t>
            </a:r>
          </a:p>
        </p:txBody>
      </p:sp>
      <p:cxnSp>
        <p:nvCxnSpPr>
          <p:cNvPr id="8" name="Straight Connector 7">
            <a:extLst>
              <a:ext uri="{FF2B5EF4-FFF2-40B4-BE49-F238E27FC236}">
                <a16:creationId xmlns:a16="http://schemas.microsoft.com/office/drawing/2014/main" id="{C4111B31-D4C2-DB49-ACFF-CAFF1553E881}"/>
              </a:ext>
            </a:extLst>
          </p:cNvPr>
          <p:cNvCxnSpPr>
            <a:cxnSpLocks/>
            <a:stCxn id="5" idx="2"/>
          </p:cNvCxnSpPr>
          <p:nvPr/>
        </p:nvCxnSpPr>
        <p:spPr>
          <a:xfrm>
            <a:off x="3022600" y="1402814"/>
            <a:ext cx="0"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7EECEB25-43B2-BA43-BA92-502AC5256853}"/>
              </a:ext>
            </a:extLst>
          </p:cNvPr>
          <p:cNvSpPr/>
          <p:nvPr/>
        </p:nvSpPr>
        <p:spPr>
          <a:xfrm>
            <a:off x="5397500" y="939326"/>
            <a:ext cx="1054100" cy="49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Query MS</a:t>
            </a:r>
          </a:p>
        </p:txBody>
      </p:sp>
      <p:sp>
        <p:nvSpPr>
          <p:cNvPr id="14" name="Rectangle 13">
            <a:extLst>
              <a:ext uri="{FF2B5EF4-FFF2-40B4-BE49-F238E27FC236}">
                <a16:creationId xmlns:a16="http://schemas.microsoft.com/office/drawing/2014/main" id="{7A467429-7D65-3A47-A116-8315331EE77C}"/>
              </a:ext>
            </a:extLst>
          </p:cNvPr>
          <p:cNvSpPr/>
          <p:nvPr/>
        </p:nvSpPr>
        <p:spPr>
          <a:xfrm>
            <a:off x="595180" y="906566"/>
            <a:ext cx="10541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Shipment UI BFF</a:t>
            </a:r>
          </a:p>
        </p:txBody>
      </p:sp>
      <p:cxnSp>
        <p:nvCxnSpPr>
          <p:cNvPr id="15" name="Straight Connector 14">
            <a:extLst>
              <a:ext uri="{FF2B5EF4-FFF2-40B4-BE49-F238E27FC236}">
                <a16:creationId xmlns:a16="http://schemas.microsoft.com/office/drawing/2014/main" id="{1D89C622-8452-834A-AD94-FA67A67DBDDD}"/>
              </a:ext>
            </a:extLst>
          </p:cNvPr>
          <p:cNvCxnSpPr>
            <a:cxnSpLocks/>
          </p:cNvCxnSpPr>
          <p:nvPr/>
        </p:nvCxnSpPr>
        <p:spPr>
          <a:xfrm>
            <a:off x="1126859" y="1347622"/>
            <a:ext cx="0" cy="4855214"/>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grpSp>
        <p:nvGrpSpPr>
          <p:cNvPr id="33" name="Group 32">
            <a:extLst>
              <a:ext uri="{FF2B5EF4-FFF2-40B4-BE49-F238E27FC236}">
                <a16:creationId xmlns:a16="http://schemas.microsoft.com/office/drawing/2014/main" id="{AA3484AD-45BB-F54B-B39D-361EBF541778}"/>
              </a:ext>
            </a:extLst>
          </p:cNvPr>
          <p:cNvGrpSpPr/>
          <p:nvPr/>
        </p:nvGrpSpPr>
        <p:grpSpPr>
          <a:xfrm>
            <a:off x="3835400" y="3827836"/>
            <a:ext cx="589722" cy="340835"/>
            <a:chOff x="4452049" y="5323365"/>
            <a:chExt cx="589722" cy="340835"/>
          </a:xfrm>
        </p:grpSpPr>
        <p:sp>
          <p:nvSpPr>
            <p:cNvPr id="24" name="Rounded Rectangle 23">
              <a:extLst>
                <a:ext uri="{FF2B5EF4-FFF2-40B4-BE49-F238E27FC236}">
                  <a16:creationId xmlns:a16="http://schemas.microsoft.com/office/drawing/2014/main" id="{D75E3BE8-2EDA-F74C-A7DF-3772481ACD17}"/>
                </a:ext>
              </a:extLst>
            </p:cNvPr>
            <p:cNvSpPr/>
            <p:nvPr/>
          </p:nvSpPr>
          <p:spPr bwMode="auto">
            <a:xfrm>
              <a:off x="4452049" y="5323365"/>
              <a:ext cx="146861"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25" name="Rounded Rectangle 24">
              <a:extLst>
                <a:ext uri="{FF2B5EF4-FFF2-40B4-BE49-F238E27FC236}">
                  <a16:creationId xmlns:a16="http://schemas.microsoft.com/office/drawing/2014/main" id="{A01EF38F-5807-5549-AA47-99081BFEB771}"/>
                </a:ext>
              </a:extLst>
            </p:cNvPr>
            <p:cNvSpPr/>
            <p:nvPr/>
          </p:nvSpPr>
          <p:spPr bwMode="auto">
            <a:xfrm>
              <a:off x="4606986"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26" name="Rounded Rectangle 25">
              <a:extLst>
                <a:ext uri="{FF2B5EF4-FFF2-40B4-BE49-F238E27FC236}">
                  <a16:creationId xmlns:a16="http://schemas.microsoft.com/office/drawing/2014/main" id="{3D3FB0D7-9BFA-F746-9EA1-C6D0FFE7FCAE}"/>
                </a:ext>
              </a:extLst>
            </p:cNvPr>
            <p:cNvSpPr/>
            <p:nvPr/>
          </p:nvSpPr>
          <p:spPr bwMode="auto">
            <a:xfrm>
              <a:off x="4748414"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27" name="Rounded Rectangle 26">
              <a:extLst>
                <a:ext uri="{FF2B5EF4-FFF2-40B4-BE49-F238E27FC236}">
                  <a16:creationId xmlns:a16="http://schemas.microsoft.com/office/drawing/2014/main" id="{83236C8F-5944-864B-8462-4D93E7554F9C}"/>
                </a:ext>
              </a:extLst>
            </p:cNvPr>
            <p:cNvSpPr/>
            <p:nvPr/>
          </p:nvSpPr>
          <p:spPr bwMode="auto">
            <a:xfrm>
              <a:off x="4893185"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grpSp>
      <p:sp>
        <p:nvSpPr>
          <p:cNvPr id="32" name="TextBox 31">
            <a:extLst>
              <a:ext uri="{FF2B5EF4-FFF2-40B4-BE49-F238E27FC236}">
                <a16:creationId xmlns:a16="http://schemas.microsoft.com/office/drawing/2014/main" id="{104A5286-7AFE-3C42-BFCC-45521E2104FD}"/>
              </a:ext>
            </a:extLst>
          </p:cNvPr>
          <p:cNvSpPr txBox="1"/>
          <p:nvPr/>
        </p:nvSpPr>
        <p:spPr>
          <a:xfrm>
            <a:off x="3755336" y="3589364"/>
            <a:ext cx="546945" cy="246221"/>
          </a:xfrm>
          <a:prstGeom prst="rect">
            <a:avLst/>
          </a:prstGeom>
          <a:noFill/>
        </p:spPr>
        <p:txBody>
          <a:bodyPr wrap="none" rtlCol="0">
            <a:spAutoFit/>
          </a:bodyPr>
          <a:lstStyle/>
          <a:p>
            <a:r>
              <a:rPr lang="en-US" sz="1000" dirty="0">
                <a:solidFill>
                  <a:schemeClr val="accent1">
                    <a:lumMod val="25000"/>
                  </a:schemeClr>
                </a:solidFill>
              </a:rPr>
              <a:t>orders</a:t>
            </a:r>
          </a:p>
        </p:txBody>
      </p:sp>
      <p:cxnSp>
        <p:nvCxnSpPr>
          <p:cNvPr id="36" name="Straight Connector 35">
            <a:extLst>
              <a:ext uri="{FF2B5EF4-FFF2-40B4-BE49-F238E27FC236}">
                <a16:creationId xmlns:a16="http://schemas.microsoft.com/office/drawing/2014/main" id="{CEFD1C28-7549-0A49-8640-5192D99BDDCD}"/>
              </a:ext>
            </a:extLst>
          </p:cNvPr>
          <p:cNvCxnSpPr>
            <a:cxnSpLocks/>
          </p:cNvCxnSpPr>
          <p:nvPr/>
        </p:nvCxnSpPr>
        <p:spPr>
          <a:xfrm>
            <a:off x="5924550" y="1435574"/>
            <a:ext cx="0"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51642B2B-595A-EC4F-B7C6-C038CA26C671}"/>
              </a:ext>
            </a:extLst>
          </p:cNvPr>
          <p:cNvCxnSpPr>
            <a:cxnSpLocks/>
          </p:cNvCxnSpPr>
          <p:nvPr/>
        </p:nvCxnSpPr>
        <p:spPr>
          <a:xfrm flipH="1" flipV="1">
            <a:off x="1157952" y="2067180"/>
            <a:ext cx="4725070" cy="14014"/>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41" name="Rectangle 40">
            <a:extLst>
              <a:ext uri="{FF2B5EF4-FFF2-40B4-BE49-F238E27FC236}">
                <a16:creationId xmlns:a16="http://schemas.microsoft.com/office/drawing/2014/main" id="{0003F254-5C10-C34E-99FF-620EACF7E9FE}"/>
              </a:ext>
            </a:extLst>
          </p:cNvPr>
          <p:cNvSpPr/>
          <p:nvPr/>
        </p:nvSpPr>
        <p:spPr>
          <a:xfrm>
            <a:off x="1142894" y="1443219"/>
            <a:ext cx="1492716" cy="253916"/>
          </a:xfrm>
          <a:prstGeom prst="rect">
            <a:avLst/>
          </a:prstGeom>
        </p:spPr>
        <p:txBody>
          <a:bodyPr wrap="none">
            <a:spAutoFit/>
          </a:bodyPr>
          <a:lstStyle/>
          <a:p>
            <a:r>
              <a:rPr lang="en-US" sz="1050" dirty="0" err="1">
                <a:solidFill>
                  <a:schemeClr val="tx1">
                    <a:lumMod val="50000"/>
                  </a:schemeClr>
                </a:solidFill>
                <a:latin typeface="Menlo" panose="020B0609030804020204" pitchFamily="49" charset="0"/>
              </a:rPr>
              <a:t>getCreatedOrders</a:t>
            </a:r>
            <a:endParaRPr lang="en-US" sz="1050" b="0" dirty="0">
              <a:solidFill>
                <a:schemeClr val="tx1">
                  <a:lumMod val="50000"/>
                </a:schemeClr>
              </a:solidFill>
              <a:effectLst/>
              <a:latin typeface="Menlo" panose="020B0609030804020204" pitchFamily="49" charset="0"/>
            </a:endParaRPr>
          </a:p>
        </p:txBody>
      </p:sp>
      <p:cxnSp>
        <p:nvCxnSpPr>
          <p:cNvPr id="44" name="Straight Arrow Connector 43">
            <a:extLst>
              <a:ext uri="{FF2B5EF4-FFF2-40B4-BE49-F238E27FC236}">
                <a16:creationId xmlns:a16="http://schemas.microsoft.com/office/drawing/2014/main" id="{3FFAED3B-EB29-5345-863E-711B29709FFF}"/>
              </a:ext>
            </a:extLst>
          </p:cNvPr>
          <p:cNvCxnSpPr>
            <a:cxnSpLocks/>
          </p:cNvCxnSpPr>
          <p:nvPr/>
        </p:nvCxnSpPr>
        <p:spPr>
          <a:xfrm>
            <a:off x="1142894" y="2486755"/>
            <a:ext cx="1832082" cy="3050"/>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6F2BA99D-76F0-5447-BD37-D4D3E961F387}"/>
              </a:ext>
            </a:extLst>
          </p:cNvPr>
          <p:cNvCxnSpPr>
            <a:cxnSpLocks/>
          </p:cNvCxnSpPr>
          <p:nvPr/>
        </p:nvCxnSpPr>
        <p:spPr>
          <a:xfrm>
            <a:off x="7699375" y="1402813"/>
            <a:ext cx="0"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49" name="Rectangle 48">
            <a:extLst>
              <a:ext uri="{FF2B5EF4-FFF2-40B4-BE49-F238E27FC236}">
                <a16:creationId xmlns:a16="http://schemas.microsoft.com/office/drawing/2014/main" id="{0CBAE775-DD61-724E-B78C-62FADE553E89}"/>
              </a:ext>
            </a:extLst>
          </p:cNvPr>
          <p:cNvSpPr/>
          <p:nvPr/>
        </p:nvSpPr>
        <p:spPr>
          <a:xfrm>
            <a:off x="1123314" y="2204377"/>
            <a:ext cx="1165704" cy="253916"/>
          </a:xfrm>
          <a:prstGeom prst="rect">
            <a:avLst/>
          </a:prstGeom>
        </p:spPr>
        <p:txBody>
          <a:bodyPr wrap="none">
            <a:spAutoFit/>
          </a:bodyPr>
          <a:lstStyle/>
          <a:p>
            <a:r>
              <a:rPr lang="en-US" sz="1050" dirty="0" err="1">
                <a:solidFill>
                  <a:schemeClr val="tx1">
                    <a:lumMod val="50000"/>
                  </a:schemeClr>
                </a:solidFill>
                <a:latin typeface="Menlo" panose="020B0609030804020204" pitchFamily="49" charset="0"/>
              </a:rPr>
              <a:t>searchVoyage</a:t>
            </a:r>
            <a:endParaRPr lang="en-US" sz="1050" b="0" dirty="0">
              <a:solidFill>
                <a:schemeClr val="tx1">
                  <a:lumMod val="50000"/>
                </a:schemeClr>
              </a:solidFill>
              <a:effectLst/>
              <a:latin typeface="Menlo" panose="020B0609030804020204" pitchFamily="49" charset="0"/>
            </a:endParaRPr>
          </a:p>
        </p:txBody>
      </p:sp>
      <p:grpSp>
        <p:nvGrpSpPr>
          <p:cNvPr id="50" name="Group 49">
            <a:extLst>
              <a:ext uri="{FF2B5EF4-FFF2-40B4-BE49-F238E27FC236}">
                <a16:creationId xmlns:a16="http://schemas.microsoft.com/office/drawing/2014/main" id="{AD951948-CD73-F642-AC79-9477B85FA6E1}"/>
              </a:ext>
            </a:extLst>
          </p:cNvPr>
          <p:cNvGrpSpPr/>
          <p:nvPr/>
        </p:nvGrpSpPr>
        <p:grpSpPr>
          <a:xfrm>
            <a:off x="6415233" y="2728556"/>
            <a:ext cx="589722" cy="340835"/>
            <a:chOff x="4452049" y="5323365"/>
            <a:chExt cx="589722" cy="340835"/>
          </a:xfrm>
        </p:grpSpPr>
        <p:sp>
          <p:nvSpPr>
            <p:cNvPr id="51" name="Rounded Rectangle 50">
              <a:extLst>
                <a:ext uri="{FF2B5EF4-FFF2-40B4-BE49-F238E27FC236}">
                  <a16:creationId xmlns:a16="http://schemas.microsoft.com/office/drawing/2014/main" id="{83462EE6-1351-734B-9D30-FD7326F00F69}"/>
                </a:ext>
              </a:extLst>
            </p:cNvPr>
            <p:cNvSpPr/>
            <p:nvPr/>
          </p:nvSpPr>
          <p:spPr bwMode="auto">
            <a:xfrm>
              <a:off x="4452049" y="5323365"/>
              <a:ext cx="146861"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52" name="Rounded Rectangle 51">
              <a:extLst>
                <a:ext uri="{FF2B5EF4-FFF2-40B4-BE49-F238E27FC236}">
                  <a16:creationId xmlns:a16="http://schemas.microsoft.com/office/drawing/2014/main" id="{D19A68B6-BA1B-324F-8700-DACAE18C1FE1}"/>
                </a:ext>
              </a:extLst>
            </p:cNvPr>
            <p:cNvSpPr/>
            <p:nvPr/>
          </p:nvSpPr>
          <p:spPr bwMode="auto">
            <a:xfrm>
              <a:off x="4606986"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53" name="Rounded Rectangle 52">
              <a:extLst>
                <a:ext uri="{FF2B5EF4-FFF2-40B4-BE49-F238E27FC236}">
                  <a16:creationId xmlns:a16="http://schemas.microsoft.com/office/drawing/2014/main" id="{554E9C1A-270A-D448-A714-C34E1CA04818}"/>
                </a:ext>
              </a:extLst>
            </p:cNvPr>
            <p:cNvSpPr/>
            <p:nvPr/>
          </p:nvSpPr>
          <p:spPr bwMode="auto">
            <a:xfrm>
              <a:off x="4748414"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54" name="Rounded Rectangle 53">
              <a:extLst>
                <a:ext uri="{FF2B5EF4-FFF2-40B4-BE49-F238E27FC236}">
                  <a16:creationId xmlns:a16="http://schemas.microsoft.com/office/drawing/2014/main" id="{DDC14BA6-2BDB-4543-BB33-B1759DD2148F}"/>
                </a:ext>
              </a:extLst>
            </p:cNvPr>
            <p:cNvSpPr/>
            <p:nvPr/>
          </p:nvSpPr>
          <p:spPr bwMode="auto">
            <a:xfrm>
              <a:off x="4893185"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grpSp>
      <p:sp>
        <p:nvSpPr>
          <p:cNvPr id="55" name="TextBox 54">
            <a:extLst>
              <a:ext uri="{FF2B5EF4-FFF2-40B4-BE49-F238E27FC236}">
                <a16:creationId xmlns:a16="http://schemas.microsoft.com/office/drawing/2014/main" id="{DCEEB5FE-BBC8-BD4F-B948-ED8EB1C45555}"/>
              </a:ext>
            </a:extLst>
          </p:cNvPr>
          <p:cNvSpPr txBox="1"/>
          <p:nvPr/>
        </p:nvSpPr>
        <p:spPr>
          <a:xfrm>
            <a:off x="6335169" y="2490084"/>
            <a:ext cx="659155" cy="246221"/>
          </a:xfrm>
          <a:prstGeom prst="rect">
            <a:avLst/>
          </a:prstGeom>
          <a:noFill/>
        </p:spPr>
        <p:txBody>
          <a:bodyPr wrap="none" rtlCol="0">
            <a:spAutoFit/>
          </a:bodyPr>
          <a:lstStyle/>
          <a:p>
            <a:r>
              <a:rPr lang="en-US" sz="1000" dirty="0">
                <a:solidFill>
                  <a:schemeClr val="accent1">
                    <a:lumMod val="25000"/>
                  </a:schemeClr>
                </a:solidFill>
              </a:rPr>
              <a:t>voyages</a:t>
            </a:r>
          </a:p>
        </p:txBody>
      </p:sp>
      <p:cxnSp>
        <p:nvCxnSpPr>
          <p:cNvPr id="58" name="Elbow Connector 57">
            <a:extLst>
              <a:ext uri="{FF2B5EF4-FFF2-40B4-BE49-F238E27FC236}">
                <a16:creationId xmlns:a16="http://schemas.microsoft.com/office/drawing/2014/main" id="{C09F65F1-F2C9-2D40-8A11-1D61E26E67B2}"/>
              </a:ext>
            </a:extLst>
          </p:cNvPr>
          <p:cNvCxnSpPr>
            <a:cxnSpLocks/>
            <a:endCxn id="51" idx="1"/>
          </p:cNvCxnSpPr>
          <p:nvPr/>
        </p:nvCxnSpPr>
        <p:spPr>
          <a:xfrm>
            <a:off x="3069149" y="2613194"/>
            <a:ext cx="3346084" cy="285780"/>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3" name="Elbow Connector 62">
            <a:extLst>
              <a:ext uri="{FF2B5EF4-FFF2-40B4-BE49-F238E27FC236}">
                <a16:creationId xmlns:a16="http://schemas.microsoft.com/office/drawing/2014/main" id="{265C3599-F4CD-C541-BD0C-930C0C0EE212}"/>
              </a:ext>
            </a:extLst>
          </p:cNvPr>
          <p:cNvCxnSpPr>
            <a:cxnSpLocks/>
            <a:stCxn id="54" idx="3"/>
          </p:cNvCxnSpPr>
          <p:nvPr/>
        </p:nvCxnSpPr>
        <p:spPr>
          <a:xfrm flipV="1">
            <a:off x="7004955" y="2898973"/>
            <a:ext cx="694420" cy="1"/>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E27EF2B2-64AD-C245-93BB-1672E02B1858}"/>
              </a:ext>
            </a:extLst>
          </p:cNvPr>
          <p:cNvCxnSpPr>
            <a:cxnSpLocks/>
            <a:endCxn id="26" idx="0"/>
          </p:cNvCxnSpPr>
          <p:nvPr/>
        </p:nvCxnSpPr>
        <p:spPr>
          <a:xfrm rot="10800000" flipV="1">
            <a:off x="4206059" y="3284792"/>
            <a:ext cx="3493321" cy="543044"/>
          </a:xfrm>
          <a:prstGeom prst="bentConnector2">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71" name="Rectangle 70">
            <a:extLst>
              <a:ext uri="{FF2B5EF4-FFF2-40B4-BE49-F238E27FC236}">
                <a16:creationId xmlns:a16="http://schemas.microsoft.com/office/drawing/2014/main" id="{C8E455A9-DDF6-3C48-9A16-C2BFCC0DEF34}"/>
              </a:ext>
            </a:extLst>
          </p:cNvPr>
          <p:cNvSpPr/>
          <p:nvPr/>
        </p:nvSpPr>
        <p:spPr>
          <a:xfrm>
            <a:off x="6500467" y="3284790"/>
            <a:ext cx="1165704" cy="253916"/>
          </a:xfrm>
          <a:prstGeom prst="rect">
            <a:avLst/>
          </a:prstGeom>
        </p:spPr>
        <p:txBody>
          <a:bodyPr wrap="none">
            <a:spAutoFit/>
          </a:bodyPr>
          <a:lstStyle/>
          <a:p>
            <a:r>
              <a:rPr lang="en-US" sz="1050" dirty="0" err="1">
                <a:solidFill>
                  <a:schemeClr val="tx1">
                    <a:lumMod val="50000"/>
                  </a:schemeClr>
                </a:solidFill>
                <a:latin typeface="Menlo" panose="020B0609030804020204" pitchFamily="49" charset="0"/>
              </a:rPr>
              <a:t>voyageBooked</a:t>
            </a:r>
            <a:endParaRPr lang="en-US" sz="1050" b="0" dirty="0">
              <a:solidFill>
                <a:schemeClr val="tx1">
                  <a:lumMod val="50000"/>
                </a:schemeClr>
              </a:solidFill>
              <a:effectLst/>
              <a:latin typeface="Menlo" panose="020B0609030804020204" pitchFamily="49" charset="0"/>
            </a:endParaRPr>
          </a:p>
        </p:txBody>
      </p:sp>
      <p:sp>
        <p:nvSpPr>
          <p:cNvPr id="72" name="Rectangle 71">
            <a:extLst>
              <a:ext uri="{FF2B5EF4-FFF2-40B4-BE49-F238E27FC236}">
                <a16:creationId xmlns:a16="http://schemas.microsoft.com/office/drawing/2014/main" id="{F86E6F6F-B683-4C45-9A6E-85FBDC553832}"/>
              </a:ext>
            </a:extLst>
          </p:cNvPr>
          <p:cNvSpPr/>
          <p:nvPr/>
        </p:nvSpPr>
        <p:spPr>
          <a:xfrm>
            <a:off x="6230150" y="3492611"/>
            <a:ext cx="2473754" cy="253916"/>
          </a:xfrm>
          <a:prstGeom prst="rect">
            <a:avLst/>
          </a:prstGeom>
        </p:spPr>
        <p:txBody>
          <a:bodyPr wrap="none">
            <a:spAutoFit/>
          </a:bodyPr>
          <a:lstStyle/>
          <a:p>
            <a:r>
              <a:rPr lang="en-US" sz="1050" dirty="0">
                <a:solidFill>
                  <a:schemeClr val="tx1">
                    <a:lumMod val="50000"/>
                  </a:schemeClr>
                </a:solidFill>
                <a:latin typeface="Menlo" panose="020B0609030804020204" pitchFamily="49" charset="0"/>
              </a:rPr>
              <a:t>{</a:t>
            </a:r>
            <a:r>
              <a:rPr lang="en-US" sz="1050" dirty="0" err="1">
                <a:solidFill>
                  <a:schemeClr val="tx1">
                    <a:lumMod val="50000"/>
                  </a:schemeClr>
                </a:solidFill>
                <a:latin typeface="Menlo" panose="020B0609030804020204" pitchFamily="49" charset="0"/>
              </a:rPr>
              <a:t>orderID</a:t>
            </a:r>
            <a:r>
              <a:rPr lang="en-US" sz="1050" dirty="0">
                <a:solidFill>
                  <a:schemeClr val="tx1">
                    <a:lumMod val="50000"/>
                  </a:schemeClr>
                </a:solidFill>
                <a:latin typeface="Menlo" panose="020B0609030804020204" pitchFamily="49" charset="0"/>
              </a:rPr>
              <a:t>, </a:t>
            </a:r>
            <a:r>
              <a:rPr lang="en-US" sz="1050" dirty="0" err="1">
                <a:solidFill>
                  <a:schemeClr val="tx1">
                    <a:lumMod val="50000"/>
                  </a:schemeClr>
                </a:solidFill>
                <a:latin typeface="Menlo" panose="020B0609030804020204" pitchFamily="49" charset="0"/>
              </a:rPr>
              <a:t>voyageID</a:t>
            </a:r>
            <a:r>
              <a:rPr lang="en-US" sz="1050" dirty="0">
                <a:solidFill>
                  <a:schemeClr val="tx1">
                    <a:lumMod val="50000"/>
                  </a:schemeClr>
                </a:solidFill>
                <a:latin typeface="Menlo" panose="020B0609030804020204" pitchFamily="49" charset="0"/>
              </a:rPr>
              <a:t>, </a:t>
            </a:r>
            <a:r>
              <a:rPr lang="en-US" sz="1050" dirty="0" err="1">
                <a:solidFill>
                  <a:schemeClr val="tx1">
                    <a:lumMod val="50000"/>
                  </a:schemeClr>
                </a:solidFill>
                <a:latin typeface="Menlo" panose="020B0609030804020204" pitchFamily="49" charset="0"/>
              </a:rPr>
              <a:t>shipID</a:t>
            </a:r>
            <a:r>
              <a:rPr lang="en-US" sz="1050" dirty="0">
                <a:solidFill>
                  <a:schemeClr val="tx1">
                    <a:lumMod val="50000"/>
                  </a:schemeClr>
                </a:solidFill>
                <a:latin typeface="Menlo" panose="020B0609030804020204" pitchFamily="49" charset="0"/>
              </a:rPr>
              <a:t>…}</a:t>
            </a:r>
            <a:endParaRPr lang="en-US" sz="1050" b="0" dirty="0">
              <a:solidFill>
                <a:schemeClr val="tx1">
                  <a:lumMod val="50000"/>
                </a:schemeClr>
              </a:solidFill>
              <a:effectLst/>
              <a:latin typeface="Menlo" panose="020B0609030804020204" pitchFamily="49" charset="0"/>
            </a:endParaRPr>
          </a:p>
        </p:txBody>
      </p:sp>
      <p:cxnSp>
        <p:nvCxnSpPr>
          <p:cNvPr id="73" name="Elbow Connector 72">
            <a:extLst>
              <a:ext uri="{FF2B5EF4-FFF2-40B4-BE49-F238E27FC236}">
                <a16:creationId xmlns:a16="http://schemas.microsoft.com/office/drawing/2014/main" id="{4E172042-8BFC-8346-9B5C-5D0D6DF8DC3F}"/>
              </a:ext>
            </a:extLst>
          </p:cNvPr>
          <p:cNvCxnSpPr>
            <a:cxnSpLocks/>
            <a:endCxn id="27" idx="2"/>
          </p:cNvCxnSpPr>
          <p:nvPr/>
        </p:nvCxnSpPr>
        <p:spPr>
          <a:xfrm flipV="1">
            <a:off x="3030677" y="4168671"/>
            <a:ext cx="1320152" cy="741878"/>
          </a:xfrm>
          <a:prstGeom prst="bentConnector2">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79" name="Can 78">
            <a:extLst>
              <a:ext uri="{FF2B5EF4-FFF2-40B4-BE49-F238E27FC236}">
                <a16:creationId xmlns:a16="http://schemas.microsoft.com/office/drawing/2014/main" id="{9416EC16-5D3C-4D40-ADFE-CE514C5FEDDA}"/>
              </a:ext>
            </a:extLst>
          </p:cNvPr>
          <p:cNvSpPr/>
          <p:nvPr/>
        </p:nvSpPr>
        <p:spPr>
          <a:xfrm flipH="1">
            <a:off x="8001594" y="2800633"/>
            <a:ext cx="778177"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Voyages</a:t>
            </a:r>
          </a:p>
        </p:txBody>
      </p:sp>
      <p:cxnSp>
        <p:nvCxnSpPr>
          <p:cNvPr id="80" name="Straight Arrow Connector 79">
            <a:extLst>
              <a:ext uri="{FF2B5EF4-FFF2-40B4-BE49-F238E27FC236}">
                <a16:creationId xmlns:a16="http://schemas.microsoft.com/office/drawing/2014/main" id="{52CC4BB2-A988-4445-BF72-99936C337F88}"/>
              </a:ext>
            </a:extLst>
          </p:cNvPr>
          <p:cNvCxnSpPr>
            <a:cxnSpLocks/>
            <a:endCxn id="79" idx="4"/>
          </p:cNvCxnSpPr>
          <p:nvPr/>
        </p:nvCxnSpPr>
        <p:spPr>
          <a:xfrm>
            <a:off x="7678514" y="3094667"/>
            <a:ext cx="323080"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82" name="Elbow Connector 81">
            <a:extLst>
              <a:ext uri="{FF2B5EF4-FFF2-40B4-BE49-F238E27FC236}">
                <a16:creationId xmlns:a16="http://schemas.microsoft.com/office/drawing/2014/main" id="{9ED4F118-81A8-C148-A6BB-65A554F92293}"/>
              </a:ext>
            </a:extLst>
          </p:cNvPr>
          <p:cNvCxnSpPr>
            <a:cxnSpLocks/>
            <a:stCxn id="26" idx="2"/>
          </p:cNvCxnSpPr>
          <p:nvPr/>
        </p:nvCxnSpPr>
        <p:spPr>
          <a:xfrm rot="16200000" flipH="1">
            <a:off x="5000095" y="3374634"/>
            <a:ext cx="155413" cy="1743486"/>
          </a:xfrm>
          <a:prstGeom prst="bentConnector2">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85" name="Can 84">
            <a:extLst>
              <a:ext uri="{FF2B5EF4-FFF2-40B4-BE49-F238E27FC236}">
                <a16:creationId xmlns:a16="http://schemas.microsoft.com/office/drawing/2014/main" id="{93958D50-00EB-3940-AF4A-CBE11F0DCCE3}"/>
              </a:ext>
            </a:extLst>
          </p:cNvPr>
          <p:cNvSpPr/>
          <p:nvPr/>
        </p:nvSpPr>
        <p:spPr>
          <a:xfrm flipH="1">
            <a:off x="6401252" y="4136393"/>
            <a:ext cx="559501"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000" dirty="0">
                <a:solidFill>
                  <a:srgbClr val="FFFFFF"/>
                </a:solidFill>
                <a:latin typeface="Arial"/>
              </a:rPr>
              <a:t>Query</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Views</a:t>
            </a:r>
          </a:p>
        </p:txBody>
      </p:sp>
      <p:cxnSp>
        <p:nvCxnSpPr>
          <p:cNvPr id="86" name="Straight Arrow Connector 85">
            <a:extLst>
              <a:ext uri="{FF2B5EF4-FFF2-40B4-BE49-F238E27FC236}">
                <a16:creationId xmlns:a16="http://schemas.microsoft.com/office/drawing/2014/main" id="{B4142CF0-DE38-284F-A13C-F958FA3402F7}"/>
              </a:ext>
            </a:extLst>
          </p:cNvPr>
          <p:cNvCxnSpPr>
            <a:cxnSpLocks/>
          </p:cNvCxnSpPr>
          <p:nvPr/>
        </p:nvCxnSpPr>
        <p:spPr>
          <a:xfrm>
            <a:off x="5989675" y="4583062"/>
            <a:ext cx="398323"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89" name="Elbow Connector 88">
            <a:extLst>
              <a:ext uri="{FF2B5EF4-FFF2-40B4-BE49-F238E27FC236}">
                <a16:creationId xmlns:a16="http://schemas.microsoft.com/office/drawing/2014/main" id="{2C54FEB4-39DC-2E40-ACE8-415616C00F4D}"/>
              </a:ext>
            </a:extLst>
          </p:cNvPr>
          <p:cNvCxnSpPr>
            <a:cxnSpLocks/>
            <a:stCxn id="26" idx="2"/>
          </p:cNvCxnSpPr>
          <p:nvPr/>
        </p:nvCxnSpPr>
        <p:spPr>
          <a:xfrm rot="5400000">
            <a:off x="2597853" y="2730882"/>
            <a:ext cx="170416" cy="3045994"/>
          </a:xfrm>
          <a:prstGeom prst="bentConnector2">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94" name="Can 93">
            <a:extLst>
              <a:ext uri="{FF2B5EF4-FFF2-40B4-BE49-F238E27FC236}">
                <a16:creationId xmlns:a16="http://schemas.microsoft.com/office/drawing/2014/main" id="{6F951917-F49D-044E-9F4F-FA760E039A16}"/>
              </a:ext>
            </a:extLst>
          </p:cNvPr>
          <p:cNvSpPr/>
          <p:nvPr/>
        </p:nvSpPr>
        <p:spPr>
          <a:xfrm flipH="1">
            <a:off x="6070101" y="1570177"/>
            <a:ext cx="559501"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000" dirty="0">
                <a:solidFill>
                  <a:srgbClr val="FFFFFF"/>
                </a:solidFill>
                <a:latin typeface="Arial"/>
              </a:rPr>
              <a:t>Query</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Views</a:t>
            </a:r>
          </a:p>
        </p:txBody>
      </p:sp>
      <p:sp>
        <p:nvSpPr>
          <p:cNvPr id="95" name="Oval 94">
            <a:extLst>
              <a:ext uri="{FF2B5EF4-FFF2-40B4-BE49-F238E27FC236}">
                <a16:creationId xmlns:a16="http://schemas.microsoft.com/office/drawing/2014/main" id="{076591CE-EB44-BB4F-8FBC-75EF00EFA939}"/>
              </a:ext>
            </a:extLst>
          </p:cNvPr>
          <p:cNvSpPr/>
          <p:nvPr/>
        </p:nvSpPr>
        <p:spPr>
          <a:xfrm>
            <a:off x="2011067" y="2977602"/>
            <a:ext cx="885785" cy="41024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Order Pending</a:t>
            </a:r>
          </a:p>
        </p:txBody>
      </p:sp>
      <p:sp>
        <p:nvSpPr>
          <p:cNvPr id="96" name="Can 95">
            <a:extLst>
              <a:ext uri="{FF2B5EF4-FFF2-40B4-BE49-F238E27FC236}">
                <a16:creationId xmlns:a16="http://schemas.microsoft.com/office/drawing/2014/main" id="{FB48CEF8-A710-164E-ACDB-787EA5474036}"/>
              </a:ext>
            </a:extLst>
          </p:cNvPr>
          <p:cNvSpPr/>
          <p:nvPr/>
        </p:nvSpPr>
        <p:spPr>
          <a:xfrm flipH="1">
            <a:off x="3419011" y="2826498"/>
            <a:ext cx="559501"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cxnSp>
        <p:nvCxnSpPr>
          <p:cNvPr id="97" name="Straight Arrow Connector 96">
            <a:extLst>
              <a:ext uri="{FF2B5EF4-FFF2-40B4-BE49-F238E27FC236}">
                <a16:creationId xmlns:a16="http://schemas.microsoft.com/office/drawing/2014/main" id="{5067C896-3B90-D143-B80D-5C3A857C9ECF}"/>
              </a:ext>
            </a:extLst>
          </p:cNvPr>
          <p:cNvCxnSpPr>
            <a:cxnSpLocks/>
          </p:cNvCxnSpPr>
          <p:nvPr/>
        </p:nvCxnSpPr>
        <p:spPr>
          <a:xfrm>
            <a:off x="3037621" y="3120532"/>
            <a:ext cx="398323"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98" name="Oval 97">
            <a:extLst>
              <a:ext uri="{FF2B5EF4-FFF2-40B4-BE49-F238E27FC236}">
                <a16:creationId xmlns:a16="http://schemas.microsoft.com/office/drawing/2014/main" id="{9BA38DAD-8983-144D-A71C-BA6794DB4AD9}"/>
              </a:ext>
            </a:extLst>
          </p:cNvPr>
          <p:cNvSpPr/>
          <p:nvPr/>
        </p:nvSpPr>
        <p:spPr>
          <a:xfrm>
            <a:off x="2168226" y="5041884"/>
            <a:ext cx="800168" cy="34534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Order Booked</a:t>
            </a:r>
          </a:p>
        </p:txBody>
      </p:sp>
      <p:sp>
        <p:nvSpPr>
          <p:cNvPr id="99" name="Can 98">
            <a:extLst>
              <a:ext uri="{FF2B5EF4-FFF2-40B4-BE49-F238E27FC236}">
                <a16:creationId xmlns:a16="http://schemas.microsoft.com/office/drawing/2014/main" id="{AD196B71-C94A-5C40-A855-5DE0B73161D1}"/>
              </a:ext>
            </a:extLst>
          </p:cNvPr>
          <p:cNvSpPr/>
          <p:nvPr/>
        </p:nvSpPr>
        <p:spPr>
          <a:xfrm flipH="1">
            <a:off x="3419011" y="5030891"/>
            <a:ext cx="559501"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cxnSp>
        <p:nvCxnSpPr>
          <p:cNvPr id="100" name="Straight Arrow Connector 99">
            <a:extLst>
              <a:ext uri="{FF2B5EF4-FFF2-40B4-BE49-F238E27FC236}">
                <a16:creationId xmlns:a16="http://schemas.microsoft.com/office/drawing/2014/main" id="{24A65EFB-7C04-9F47-9CF5-4FDA1F7397AF}"/>
              </a:ext>
            </a:extLst>
          </p:cNvPr>
          <p:cNvCxnSpPr>
            <a:cxnSpLocks/>
            <a:endCxn id="99" idx="4"/>
          </p:cNvCxnSpPr>
          <p:nvPr/>
        </p:nvCxnSpPr>
        <p:spPr>
          <a:xfrm>
            <a:off x="3020688" y="5324925"/>
            <a:ext cx="398323"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38F8C9B7-D1A3-9C4B-94EC-56A982A6EABE}"/>
              </a:ext>
            </a:extLst>
          </p:cNvPr>
          <p:cNvCxnSpPr>
            <a:cxnSpLocks/>
          </p:cNvCxnSpPr>
          <p:nvPr/>
        </p:nvCxnSpPr>
        <p:spPr>
          <a:xfrm>
            <a:off x="1122230" y="1734095"/>
            <a:ext cx="4711964" cy="18589"/>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Rectangle 55">
            <a:extLst>
              <a:ext uri="{FF2B5EF4-FFF2-40B4-BE49-F238E27FC236}">
                <a16:creationId xmlns:a16="http://schemas.microsoft.com/office/drawing/2014/main" id="{4FC2194B-F763-C24F-A9CB-EF320BBCC760}"/>
              </a:ext>
            </a:extLst>
          </p:cNvPr>
          <p:cNvSpPr/>
          <p:nvPr/>
        </p:nvSpPr>
        <p:spPr>
          <a:xfrm>
            <a:off x="5855629" y="1700795"/>
            <a:ext cx="148585" cy="4166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F6FD37D-EA0D-864C-A4D0-3A43A299A254}"/>
              </a:ext>
            </a:extLst>
          </p:cNvPr>
          <p:cNvSpPr/>
          <p:nvPr/>
        </p:nvSpPr>
        <p:spPr>
          <a:xfrm>
            <a:off x="2962642" y="2514232"/>
            <a:ext cx="150738" cy="8455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600250FC-86B9-7F41-BB84-20453794ED1C}"/>
              </a:ext>
            </a:extLst>
          </p:cNvPr>
          <p:cNvSpPr/>
          <p:nvPr/>
        </p:nvSpPr>
        <p:spPr>
          <a:xfrm>
            <a:off x="2980636" y="4345657"/>
            <a:ext cx="249123" cy="167229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1600CE9B-B03B-B246-9A39-D232B85075A6}"/>
              </a:ext>
            </a:extLst>
          </p:cNvPr>
          <p:cNvSpPr/>
          <p:nvPr/>
        </p:nvSpPr>
        <p:spPr>
          <a:xfrm>
            <a:off x="5877638" y="4324084"/>
            <a:ext cx="148326" cy="4003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F0EA0F3-D541-044D-A15C-CCF427902928}"/>
              </a:ext>
            </a:extLst>
          </p:cNvPr>
          <p:cNvSpPr/>
          <p:nvPr/>
        </p:nvSpPr>
        <p:spPr>
          <a:xfrm>
            <a:off x="7604387" y="2921890"/>
            <a:ext cx="199377" cy="3750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5658B27F-6215-D54B-8977-55426807AC65}"/>
              </a:ext>
            </a:extLst>
          </p:cNvPr>
          <p:cNvSpPr/>
          <p:nvPr/>
        </p:nvSpPr>
        <p:spPr>
          <a:xfrm>
            <a:off x="9547225" y="929566"/>
            <a:ext cx="1200150" cy="473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Container Command MS</a:t>
            </a:r>
          </a:p>
        </p:txBody>
      </p:sp>
      <p:cxnSp>
        <p:nvCxnSpPr>
          <p:cNvPr id="64" name="Straight Connector 63">
            <a:extLst>
              <a:ext uri="{FF2B5EF4-FFF2-40B4-BE49-F238E27FC236}">
                <a16:creationId xmlns:a16="http://schemas.microsoft.com/office/drawing/2014/main" id="{6411059D-67DA-1643-ABCA-144DFE6DC125}"/>
              </a:ext>
            </a:extLst>
          </p:cNvPr>
          <p:cNvCxnSpPr>
            <a:cxnSpLocks/>
          </p:cNvCxnSpPr>
          <p:nvPr/>
        </p:nvCxnSpPr>
        <p:spPr>
          <a:xfrm>
            <a:off x="10147300" y="1402813"/>
            <a:ext cx="0"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3325766E-6836-D04A-8082-104E56EC41DA}"/>
              </a:ext>
            </a:extLst>
          </p:cNvPr>
          <p:cNvCxnSpPr>
            <a:cxnSpLocks/>
          </p:cNvCxnSpPr>
          <p:nvPr/>
        </p:nvCxnSpPr>
        <p:spPr>
          <a:xfrm>
            <a:off x="3185003" y="5779277"/>
            <a:ext cx="6962297" cy="0"/>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5CA18AE9-CDD6-284B-80D9-D5DE91618C45}"/>
              </a:ext>
            </a:extLst>
          </p:cNvPr>
          <p:cNvSpPr/>
          <p:nvPr/>
        </p:nvSpPr>
        <p:spPr>
          <a:xfrm>
            <a:off x="10084778" y="5800265"/>
            <a:ext cx="194598" cy="20831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Arrow Connector 67">
            <a:extLst>
              <a:ext uri="{FF2B5EF4-FFF2-40B4-BE49-F238E27FC236}">
                <a16:creationId xmlns:a16="http://schemas.microsoft.com/office/drawing/2014/main" id="{A48DB34D-6650-BB48-ACFB-4DF1101D2C0B}"/>
              </a:ext>
            </a:extLst>
          </p:cNvPr>
          <p:cNvCxnSpPr>
            <a:cxnSpLocks/>
          </p:cNvCxnSpPr>
          <p:nvPr/>
        </p:nvCxnSpPr>
        <p:spPr>
          <a:xfrm flipH="1" flipV="1">
            <a:off x="3242001" y="5939596"/>
            <a:ext cx="6897241" cy="10365"/>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69" name="Rectangle 68">
            <a:extLst>
              <a:ext uri="{FF2B5EF4-FFF2-40B4-BE49-F238E27FC236}">
                <a16:creationId xmlns:a16="http://schemas.microsoft.com/office/drawing/2014/main" id="{19B7CDEE-8156-9447-9C94-E212CBE8CEE8}"/>
              </a:ext>
            </a:extLst>
          </p:cNvPr>
          <p:cNvSpPr/>
          <p:nvPr/>
        </p:nvSpPr>
        <p:spPr>
          <a:xfrm>
            <a:off x="4226702" y="5500545"/>
            <a:ext cx="1574470" cy="253916"/>
          </a:xfrm>
          <a:prstGeom prst="rect">
            <a:avLst/>
          </a:prstGeom>
        </p:spPr>
        <p:txBody>
          <a:bodyPr wrap="none">
            <a:spAutoFit/>
          </a:bodyPr>
          <a:lstStyle/>
          <a:p>
            <a:r>
              <a:rPr lang="en-US" sz="1050" dirty="0" err="1">
                <a:solidFill>
                  <a:schemeClr val="tx1">
                    <a:lumMod val="50000"/>
                  </a:schemeClr>
                </a:solidFill>
                <a:latin typeface="Menlo" panose="020B0609030804020204" pitchFamily="49" charset="0"/>
              </a:rPr>
              <a:t>allocateContainer</a:t>
            </a:r>
            <a:endParaRPr lang="en-US" sz="1050" b="0" dirty="0">
              <a:solidFill>
                <a:schemeClr val="tx1">
                  <a:lumMod val="50000"/>
                </a:schemeClr>
              </a:solidFill>
              <a:effectLst/>
              <a:latin typeface="Menlo" panose="020B0609030804020204" pitchFamily="49" charset="0"/>
            </a:endParaRPr>
          </a:p>
        </p:txBody>
      </p:sp>
      <p:sp>
        <p:nvSpPr>
          <p:cNvPr id="70" name="Oval 69">
            <a:extLst>
              <a:ext uri="{FF2B5EF4-FFF2-40B4-BE49-F238E27FC236}">
                <a16:creationId xmlns:a16="http://schemas.microsoft.com/office/drawing/2014/main" id="{5EE2AD11-CA7E-1741-9D44-CA2171E46348}"/>
              </a:ext>
            </a:extLst>
          </p:cNvPr>
          <p:cNvSpPr/>
          <p:nvPr/>
        </p:nvSpPr>
        <p:spPr>
          <a:xfrm>
            <a:off x="2638730" y="6012769"/>
            <a:ext cx="936050" cy="50456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Order Allocated  to Container</a:t>
            </a:r>
          </a:p>
        </p:txBody>
      </p:sp>
    </p:spTree>
    <p:extLst>
      <p:ext uri="{BB962C8B-B14F-4D97-AF65-F5344CB8AC3E}">
        <p14:creationId xmlns:p14="http://schemas.microsoft.com/office/powerpoint/2010/main" val="30623633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53805-4038-0145-B1AE-2A5D6990FF50}"/>
              </a:ext>
            </a:extLst>
          </p:cNvPr>
          <p:cNvSpPr>
            <a:spLocks noGrp="1"/>
          </p:cNvSpPr>
          <p:nvPr>
            <p:ph type="title"/>
          </p:nvPr>
        </p:nvSpPr>
        <p:spPr>
          <a:xfrm>
            <a:off x="119856" y="27013"/>
            <a:ext cx="7111957" cy="541501"/>
          </a:xfrm>
        </p:spPr>
        <p:txBody>
          <a:bodyPr/>
          <a:lstStyle/>
          <a:p>
            <a:r>
              <a:rPr lang="en-US" dirty="0"/>
              <a:t>Shipment Inc – Automatic best voyage</a:t>
            </a:r>
          </a:p>
        </p:txBody>
      </p:sp>
      <p:sp>
        <p:nvSpPr>
          <p:cNvPr id="4" name="Slide Number Placeholder 3">
            <a:extLst>
              <a:ext uri="{FF2B5EF4-FFF2-40B4-BE49-F238E27FC236}">
                <a16:creationId xmlns:a16="http://schemas.microsoft.com/office/drawing/2014/main" id="{E0E92E24-8EA2-4746-94AB-92B6052C18E2}"/>
              </a:ext>
            </a:extLst>
          </p:cNvPr>
          <p:cNvSpPr>
            <a:spLocks noGrp="1"/>
          </p:cNvSpPr>
          <p:nvPr>
            <p:ph type="sldNum" sz="quarter" idx="12"/>
          </p:nvPr>
        </p:nvSpPr>
        <p:spPr/>
        <p:txBody>
          <a:bodyPr/>
          <a:lstStyle/>
          <a:p>
            <a:fld id="{E9549862-13E2-C34D-815E-8545BD36FC59}" type="slidenum">
              <a:rPr lang="en-US" smtClean="0">
                <a:solidFill>
                  <a:srgbClr val="6D7777"/>
                </a:solidFill>
              </a:rPr>
              <a:pPr/>
              <a:t>68</a:t>
            </a:fld>
            <a:endParaRPr lang="en-US" dirty="0">
              <a:solidFill>
                <a:srgbClr val="6D7777"/>
              </a:solidFill>
            </a:endParaRPr>
          </a:p>
        </p:txBody>
      </p:sp>
      <p:sp>
        <p:nvSpPr>
          <p:cNvPr id="6" name="Rectangle 5">
            <a:extLst>
              <a:ext uri="{FF2B5EF4-FFF2-40B4-BE49-F238E27FC236}">
                <a16:creationId xmlns:a16="http://schemas.microsoft.com/office/drawing/2014/main" id="{0F971E6B-2F81-A148-B39D-7299E7093BCE}"/>
              </a:ext>
            </a:extLst>
          </p:cNvPr>
          <p:cNvSpPr/>
          <p:nvPr/>
        </p:nvSpPr>
        <p:spPr>
          <a:xfrm>
            <a:off x="5272399" y="906566"/>
            <a:ext cx="1200150" cy="473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Voyage Command MS</a:t>
            </a:r>
          </a:p>
        </p:txBody>
      </p:sp>
      <p:sp>
        <p:nvSpPr>
          <p:cNvPr id="12" name="Rectangle 11">
            <a:extLst>
              <a:ext uri="{FF2B5EF4-FFF2-40B4-BE49-F238E27FC236}">
                <a16:creationId xmlns:a16="http://schemas.microsoft.com/office/drawing/2014/main" id="{7EECEB25-43B2-BA43-BA92-502AC5256853}"/>
              </a:ext>
            </a:extLst>
          </p:cNvPr>
          <p:cNvSpPr/>
          <p:nvPr/>
        </p:nvSpPr>
        <p:spPr>
          <a:xfrm>
            <a:off x="9441311" y="906566"/>
            <a:ext cx="1054100" cy="49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Query MS</a:t>
            </a:r>
          </a:p>
        </p:txBody>
      </p:sp>
      <p:sp>
        <p:nvSpPr>
          <p:cNvPr id="32" name="TextBox 31">
            <a:extLst>
              <a:ext uri="{FF2B5EF4-FFF2-40B4-BE49-F238E27FC236}">
                <a16:creationId xmlns:a16="http://schemas.microsoft.com/office/drawing/2014/main" id="{104A5286-7AFE-3C42-BFCC-45521E2104FD}"/>
              </a:ext>
            </a:extLst>
          </p:cNvPr>
          <p:cNvSpPr txBox="1"/>
          <p:nvPr/>
        </p:nvSpPr>
        <p:spPr>
          <a:xfrm>
            <a:off x="4156515" y="4031122"/>
            <a:ext cx="546945" cy="246221"/>
          </a:xfrm>
          <a:prstGeom prst="rect">
            <a:avLst/>
          </a:prstGeom>
          <a:noFill/>
        </p:spPr>
        <p:txBody>
          <a:bodyPr wrap="none" rtlCol="0">
            <a:spAutoFit/>
          </a:bodyPr>
          <a:lstStyle/>
          <a:p>
            <a:r>
              <a:rPr lang="en-US" sz="1000" dirty="0">
                <a:solidFill>
                  <a:schemeClr val="accent1">
                    <a:lumMod val="25000"/>
                  </a:schemeClr>
                </a:solidFill>
              </a:rPr>
              <a:t>orders</a:t>
            </a:r>
          </a:p>
        </p:txBody>
      </p:sp>
      <p:cxnSp>
        <p:nvCxnSpPr>
          <p:cNvPr id="36" name="Straight Connector 35">
            <a:extLst>
              <a:ext uri="{FF2B5EF4-FFF2-40B4-BE49-F238E27FC236}">
                <a16:creationId xmlns:a16="http://schemas.microsoft.com/office/drawing/2014/main" id="{CEFD1C28-7549-0A49-8640-5192D99BDDCD}"/>
              </a:ext>
            </a:extLst>
          </p:cNvPr>
          <p:cNvCxnSpPr>
            <a:cxnSpLocks/>
          </p:cNvCxnSpPr>
          <p:nvPr/>
        </p:nvCxnSpPr>
        <p:spPr>
          <a:xfrm>
            <a:off x="9959360" y="1386106"/>
            <a:ext cx="0"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6F2BA99D-76F0-5447-BD37-D4D3E961F387}"/>
              </a:ext>
            </a:extLst>
          </p:cNvPr>
          <p:cNvCxnSpPr>
            <a:cxnSpLocks/>
          </p:cNvCxnSpPr>
          <p:nvPr/>
        </p:nvCxnSpPr>
        <p:spPr>
          <a:xfrm>
            <a:off x="5872474" y="1364176"/>
            <a:ext cx="0"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C09F65F1-F2C9-2D40-8A11-1D61E26E67B2}"/>
              </a:ext>
            </a:extLst>
          </p:cNvPr>
          <p:cNvCxnSpPr>
            <a:cxnSpLocks/>
            <a:stCxn id="153" idx="3"/>
          </p:cNvCxnSpPr>
          <p:nvPr/>
        </p:nvCxnSpPr>
        <p:spPr>
          <a:xfrm>
            <a:off x="4445097" y="3438833"/>
            <a:ext cx="1293860" cy="16469"/>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E27EF2B2-64AD-C245-93BB-1672E02B1858}"/>
              </a:ext>
            </a:extLst>
          </p:cNvPr>
          <p:cNvCxnSpPr>
            <a:cxnSpLocks/>
            <a:stCxn id="61" idx="2"/>
            <a:endCxn id="156" idx="0"/>
          </p:cNvCxnSpPr>
          <p:nvPr/>
        </p:nvCxnSpPr>
        <p:spPr>
          <a:xfrm rot="5400000">
            <a:off x="5143543" y="3578772"/>
            <a:ext cx="508920" cy="958345"/>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71" name="Rectangle 70">
            <a:extLst>
              <a:ext uri="{FF2B5EF4-FFF2-40B4-BE49-F238E27FC236}">
                <a16:creationId xmlns:a16="http://schemas.microsoft.com/office/drawing/2014/main" id="{C8E455A9-DDF6-3C48-9A16-C2BFCC0DEF34}"/>
              </a:ext>
            </a:extLst>
          </p:cNvPr>
          <p:cNvSpPr/>
          <p:nvPr/>
        </p:nvSpPr>
        <p:spPr>
          <a:xfrm>
            <a:off x="4614724" y="3860188"/>
            <a:ext cx="1165704" cy="253916"/>
          </a:xfrm>
          <a:prstGeom prst="rect">
            <a:avLst/>
          </a:prstGeom>
        </p:spPr>
        <p:txBody>
          <a:bodyPr wrap="none">
            <a:spAutoFit/>
          </a:bodyPr>
          <a:lstStyle/>
          <a:p>
            <a:r>
              <a:rPr lang="en-US" sz="1050" dirty="0" err="1">
                <a:solidFill>
                  <a:schemeClr val="tx1">
                    <a:lumMod val="50000"/>
                  </a:schemeClr>
                </a:solidFill>
                <a:latin typeface="Menlo" panose="020B0609030804020204" pitchFamily="49" charset="0"/>
              </a:rPr>
              <a:t>voyageBooked</a:t>
            </a:r>
            <a:endParaRPr lang="en-US" sz="1050" b="0" dirty="0">
              <a:solidFill>
                <a:schemeClr val="tx1">
                  <a:lumMod val="50000"/>
                </a:schemeClr>
              </a:solidFill>
              <a:effectLst/>
              <a:latin typeface="Menlo" panose="020B0609030804020204" pitchFamily="49" charset="0"/>
            </a:endParaRPr>
          </a:p>
        </p:txBody>
      </p:sp>
      <p:sp>
        <p:nvSpPr>
          <p:cNvPr id="72" name="Rectangle 71">
            <a:extLst>
              <a:ext uri="{FF2B5EF4-FFF2-40B4-BE49-F238E27FC236}">
                <a16:creationId xmlns:a16="http://schemas.microsoft.com/office/drawing/2014/main" id="{F86E6F6F-B683-4C45-9A6E-85FBDC553832}"/>
              </a:ext>
            </a:extLst>
          </p:cNvPr>
          <p:cNvSpPr/>
          <p:nvPr/>
        </p:nvSpPr>
        <p:spPr>
          <a:xfrm>
            <a:off x="5483176" y="5921873"/>
            <a:ext cx="2473754" cy="253916"/>
          </a:xfrm>
          <a:prstGeom prst="rect">
            <a:avLst/>
          </a:prstGeom>
        </p:spPr>
        <p:txBody>
          <a:bodyPr wrap="none">
            <a:spAutoFit/>
          </a:bodyPr>
          <a:lstStyle/>
          <a:p>
            <a:r>
              <a:rPr lang="en-US" sz="1050" dirty="0">
                <a:solidFill>
                  <a:schemeClr val="tx1">
                    <a:lumMod val="50000"/>
                  </a:schemeClr>
                </a:solidFill>
                <a:latin typeface="Menlo" panose="020B0609030804020204" pitchFamily="49" charset="0"/>
              </a:rPr>
              <a:t>{</a:t>
            </a:r>
            <a:r>
              <a:rPr lang="en-US" sz="1050" dirty="0" err="1">
                <a:solidFill>
                  <a:schemeClr val="tx1">
                    <a:lumMod val="50000"/>
                  </a:schemeClr>
                </a:solidFill>
                <a:latin typeface="Menlo" panose="020B0609030804020204" pitchFamily="49" charset="0"/>
              </a:rPr>
              <a:t>orderID</a:t>
            </a:r>
            <a:r>
              <a:rPr lang="en-US" sz="1050" dirty="0">
                <a:solidFill>
                  <a:schemeClr val="tx1">
                    <a:lumMod val="50000"/>
                  </a:schemeClr>
                </a:solidFill>
                <a:latin typeface="Menlo" panose="020B0609030804020204" pitchFamily="49" charset="0"/>
              </a:rPr>
              <a:t>, </a:t>
            </a:r>
            <a:r>
              <a:rPr lang="en-US" sz="1050" dirty="0" err="1">
                <a:solidFill>
                  <a:schemeClr val="tx1">
                    <a:lumMod val="50000"/>
                  </a:schemeClr>
                </a:solidFill>
                <a:latin typeface="Menlo" panose="020B0609030804020204" pitchFamily="49" charset="0"/>
              </a:rPr>
              <a:t>voyageID</a:t>
            </a:r>
            <a:r>
              <a:rPr lang="en-US" sz="1050" dirty="0">
                <a:solidFill>
                  <a:schemeClr val="tx1">
                    <a:lumMod val="50000"/>
                  </a:schemeClr>
                </a:solidFill>
                <a:latin typeface="Menlo" panose="020B0609030804020204" pitchFamily="49" charset="0"/>
              </a:rPr>
              <a:t>, </a:t>
            </a:r>
            <a:r>
              <a:rPr lang="en-US" sz="1050" dirty="0" err="1">
                <a:solidFill>
                  <a:schemeClr val="tx1">
                    <a:lumMod val="50000"/>
                  </a:schemeClr>
                </a:solidFill>
                <a:latin typeface="Menlo" panose="020B0609030804020204" pitchFamily="49" charset="0"/>
              </a:rPr>
              <a:t>shipID</a:t>
            </a:r>
            <a:r>
              <a:rPr lang="en-US" sz="1050" dirty="0">
                <a:solidFill>
                  <a:schemeClr val="tx1">
                    <a:lumMod val="50000"/>
                  </a:schemeClr>
                </a:solidFill>
                <a:latin typeface="Menlo" panose="020B0609030804020204" pitchFamily="49" charset="0"/>
              </a:rPr>
              <a:t>…}</a:t>
            </a:r>
            <a:endParaRPr lang="en-US" sz="1050" b="0" dirty="0">
              <a:solidFill>
                <a:schemeClr val="tx1">
                  <a:lumMod val="50000"/>
                </a:schemeClr>
              </a:solidFill>
              <a:effectLst/>
              <a:latin typeface="Menlo" panose="020B0609030804020204" pitchFamily="49" charset="0"/>
            </a:endParaRPr>
          </a:p>
        </p:txBody>
      </p:sp>
      <p:cxnSp>
        <p:nvCxnSpPr>
          <p:cNvPr id="73" name="Elbow Connector 72">
            <a:extLst>
              <a:ext uri="{FF2B5EF4-FFF2-40B4-BE49-F238E27FC236}">
                <a16:creationId xmlns:a16="http://schemas.microsoft.com/office/drawing/2014/main" id="{4E172042-8BFC-8346-9B5C-5D0D6DF8DC3F}"/>
              </a:ext>
            </a:extLst>
          </p:cNvPr>
          <p:cNvCxnSpPr>
            <a:cxnSpLocks/>
            <a:stCxn id="164" idx="3"/>
          </p:cNvCxnSpPr>
          <p:nvPr/>
        </p:nvCxnSpPr>
        <p:spPr>
          <a:xfrm flipV="1">
            <a:off x="5272640" y="5398379"/>
            <a:ext cx="2621767" cy="182009"/>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79" name="Can 78">
            <a:extLst>
              <a:ext uri="{FF2B5EF4-FFF2-40B4-BE49-F238E27FC236}">
                <a16:creationId xmlns:a16="http://schemas.microsoft.com/office/drawing/2014/main" id="{9416EC16-5D3C-4D40-ADFE-CE514C5FEDDA}"/>
              </a:ext>
            </a:extLst>
          </p:cNvPr>
          <p:cNvSpPr/>
          <p:nvPr/>
        </p:nvSpPr>
        <p:spPr>
          <a:xfrm flipH="1">
            <a:off x="6174693" y="3307200"/>
            <a:ext cx="778177"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Voyages</a:t>
            </a:r>
          </a:p>
        </p:txBody>
      </p:sp>
      <p:cxnSp>
        <p:nvCxnSpPr>
          <p:cNvPr id="80" name="Straight Arrow Connector 79">
            <a:extLst>
              <a:ext uri="{FF2B5EF4-FFF2-40B4-BE49-F238E27FC236}">
                <a16:creationId xmlns:a16="http://schemas.microsoft.com/office/drawing/2014/main" id="{52CC4BB2-A988-4445-BF72-99936C337F88}"/>
              </a:ext>
            </a:extLst>
          </p:cNvPr>
          <p:cNvCxnSpPr>
            <a:cxnSpLocks/>
            <a:endCxn id="79" idx="4"/>
          </p:cNvCxnSpPr>
          <p:nvPr/>
        </p:nvCxnSpPr>
        <p:spPr>
          <a:xfrm>
            <a:off x="5851613" y="3601234"/>
            <a:ext cx="323080"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82" name="Elbow Connector 81">
            <a:extLst>
              <a:ext uri="{FF2B5EF4-FFF2-40B4-BE49-F238E27FC236}">
                <a16:creationId xmlns:a16="http://schemas.microsoft.com/office/drawing/2014/main" id="{9ED4F118-81A8-C148-A6BB-65A554F92293}"/>
              </a:ext>
            </a:extLst>
          </p:cNvPr>
          <p:cNvCxnSpPr>
            <a:cxnSpLocks/>
            <a:stCxn id="67" idx="2"/>
            <a:endCxn id="166" idx="2"/>
          </p:cNvCxnSpPr>
          <p:nvPr/>
        </p:nvCxnSpPr>
        <p:spPr>
          <a:xfrm rot="5400000">
            <a:off x="6661331" y="4414663"/>
            <a:ext cx="23411" cy="2670335"/>
          </a:xfrm>
          <a:prstGeom prst="bentConnector3">
            <a:avLst>
              <a:gd name="adj1" fmla="val 1076464"/>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85" name="Can 84">
            <a:extLst>
              <a:ext uri="{FF2B5EF4-FFF2-40B4-BE49-F238E27FC236}">
                <a16:creationId xmlns:a16="http://schemas.microsoft.com/office/drawing/2014/main" id="{93958D50-00EB-3940-AF4A-CBE11F0DCCE3}"/>
              </a:ext>
            </a:extLst>
          </p:cNvPr>
          <p:cNvSpPr/>
          <p:nvPr/>
        </p:nvSpPr>
        <p:spPr>
          <a:xfrm flipH="1">
            <a:off x="10441131" y="5973322"/>
            <a:ext cx="559501"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000" dirty="0">
                <a:solidFill>
                  <a:srgbClr val="FFFFFF"/>
                </a:solidFill>
                <a:latin typeface="Arial"/>
              </a:rPr>
              <a:t>Query</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Views</a:t>
            </a:r>
          </a:p>
        </p:txBody>
      </p:sp>
      <p:cxnSp>
        <p:nvCxnSpPr>
          <p:cNvPr id="86" name="Straight Arrow Connector 85">
            <a:extLst>
              <a:ext uri="{FF2B5EF4-FFF2-40B4-BE49-F238E27FC236}">
                <a16:creationId xmlns:a16="http://schemas.microsoft.com/office/drawing/2014/main" id="{B4142CF0-DE38-284F-A13C-F958FA3402F7}"/>
              </a:ext>
            </a:extLst>
          </p:cNvPr>
          <p:cNvCxnSpPr>
            <a:cxnSpLocks/>
          </p:cNvCxnSpPr>
          <p:nvPr/>
        </p:nvCxnSpPr>
        <p:spPr>
          <a:xfrm>
            <a:off x="10035016" y="6274210"/>
            <a:ext cx="398323"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89" name="Elbow Connector 88">
            <a:extLst>
              <a:ext uri="{FF2B5EF4-FFF2-40B4-BE49-F238E27FC236}">
                <a16:creationId xmlns:a16="http://schemas.microsoft.com/office/drawing/2014/main" id="{2C54FEB4-39DC-2E40-ACE8-415616C00F4D}"/>
              </a:ext>
            </a:extLst>
          </p:cNvPr>
          <p:cNvCxnSpPr>
            <a:cxnSpLocks/>
            <a:stCxn id="156" idx="3"/>
          </p:cNvCxnSpPr>
          <p:nvPr/>
        </p:nvCxnSpPr>
        <p:spPr>
          <a:xfrm flipH="1">
            <a:off x="3131167" y="4482822"/>
            <a:ext cx="1861956" cy="192713"/>
          </a:xfrm>
          <a:prstGeom prst="bentConnector3">
            <a:avLst>
              <a:gd name="adj1" fmla="val -12277"/>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95" name="Oval 94">
            <a:extLst>
              <a:ext uri="{FF2B5EF4-FFF2-40B4-BE49-F238E27FC236}">
                <a16:creationId xmlns:a16="http://schemas.microsoft.com/office/drawing/2014/main" id="{076591CE-EB44-BB4F-8FBC-75EF00EFA939}"/>
              </a:ext>
            </a:extLst>
          </p:cNvPr>
          <p:cNvSpPr/>
          <p:nvPr/>
        </p:nvSpPr>
        <p:spPr>
          <a:xfrm>
            <a:off x="1999608" y="3392577"/>
            <a:ext cx="885785" cy="41024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Order Pending</a:t>
            </a:r>
          </a:p>
        </p:txBody>
      </p:sp>
      <p:sp>
        <p:nvSpPr>
          <p:cNvPr id="98" name="Oval 97">
            <a:extLst>
              <a:ext uri="{FF2B5EF4-FFF2-40B4-BE49-F238E27FC236}">
                <a16:creationId xmlns:a16="http://schemas.microsoft.com/office/drawing/2014/main" id="{9BA38DAD-8983-144D-A71C-BA6794DB4AD9}"/>
              </a:ext>
            </a:extLst>
          </p:cNvPr>
          <p:cNvSpPr/>
          <p:nvPr/>
        </p:nvSpPr>
        <p:spPr>
          <a:xfrm>
            <a:off x="2105270" y="4847054"/>
            <a:ext cx="800168" cy="34534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Order Booked</a:t>
            </a:r>
          </a:p>
        </p:txBody>
      </p:sp>
      <p:sp>
        <p:nvSpPr>
          <p:cNvPr id="99" name="Can 98">
            <a:extLst>
              <a:ext uri="{FF2B5EF4-FFF2-40B4-BE49-F238E27FC236}">
                <a16:creationId xmlns:a16="http://schemas.microsoft.com/office/drawing/2014/main" id="{AD196B71-C94A-5C40-A855-5DE0B73161D1}"/>
              </a:ext>
            </a:extLst>
          </p:cNvPr>
          <p:cNvSpPr/>
          <p:nvPr/>
        </p:nvSpPr>
        <p:spPr>
          <a:xfrm flipH="1">
            <a:off x="3753662" y="4777503"/>
            <a:ext cx="559499" cy="46994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cxnSp>
        <p:nvCxnSpPr>
          <p:cNvPr id="100" name="Straight Arrow Connector 99">
            <a:extLst>
              <a:ext uri="{FF2B5EF4-FFF2-40B4-BE49-F238E27FC236}">
                <a16:creationId xmlns:a16="http://schemas.microsoft.com/office/drawing/2014/main" id="{24A65EFB-7C04-9F47-9CF5-4FDA1F7397AF}"/>
              </a:ext>
            </a:extLst>
          </p:cNvPr>
          <p:cNvCxnSpPr>
            <a:cxnSpLocks/>
            <a:endCxn id="99" idx="4"/>
          </p:cNvCxnSpPr>
          <p:nvPr/>
        </p:nvCxnSpPr>
        <p:spPr>
          <a:xfrm flipV="1">
            <a:off x="3147563" y="5012473"/>
            <a:ext cx="606099" cy="429"/>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1600CE9B-B03B-B246-9A39-D232B85075A6}"/>
              </a:ext>
            </a:extLst>
          </p:cNvPr>
          <p:cNvSpPr/>
          <p:nvPr/>
        </p:nvSpPr>
        <p:spPr>
          <a:xfrm>
            <a:off x="9886690" y="6056904"/>
            <a:ext cx="148326" cy="4003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F0EA0F3-D541-044D-A15C-CCF427902928}"/>
              </a:ext>
            </a:extLst>
          </p:cNvPr>
          <p:cNvSpPr/>
          <p:nvPr/>
        </p:nvSpPr>
        <p:spPr>
          <a:xfrm>
            <a:off x="5777486" y="3428457"/>
            <a:ext cx="199377" cy="3750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5658B27F-6215-D54B-8977-55426807AC65}"/>
              </a:ext>
            </a:extLst>
          </p:cNvPr>
          <p:cNvSpPr/>
          <p:nvPr/>
        </p:nvSpPr>
        <p:spPr>
          <a:xfrm>
            <a:off x="7408371" y="906566"/>
            <a:ext cx="1200150" cy="473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Container Command MS</a:t>
            </a:r>
          </a:p>
        </p:txBody>
      </p:sp>
      <p:cxnSp>
        <p:nvCxnSpPr>
          <p:cNvPr id="64" name="Straight Connector 63">
            <a:extLst>
              <a:ext uri="{FF2B5EF4-FFF2-40B4-BE49-F238E27FC236}">
                <a16:creationId xmlns:a16="http://schemas.microsoft.com/office/drawing/2014/main" id="{6411059D-67DA-1643-ABCA-144DFE6DC125}"/>
              </a:ext>
            </a:extLst>
          </p:cNvPr>
          <p:cNvCxnSpPr>
            <a:cxnSpLocks/>
          </p:cNvCxnSpPr>
          <p:nvPr/>
        </p:nvCxnSpPr>
        <p:spPr>
          <a:xfrm>
            <a:off x="7995567" y="1377055"/>
            <a:ext cx="0"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5CA18AE9-CDD6-284B-80D9-D5DE91618C45}"/>
              </a:ext>
            </a:extLst>
          </p:cNvPr>
          <p:cNvSpPr/>
          <p:nvPr/>
        </p:nvSpPr>
        <p:spPr>
          <a:xfrm>
            <a:off x="7894407" y="5348500"/>
            <a:ext cx="227591" cy="3896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5EE2AD11-CA7E-1741-9D44-CA2171E46348}"/>
              </a:ext>
            </a:extLst>
          </p:cNvPr>
          <p:cNvSpPr/>
          <p:nvPr/>
        </p:nvSpPr>
        <p:spPr>
          <a:xfrm>
            <a:off x="1961588" y="5847522"/>
            <a:ext cx="936050" cy="50456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Order Allocated  to Container</a:t>
            </a:r>
          </a:p>
        </p:txBody>
      </p:sp>
      <p:sp>
        <p:nvSpPr>
          <p:cNvPr id="129" name="Rectangle 128">
            <a:extLst>
              <a:ext uri="{FF2B5EF4-FFF2-40B4-BE49-F238E27FC236}">
                <a16:creationId xmlns:a16="http://schemas.microsoft.com/office/drawing/2014/main" id="{4E91E739-6B82-BD48-95D6-9F7DDF855C8C}"/>
              </a:ext>
            </a:extLst>
          </p:cNvPr>
          <p:cNvSpPr/>
          <p:nvPr/>
        </p:nvSpPr>
        <p:spPr>
          <a:xfrm>
            <a:off x="2495549" y="906566"/>
            <a:ext cx="1240951" cy="49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Command MS</a:t>
            </a:r>
          </a:p>
        </p:txBody>
      </p:sp>
      <p:cxnSp>
        <p:nvCxnSpPr>
          <p:cNvPr id="130" name="Straight Connector 129">
            <a:extLst>
              <a:ext uri="{FF2B5EF4-FFF2-40B4-BE49-F238E27FC236}">
                <a16:creationId xmlns:a16="http://schemas.microsoft.com/office/drawing/2014/main" id="{F71E7216-7D20-B447-9597-AB1E86A5E2D4}"/>
              </a:ext>
            </a:extLst>
          </p:cNvPr>
          <p:cNvCxnSpPr>
            <a:cxnSpLocks/>
            <a:stCxn id="129" idx="2"/>
          </p:cNvCxnSpPr>
          <p:nvPr/>
        </p:nvCxnSpPr>
        <p:spPr>
          <a:xfrm flipH="1">
            <a:off x="3022601" y="1402814"/>
            <a:ext cx="93424"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131" name="Rectangle 130">
            <a:extLst>
              <a:ext uri="{FF2B5EF4-FFF2-40B4-BE49-F238E27FC236}">
                <a16:creationId xmlns:a16="http://schemas.microsoft.com/office/drawing/2014/main" id="{9628F220-85F1-754A-BF08-654AECD5915E}"/>
              </a:ext>
            </a:extLst>
          </p:cNvPr>
          <p:cNvSpPr/>
          <p:nvPr/>
        </p:nvSpPr>
        <p:spPr>
          <a:xfrm>
            <a:off x="595180" y="906566"/>
            <a:ext cx="1054100" cy="49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7030A0"/>
                </a:solidFill>
              </a:rPr>
              <a:t>Manuf</a:t>
            </a:r>
            <a:r>
              <a:rPr lang="en-US" sz="1200" dirty="0">
                <a:solidFill>
                  <a:srgbClr val="7030A0"/>
                </a:solidFill>
              </a:rPr>
              <a:t> UI BFF</a:t>
            </a:r>
          </a:p>
        </p:txBody>
      </p:sp>
      <p:cxnSp>
        <p:nvCxnSpPr>
          <p:cNvPr id="132" name="Straight Connector 131">
            <a:extLst>
              <a:ext uri="{FF2B5EF4-FFF2-40B4-BE49-F238E27FC236}">
                <a16:creationId xmlns:a16="http://schemas.microsoft.com/office/drawing/2014/main" id="{07E2CFD0-DE3E-354E-AF3D-18CCED5ACE16}"/>
              </a:ext>
            </a:extLst>
          </p:cNvPr>
          <p:cNvCxnSpPr>
            <a:cxnSpLocks/>
          </p:cNvCxnSpPr>
          <p:nvPr/>
        </p:nvCxnSpPr>
        <p:spPr>
          <a:xfrm>
            <a:off x="1126859" y="1347622"/>
            <a:ext cx="0" cy="4855214"/>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D7D84BCB-D32D-4447-89AD-D43D8180A883}"/>
              </a:ext>
            </a:extLst>
          </p:cNvPr>
          <p:cNvCxnSpPr>
            <a:cxnSpLocks/>
          </p:cNvCxnSpPr>
          <p:nvPr/>
        </p:nvCxnSpPr>
        <p:spPr>
          <a:xfrm>
            <a:off x="1126859" y="1803400"/>
            <a:ext cx="1848116" cy="20784"/>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34" name="Rectangle 133">
            <a:extLst>
              <a:ext uri="{FF2B5EF4-FFF2-40B4-BE49-F238E27FC236}">
                <a16:creationId xmlns:a16="http://schemas.microsoft.com/office/drawing/2014/main" id="{C0399C7B-B58C-FF4E-85B9-9F780A265D0B}"/>
              </a:ext>
            </a:extLst>
          </p:cNvPr>
          <p:cNvSpPr/>
          <p:nvPr/>
        </p:nvSpPr>
        <p:spPr>
          <a:xfrm>
            <a:off x="1263649" y="1562574"/>
            <a:ext cx="949299" cy="261610"/>
          </a:xfrm>
          <a:prstGeom prst="rect">
            <a:avLst/>
          </a:prstGeom>
        </p:spPr>
        <p:txBody>
          <a:bodyPr wrap="none">
            <a:spAutoFit/>
          </a:bodyPr>
          <a:lstStyle/>
          <a:p>
            <a:r>
              <a:rPr lang="en-US" sz="1050" dirty="0" err="1">
                <a:solidFill>
                  <a:schemeClr val="tx1">
                    <a:lumMod val="50000"/>
                  </a:schemeClr>
                </a:solidFill>
                <a:latin typeface="Menlo" panose="020B0609030804020204" pitchFamily="49" charset="0"/>
              </a:rPr>
              <a:t>saveOrder</a:t>
            </a:r>
            <a:endParaRPr lang="en-US" sz="1050" b="0" dirty="0">
              <a:solidFill>
                <a:schemeClr val="tx1">
                  <a:lumMod val="50000"/>
                </a:schemeClr>
              </a:solidFill>
              <a:effectLst/>
              <a:latin typeface="Menlo" panose="020B0609030804020204" pitchFamily="49" charset="0"/>
            </a:endParaRPr>
          </a:p>
        </p:txBody>
      </p:sp>
      <p:cxnSp>
        <p:nvCxnSpPr>
          <p:cNvPr id="135" name="Straight Arrow Connector 134">
            <a:extLst>
              <a:ext uri="{FF2B5EF4-FFF2-40B4-BE49-F238E27FC236}">
                <a16:creationId xmlns:a16="http://schemas.microsoft.com/office/drawing/2014/main" id="{B3C7D0A0-BB57-E34F-AEF9-9C0437A558B4}"/>
              </a:ext>
            </a:extLst>
          </p:cNvPr>
          <p:cNvCxnSpPr>
            <a:cxnSpLocks/>
          </p:cNvCxnSpPr>
          <p:nvPr/>
        </p:nvCxnSpPr>
        <p:spPr>
          <a:xfrm>
            <a:off x="3022600" y="2017054"/>
            <a:ext cx="812800" cy="0"/>
          </a:xfrm>
          <a:prstGeom prst="straightConnector1">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136" name="Rounded Rectangle 135">
            <a:extLst>
              <a:ext uri="{FF2B5EF4-FFF2-40B4-BE49-F238E27FC236}">
                <a16:creationId xmlns:a16="http://schemas.microsoft.com/office/drawing/2014/main" id="{661179B4-497D-6D46-9E23-66C5F691EFEC}"/>
              </a:ext>
            </a:extLst>
          </p:cNvPr>
          <p:cNvSpPr/>
          <p:nvPr/>
        </p:nvSpPr>
        <p:spPr bwMode="auto">
          <a:xfrm>
            <a:off x="3835400" y="1846636"/>
            <a:ext cx="146861"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37" name="Rounded Rectangle 136">
            <a:extLst>
              <a:ext uri="{FF2B5EF4-FFF2-40B4-BE49-F238E27FC236}">
                <a16:creationId xmlns:a16="http://schemas.microsoft.com/office/drawing/2014/main" id="{8D3F3647-88CE-D44E-B4B4-6E296CA0AFF6}"/>
              </a:ext>
            </a:extLst>
          </p:cNvPr>
          <p:cNvSpPr/>
          <p:nvPr/>
        </p:nvSpPr>
        <p:spPr bwMode="auto">
          <a:xfrm>
            <a:off x="3990337" y="1846636"/>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38" name="Rounded Rectangle 137">
            <a:extLst>
              <a:ext uri="{FF2B5EF4-FFF2-40B4-BE49-F238E27FC236}">
                <a16:creationId xmlns:a16="http://schemas.microsoft.com/office/drawing/2014/main" id="{44E390ED-1CD6-A741-BB44-4859B88BF25B}"/>
              </a:ext>
            </a:extLst>
          </p:cNvPr>
          <p:cNvSpPr/>
          <p:nvPr/>
        </p:nvSpPr>
        <p:spPr bwMode="auto">
          <a:xfrm>
            <a:off x="4131765" y="1846636"/>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9" name="TextBox 138">
            <a:extLst>
              <a:ext uri="{FF2B5EF4-FFF2-40B4-BE49-F238E27FC236}">
                <a16:creationId xmlns:a16="http://schemas.microsoft.com/office/drawing/2014/main" id="{155EFEB4-DA64-9743-AA0C-4924AA5568FC}"/>
              </a:ext>
            </a:extLst>
          </p:cNvPr>
          <p:cNvSpPr txBox="1"/>
          <p:nvPr/>
        </p:nvSpPr>
        <p:spPr>
          <a:xfrm>
            <a:off x="3739965" y="1600415"/>
            <a:ext cx="546945" cy="246221"/>
          </a:xfrm>
          <a:prstGeom prst="rect">
            <a:avLst/>
          </a:prstGeom>
          <a:noFill/>
        </p:spPr>
        <p:txBody>
          <a:bodyPr wrap="none" rtlCol="0">
            <a:spAutoFit/>
          </a:bodyPr>
          <a:lstStyle/>
          <a:p>
            <a:r>
              <a:rPr lang="en-US" sz="1000" dirty="0">
                <a:solidFill>
                  <a:schemeClr val="accent1">
                    <a:lumMod val="25000"/>
                  </a:schemeClr>
                </a:solidFill>
              </a:rPr>
              <a:t>orders</a:t>
            </a:r>
          </a:p>
        </p:txBody>
      </p:sp>
      <p:sp>
        <p:nvSpPr>
          <p:cNvPr id="140" name="Can 139">
            <a:extLst>
              <a:ext uri="{FF2B5EF4-FFF2-40B4-BE49-F238E27FC236}">
                <a16:creationId xmlns:a16="http://schemas.microsoft.com/office/drawing/2014/main" id="{AB467CF7-B58A-274E-9837-E68A066C1E67}"/>
              </a:ext>
            </a:extLst>
          </p:cNvPr>
          <p:cNvSpPr/>
          <p:nvPr/>
        </p:nvSpPr>
        <p:spPr>
          <a:xfrm flipH="1">
            <a:off x="3521890" y="2532992"/>
            <a:ext cx="559501"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cxnSp>
        <p:nvCxnSpPr>
          <p:cNvPr id="141" name="Elbow Connector 140">
            <a:extLst>
              <a:ext uri="{FF2B5EF4-FFF2-40B4-BE49-F238E27FC236}">
                <a16:creationId xmlns:a16="http://schemas.microsoft.com/office/drawing/2014/main" id="{D5A868AC-558F-374C-B289-307817530F5C}"/>
              </a:ext>
            </a:extLst>
          </p:cNvPr>
          <p:cNvCxnSpPr>
            <a:cxnSpLocks/>
            <a:stCxn id="138" idx="3"/>
          </p:cNvCxnSpPr>
          <p:nvPr/>
        </p:nvCxnSpPr>
        <p:spPr>
          <a:xfrm flipH="1">
            <a:off x="3030679" y="2017054"/>
            <a:ext cx="1249672" cy="416638"/>
          </a:xfrm>
          <a:prstGeom prst="bentConnector3">
            <a:avLst>
              <a:gd name="adj1" fmla="val -18293"/>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142" name="Straight Arrow Connector 141">
            <a:extLst>
              <a:ext uri="{FF2B5EF4-FFF2-40B4-BE49-F238E27FC236}">
                <a16:creationId xmlns:a16="http://schemas.microsoft.com/office/drawing/2014/main" id="{2E96AE6B-DE23-3F4E-A189-EE1E10E973A6}"/>
              </a:ext>
            </a:extLst>
          </p:cNvPr>
          <p:cNvCxnSpPr>
            <a:cxnSpLocks/>
            <a:endCxn id="140" idx="4"/>
          </p:cNvCxnSpPr>
          <p:nvPr/>
        </p:nvCxnSpPr>
        <p:spPr>
          <a:xfrm>
            <a:off x="3123567" y="2827026"/>
            <a:ext cx="398323"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43" name="Straight Arrow Connector 142">
            <a:extLst>
              <a:ext uri="{FF2B5EF4-FFF2-40B4-BE49-F238E27FC236}">
                <a16:creationId xmlns:a16="http://schemas.microsoft.com/office/drawing/2014/main" id="{CF5AFC75-76B0-0E42-84D2-3F37AEE7809D}"/>
              </a:ext>
            </a:extLst>
          </p:cNvPr>
          <p:cNvCxnSpPr>
            <a:cxnSpLocks/>
          </p:cNvCxnSpPr>
          <p:nvPr/>
        </p:nvCxnSpPr>
        <p:spPr>
          <a:xfrm flipH="1">
            <a:off x="1117616" y="1956748"/>
            <a:ext cx="1826567" cy="0"/>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44" name="Rectangle 143">
            <a:extLst>
              <a:ext uri="{FF2B5EF4-FFF2-40B4-BE49-F238E27FC236}">
                <a16:creationId xmlns:a16="http://schemas.microsoft.com/office/drawing/2014/main" id="{08AB2629-C6A5-174B-85DB-3F304DA9D9CF}"/>
              </a:ext>
            </a:extLst>
          </p:cNvPr>
          <p:cNvSpPr/>
          <p:nvPr/>
        </p:nvSpPr>
        <p:spPr>
          <a:xfrm>
            <a:off x="1416049" y="1968974"/>
            <a:ext cx="1002197" cy="253916"/>
          </a:xfrm>
          <a:prstGeom prst="rect">
            <a:avLst/>
          </a:prstGeom>
        </p:spPr>
        <p:txBody>
          <a:bodyPr wrap="none">
            <a:spAutoFit/>
          </a:bodyPr>
          <a:lstStyle/>
          <a:p>
            <a:r>
              <a:rPr lang="en-US" sz="1050" dirty="0">
                <a:solidFill>
                  <a:schemeClr val="tx1">
                    <a:lumMod val="50000"/>
                  </a:schemeClr>
                </a:solidFill>
                <a:latin typeface="Menlo" panose="020B0609030804020204" pitchFamily="49" charset="0"/>
              </a:rPr>
              <a:t>{</a:t>
            </a:r>
            <a:r>
              <a:rPr lang="en-US" sz="1050" dirty="0" err="1">
                <a:solidFill>
                  <a:schemeClr val="tx1">
                    <a:lumMod val="50000"/>
                  </a:schemeClr>
                </a:solidFill>
                <a:latin typeface="Menlo" panose="020B0609030804020204" pitchFamily="49" charset="0"/>
              </a:rPr>
              <a:t>orderID</a:t>
            </a:r>
            <a:r>
              <a:rPr lang="en-US" sz="1050" dirty="0">
                <a:solidFill>
                  <a:schemeClr val="tx1">
                    <a:lumMod val="50000"/>
                  </a:schemeClr>
                </a:solidFill>
                <a:latin typeface="Menlo" panose="020B0609030804020204" pitchFamily="49" charset="0"/>
              </a:rPr>
              <a:t>…}</a:t>
            </a:r>
            <a:endParaRPr lang="en-US" sz="1050" b="0" dirty="0">
              <a:solidFill>
                <a:schemeClr val="tx1">
                  <a:lumMod val="50000"/>
                </a:schemeClr>
              </a:solidFill>
              <a:effectLst/>
              <a:latin typeface="Menlo" panose="020B0609030804020204" pitchFamily="49" charset="0"/>
            </a:endParaRPr>
          </a:p>
        </p:txBody>
      </p:sp>
      <p:sp>
        <p:nvSpPr>
          <p:cNvPr id="146" name="Rectangle 145">
            <a:extLst>
              <a:ext uri="{FF2B5EF4-FFF2-40B4-BE49-F238E27FC236}">
                <a16:creationId xmlns:a16="http://schemas.microsoft.com/office/drawing/2014/main" id="{2938E60D-52B5-9042-B01C-C49E00DD6908}"/>
              </a:ext>
            </a:extLst>
          </p:cNvPr>
          <p:cNvSpPr/>
          <p:nvPr/>
        </p:nvSpPr>
        <p:spPr>
          <a:xfrm>
            <a:off x="2917943" y="2463798"/>
            <a:ext cx="211262" cy="11332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1B9A120D-DE64-7244-9003-9A79993FC3F2}"/>
              </a:ext>
            </a:extLst>
          </p:cNvPr>
          <p:cNvSpPr/>
          <p:nvPr/>
        </p:nvSpPr>
        <p:spPr>
          <a:xfrm>
            <a:off x="3013104" y="1831238"/>
            <a:ext cx="920445" cy="415498"/>
          </a:xfrm>
          <a:prstGeom prst="rect">
            <a:avLst/>
          </a:prstGeom>
        </p:spPr>
        <p:txBody>
          <a:bodyPr wrap="none">
            <a:spAutoFit/>
          </a:bodyPr>
          <a:lstStyle/>
          <a:p>
            <a:r>
              <a:rPr lang="en-US" sz="1050" dirty="0">
                <a:solidFill>
                  <a:schemeClr val="tx1">
                    <a:lumMod val="50000"/>
                  </a:schemeClr>
                </a:solidFill>
                <a:latin typeface="Menlo" panose="020B0609030804020204" pitchFamily="49" charset="0"/>
              </a:rPr>
              <a:t>Create</a:t>
            </a:r>
          </a:p>
          <a:p>
            <a:r>
              <a:rPr lang="en-US" sz="1050" dirty="0">
                <a:solidFill>
                  <a:schemeClr val="tx1">
                    <a:lumMod val="50000"/>
                  </a:schemeClr>
                </a:solidFill>
                <a:latin typeface="Menlo" panose="020B0609030804020204" pitchFamily="49" charset="0"/>
              </a:rPr>
              <a:t>Order </a:t>
            </a:r>
            <a:r>
              <a:rPr lang="en-US" sz="1050" dirty="0" err="1">
                <a:solidFill>
                  <a:schemeClr val="tx1">
                    <a:lumMod val="50000"/>
                  </a:schemeClr>
                </a:solidFill>
                <a:latin typeface="Menlo" panose="020B0609030804020204" pitchFamily="49" charset="0"/>
              </a:rPr>
              <a:t>Evt</a:t>
            </a:r>
            <a:endParaRPr lang="en-US" sz="1050" b="0" dirty="0">
              <a:solidFill>
                <a:schemeClr val="tx1">
                  <a:lumMod val="50000"/>
                </a:schemeClr>
              </a:solidFill>
              <a:effectLst/>
              <a:latin typeface="Menlo" panose="020B0609030804020204" pitchFamily="49" charset="0"/>
            </a:endParaRPr>
          </a:p>
        </p:txBody>
      </p:sp>
      <p:cxnSp>
        <p:nvCxnSpPr>
          <p:cNvPr id="148" name="Straight Arrow Connector 147">
            <a:extLst>
              <a:ext uri="{FF2B5EF4-FFF2-40B4-BE49-F238E27FC236}">
                <a16:creationId xmlns:a16="http://schemas.microsoft.com/office/drawing/2014/main" id="{F2B40E75-9F0E-0541-B3B2-02163CD86F16}"/>
              </a:ext>
            </a:extLst>
          </p:cNvPr>
          <p:cNvCxnSpPr>
            <a:cxnSpLocks/>
          </p:cNvCxnSpPr>
          <p:nvPr/>
        </p:nvCxnSpPr>
        <p:spPr>
          <a:xfrm>
            <a:off x="3042575" y="3438833"/>
            <a:ext cx="812800" cy="0"/>
          </a:xfrm>
          <a:prstGeom prst="straightConnector1">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grpSp>
        <p:nvGrpSpPr>
          <p:cNvPr id="149" name="Group 148">
            <a:extLst>
              <a:ext uri="{FF2B5EF4-FFF2-40B4-BE49-F238E27FC236}">
                <a16:creationId xmlns:a16="http://schemas.microsoft.com/office/drawing/2014/main" id="{7B986373-CE4C-0F4F-883F-9E4CB6BD47B1}"/>
              </a:ext>
            </a:extLst>
          </p:cNvPr>
          <p:cNvGrpSpPr/>
          <p:nvPr/>
        </p:nvGrpSpPr>
        <p:grpSpPr>
          <a:xfrm>
            <a:off x="3855375" y="3268415"/>
            <a:ext cx="589722" cy="340835"/>
            <a:chOff x="4452049" y="5323365"/>
            <a:chExt cx="589722" cy="340835"/>
          </a:xfrm>
        </p:grpSpPr>
        <p:sp>
          <p:nvSpPr>
            <p:cNvPr id="150" name="Rounded Rectangle 149">
              <a:extLst>
                <a:ext uri="{FF2B5EF4-FFF2-40B4-BE49-F238E27FC236}">
                  <a16:creationId xmlns:a16="http://schemas.microsoft.com/office/drawing/2014/main" id="{C378DFAD-8608-5141-B563-A1CADD727600}"/>
                </a:ext>
              </a:extLst>
            </p:cNvPr>
            <p:cNvSpPr/>
            <p:nvPr/>
          </p:nvSpPr>
          <p:spPr bwMode="auto">
            <a:xfrm>
              <a:off x="4452049" y="5323365"/>
              <a:ext cx="146861"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51" name="Rounded Rectangle 150">
              <a:extLst>
                <a:ext uri="{FF2B5EF4-FFF2-40B4-BE49-F238E27FC236}">
                  <a16:creationId xmlns:a16="http://schemas.microsoft.com/office/drawing/2014/main" id="{A9E992F1-7D58-2842-A149-809E68A4623C}"/>
                </a:ext>
              </a:extLst>
            </p:cNvPr>
            <p:cNvSpPr/>
            <p:nvPr/>
          </p:nvSpPr>
          <p:spPr bwMode="auto">
            <a:xfrm>
              <a:off x="4606986"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52" name="Rounded Rectangle 151">
              <a:extLst>
                <a:ext uri="{FF2B5EF4-FFF2-40B4-BE49-F238E27FC236}">
                  <a16:creationId xmlns:a16="http://schemas.microsoft.com/office/drawing/2014/main" id="{023367C2-A836-5943-BE1A-A523E19D4FA3}"/>
                </a:ext>
              </a:extLst>
            </p:cNvPr>
            <p:cNvSpPr/>
            <p:nvPr/>
          </p:nvSpPr>
          <p:spPr bwMode="auto">
            <a:xfrm>
              <a:off x="4748414"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53" name="Rounded Rectangle 152">
              <a:extLst>
                <a:ext uri="{FF2B5EF4-FFF2-40B4-BE49-F238E27FC236}">
                  <a16:creationId xmlns:a16="http://schemas.microsoft.com/office/drawing/2014/main" id="{6EFA907E-29C4-4844-BED7-DEB3DFE868AE}"/>
                </a:ext>
              </a:extLst>
            </p:cNvPr>
            <p:cNvSpPr/>
            <p:nvPr/>
          </p:nvSpPr>
          <p:spPr bwMode="auto">
            <a:xfrm>
              <a:off x="4893185"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grpSp>
      <p:sp>
        <p:nvSpPr>
          <p:cNvPr id="154" name="TextBox 153">
            <a:extLst>
              <a:ext uri="{FF2B5EF4-FFF2-40B4-BE49-F238E27FC236}">
                <a16:creationId xmlns:a16="http://schemas.microsoft.com/office/drawing/2014/main" id="{8EB7EEC7-71D9-D74F-AB63-B2E9D36693B1}"/>
              </a:ext>
            </a:extLst>
          </p:cNvPr>
          <p:cNvSpPr txBox="1"/>
          <p:nvPr/>
        </p:nvSpPr>
        <p:spPr>
          <a:xfrm>
            <a:off x="3759940" y="3022194"/>
            <a:ext cx="546945" cy="246221"/>
          </a:xfrm>
          <a:prstGeom prst="rect">
            <a:avLst/>
          </a:prstGeom>
          <a:noFill/>
        </p:spPr>
        <p:txBody>
          <a:bodyPr wrap="none" rtlCol="0">
            <a:spAutoFit/>
          </a:bodyPr>
          <a:lstStyle/>
          <a:p>
            <a:r>
              <a:rPr lang="en-US" sz="1000" dirty="0">
                <a:solidFill>
                  <a:schemeClr val="accent1">
                    <a:lumMod val="25000"/>
                  </a:schemeClr>
                </a:solidFill>
              </a:rPr>
              <a:t>orders</a:t>
            </a:r>
          </a:p>
        </p:txBody>
      </p:sp>
      <p:sp>
        <p:nvSpPr>
          <p:cNvPr id="155" name="Rectangle 154">
            <a:extLst>
              <a:ext uri="{FF2B5EF4-FFF2-40B4-BE49-F238E27FC236}">
                <a16:creationId xmlns:a16="http://schemas.microsoft.com/office/drawing/2014/main" id="{8DF8EE7A-1953-8D46-98F3-BA5B314AE532}"/>
              </a:ext>
            </a:extLst>
          </p:cNvPr>
          <p:cNvSpPr/>
          <p:nvPr/>
        </p:nvSpPr>
        <p:spPr>
          <a:xfrm>
            <a:off x="3023835" y="3258644"/>
            <a:ext cx="756938" cy="415498"/>
          </a:xfrm>
          <a:prstGeom prst="rect">
            <a:avLst/>
          </a:prstGeom>
        </p:spPr>
        <p:txBody>
          <a:bodyPr wrap="none">
            <a:spAutoFit/>
          </a:bodyPr>
          <a:lstStyle/>
          <a:p>
            <a:r>
              <a:rPr lang="en-US" sz="1050" dirty="0">
                <a:solidFill>
                  <a:schemeClr val="tx1">
                    <a:lumMod val="50000"/>
                  </a:schemeClr>
                </a:solidFill>
                <a:latin typeface="Menlo" panose="020B0609030804020204" pitchFamily="49" charset="0"/>
              </a:rPr>
              <a:t>Order</a:t>
            </a:r>
          </a:p>
          <a:p>
            <a:r>
              <a:rPr lang="en-US" sz="1050" dirty="0">
                <a:solidFill>
                  <a:schemeClr val="tx1">
                    <a:lumMod val="50000"/>
                  </a:schemeClr>
                </a:solidFill>
                <a:latin typeface="Menlo" panose="020B0609030804020204" pitchFamily="49" charset="0"/>
              </a:rPr>
              <a:t>Created</a:t>
            </a:r>
          </a:p>
        </p:txBody>
      </p:sp>
      <p:grpSp>
        <p:nvGrpSpPr>
          <p:cNvPr id="13" name="Group 12">
            <a:extLst>
              <a:ext uri="{FF2B5EF4-FFF2-40B4-BE49-F238E27FC236}">
                <a16:creationId xmlns:a16="http://schemas.microsoft.com/office/drawing/2014/main" id="{86590E91-56F3-DC41-A4B3-F7697D176ABB}"/>
              </a:ext>
            </a:extLst>
          </p:cNvPr>
          <p:cNvGrpSpPr/>
          <p:nvPr/>
        </p:nvGrpSpPr>
        <p:grpSpPr>
          <a:xfrm>
            <a:off x="4251001" y="4312404"/>
            <a:ext cx="742122" cy="342983"/>
            <a:chOff x="4251001" y="4415436"/>
            <a:chExt cx="742122" cy="342983"/>
          </a:xfrm>
        </p:grpSpPr>
        <p:sp>
          <p:nvSpPr>
            <p:cNvPr id="24" name="Rounded Rectangle 23">
              <a:extLst>
                <a:ext uri="{FF2B5EF4-FFF2-40B4-BE49-F238E27FC236}">
                  <a16:creationId xmlns:a16="http://schemas.microsoft.com/office/drawing/2014/main" id="{D75E3BE8-2EDA-F74C-A7DF-3772481ACD17}"/>
                </a:ext>
              </a:extLst>
            </p:cNvPr>
            <p:cNvSpPr/>
            <p:nvPr/>
          </p:nvSpPr>
          <p:spPr bwMode="auto">
            <a:xfrm>
              <a:off x="4251001" y="4417584"/>
              <a:ext cx="146861"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25" name="Rounded Rectangle 24">
              <a:extLst>
                <a:ext uri="{FF2B5EF4-FFF2-40B4-BE49-F238E27FC236}">
                  <a16:creationId xmlns:a16="http://schemas.microsoft.com/office/drawing/2014/main" id="{A01EF38F-5807-5549-AA47-99081BFEB771}"/>
                </a:ext>
              </a:extLst>
            </p:cNvPr>
            <p:cNvSpPr/>
            <p:nvPr/>
          </p:nvSpPr>
          <p:spPr bwMode="auto">
            <a:xfrm>
              <a:off x="4405938" y="4417584"/>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26" name="Rounded Rectangle 25">
              <a:extLst>
                <a:ext uri="{FF2B5EF4-FFF2-40B4-BE49-F238E27FC236}">
                  <a16:creationId xmlns:a16="http://schemas.microsoft.com/office/drawing/2014/main" id="{3D3FB0D7-9BFA-F746-9EA1-C6D0FFE7FCAE}"/>
                </a:ext>
              </a:extLst>
            </p:cNvPr>
            <p:cNvSpPr/>
            <p:nvPr/>
          </p:nvSpPr>
          <p:spPr bwMode="auto">
            <a:xfrm>
              <a:off x="4547366" y="4417584"/>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27" name="Rounded Rectangle 26">
              <a:extLst>
                <a:ext uri="{FF2B5EF4-FFF2-40B4-BE49-F238E27FC236}">
                  <a16:creationId xmlns:a16="http://schemas.microsoft.com/office/drawing/2014/main" id="{83236C8F-5944-864B-8462-4D93E7554F9C}"/>
                </a:ext>
              </a:extLst>
            </p:cNvPr>
            <p:cNvSpPr/>
            <p:nvPr/>
          </p:nvSpPr>
          <p:spPr bwMode="auto">
            <a:xfrm>
              <a:off x="4692137" y="4417584"/>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56" name="Rounded Rectangle 155">
              <a:extLst>
                <a:ext uri="{FF2B5EF4-FFF2-40B4-BE49-F238E27FC236}">
                  <a16:creationId xmlns:a16="http://schemas.microsoft.com/office/drawing/2014/main" id="{989014E1-F700-2842-B53D-EF956F9E1428}"/>
                </a:ext>
              </a:extLst>
            </p:cNvPr>
            <p:cNvSpPr/>
            <p:nvPr/>
          </p:nvSpPr>
          <p:spPr bwMode="auto">
            <a:xfrm>
              <a:off x="4844537" y="4415436"/>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grpSp>
      <p:sp>
        <p:nvSpPr>
          <p:cNvPr id="157" name="TextBox 156">
            <a:extLst>
              <a:ext uri="{FF2B5EF4-FFF2-40B4-BE49-F238E27FC236}">
                <a16:creationId xmlns:a16="http://schemas.microsoft.com/office/drawing/2014/main" id="{EFA03E97-1279-5943-B0DC-03C85651322E}"/>
              </a:ext>
            </a:extLst>
          </p:cNvPr>
          <p:cNvSpPr txBox="1"/>
          <p:nvPr/>
        </p:nvSpPr>
        <p:spPr>
          <a:xfrm>
            <a:off x="4334022" y="5203098"/>
            <a:ext cx="546945" cy="246221"/>
          </a:xfrm>
          <a:prstGeom prst="rect">
            <a:avLst/>
          </a:prstGeom>
          <a:noFill/>
        </p:spPr>
        <p:txBody>
          <a:bodyPr wrap="none" rtlCol="0">
            <a:spAutoFit/>
          </a:bodyPr>
          <a:lstStyle/>
          <a:p>
            <a:r>
              <a:rPr lang="en-US" sz="1000" dirty="0">
                <a:solidFill>
                  <a:schemeClr val="accent1">
                    <a:lumMod val="25000"/>
                  </a:schemeClr>
                </a:solidFill>
              </a:rPr>
              <a:t>orders</a:t>
            </a:r>
          </a:p>
        </p:txBody>
      </p:sp>
      <p:sp>
        <p:nvSpPr>
          <p:cNvPr id="159" name="Rounded Rectangle 158">
            <a:extLst>
              <a:ext uri="{FF2B5EF4-FFF2-40B4-BE49-F238E27FC236}">
                <a16:creationId xmlns:a16="http://schemas.microsoft.com/office/drawing/2014/main" id="{1CE96BA4-4877-764E-99E0-E46C35FDC0B5}"/>
              </a:ext>
            </a:extLst>
          </p:cNvPr>
          <p:cNvSpPr/>
          <p:nvPr/>
        </p:nvSpPr>
        <p:spPr bwMode="auto">
          <a:xfrm>
            <a:off x="4390997" y="5414266"/>
            <a:ext cx="146861"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60" name="Rounded Rectangle 159">
            <a:extLst>
              <a:ext uri="{FF2B5EF4-FFF2-40B4-BE49-F238E27FC236}">
                <a16:creationId xmlns:a16="http://schemas.microsoft.com/office/drawing/2014/main" id="{57A97BE4-84C9-AC45-9C9C-DA18AFC3C2D8}"/>
              </a:ext>
            </a:extLst>
          </p:cNvPr>
          <p:cNvSpPr/>
          <p:nvPr/>
        </p:nvSpPr>
        <p:spPr bwMode="auto">
          <a:xfrm>
            <a:off x="4545934" y="5414266"/>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61" name="Rounded Rectangle 160">
            <a:extLst>
              <a:ext uri="{FF2B5EF4-FFF2-40B4-BE49-F238E27FC236}">
                <a16:creationId xmlns:a16="http://schemas.microsoft.com/office/drawing/2014/main" id="{578E1E2A-25C5-014C-A5D6-04D73AE92B9A}"/>
              </a:ext>
            </a:extLst>
          </p:cNvPr>
          <p:cNvSpPr/>
          <p:nvPr/>
        </p:nvSpPr>
        <p:spPr bwMode="auto">
          <a:xfrm>
            <a:off x="4687362" y="5414266"/>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62" name="Rounded Rectangle 161">
            <a:extLst>
              <a:ext uri="{FF2B5EF4-FFF2-40B4-BE49-F238E27FC236}">
                <a16:creationId xmlns:a16="http://schemas.microsoft.com/office/drawing/2014/main" id="{7E172D9A-2412-B743-8F2A-E1A7CB67A4CC}"/>
              </a:ext>
            </a:extLst>
          </p:cNvPr>
          <p:cNvSpPr/>
          <p:nvPr/>
        </p:nvSpPr>
        <p:spPr bwMode="auto">
          <a:xfrm>
            <a:off x="4832133" y="5414266"/>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63" name="Rounded Rectangle 162">
            <a:extLst>
              <a:ext uri="{FF2B5EF4-FFF2-40B4-BE49-F238E27FC236}">
                <a16:creationId xmlns:a16="http://schemas.microsoft.com/office/drawing/2014/main" id="{8AEF1CBA-2F94-B540-8C5B-FFDE9A8A9D15}"/>
              </a:ext>
            </a:extLst>
          </p:cNvPr>
          <p:cNvSpPr/>
          <p:nvPr/>
        </p:nvSpPr>
        <p:spPr bwMode="auto">
          <a:xfrm>
            <a:off x="4984533" y="5412118"/>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64" name="Rounded Rectangle 163">
            <a:extLst>
              <a:ext uri="{FF2B5EF4-FFF2-40B4-BE49-F238E27FC236}">
                <a16:creationId xmlns:a16="http://schemas.microsoft.com/office/drawing/2014/main" id="{93EDB4A7-BB7A-E946-A507-BACC4FB4E851}"/>
              </a:ext>
            </a:extLst>
          </p:cNvPr>
          <p:cNvSpPr/>
          <p:nvPr/>
        </p:nvSpPr>
        <p:spPr bwMode="auto">
          <a:xfrm>
            <a:off x="5124054" y="5409970"/>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cxnSp>
        <p:nvCxnSpPr>
          <p:cNvPr id="165" name="Elbow Connector 164">
            <a:extLst>
              <a:ext uri="{FF2B5EF4-FFF2-40B4-BE49-F238E27FC236}">
                <a16:creationId xmlns:a16="http://schemas.microsoft.com/office/drawing/2014/main" id="{5D247667-3DB7-964D-92D0-1792AEB00271}"/>
              </a:ext>
            </a:extLst>
          </p:cNvPr>
          <p:cNvCxnSpPr>
            <a:cxnSpLocks/>
            <a:endCxn id="164" idx="0"/>
          </p:cNvCxnSpPr>
          <p:nvPr/>
        </p:nvCxnSpPr>
        <p:spPr>
          <a:xfrm>
            <a:off x="3155639" y="5277104"/>
            <a:ext cx="2042708" cy="132866"/>
          </a:xfrm>
          <a:prstGeom prst="bentConnector2">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166" name="Rounded Rectangle 165">
            <a:extLst>
              <a:ext uri="{FF2B5EF4-FFF2-40B4-BE49-F238E27FC236}">
                <a16:creationId xmlns:a16="http://schemas.microsoft.com/office/drawing/2014/main" id="{E4FCB46B-6A0A-E44B-8C42-A65E8956AB84}"/>
              </a:ext>
            </a:extLst>
          </p:cNvPr>
          <p:cNvSpPr/>
          <p:nvPr/>
        </p:nvSpPr>
        <p:spPr bwMode="auto">
          <a:xfrm>
            <a:off x="5263575" y="5420701"/>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6</a:t>
            </a:r>
            <a:endParaRPr lang="en-US" sz="667" dirty="0">
              <a:solidFill>
                <a:schemeClr val="bg1"/>
              </a:solidFill>
            </a:endParaRPr>
          </a:p>
        </p:txBody>
      </p:sp>
      <p:sp>
        <p:nvSpPr>
          <p:cNvPr id="59" name="Rectangle 58">
            <a:extLst>
              <a:ext uri="{FF2B5EF4-FFF2-40B4-BE49-F238E27FC236}">
                <a16:creationId xmlns:a16="http://schemas.microsoft.com/office/drawing/2014/main" id="{600250FC-86B9-7F41-BB84-20453794ED1C}"/>
              </a:ext>
            </a:extLst>
          </p:cNvPr>
          <p:cNvSpPr/>
          <p:nvPr/>
        </p:nvSpPr>
        <p:spPr>
          <a:xfrm>
            <a:off x="2926299" y="4629311"/>
            <a:ext cx="175823" cy="17087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Can 166">
            <a:extLst>
              <a:ext uri="{FF2B5EF4-FFF2-40B4-BE49-F238E27FC236}">
                <a16:creationId xmlns:a16="http://schemas.microsoft.com/office/drawing/2014/main" id="{4B09951E-5A70-E84C-86C3-8314E48F70A7}"/>
              </a:ext>
            </a:extLst>
          </p:cNvPr>
          <p:cNvSpPr/>
          <p:nvPr/>
        </p:nvSpPr>
        <p:spPr>
          <a:xfrm flipH="1">
            <a:off x="3738966" y="6036041"/>
            <a:ext cx="559499" cy="46994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cxnSp>
        <p:nvCxnSpPr>
          <p:cNvPr id="168" name="Straight Arrow Connector 167">
            <a:extLst>
              <a:ext uri="{FF2B5EF4-FFF2-40B4-BE49-F238E27FC236}">
                <a16:creationId xmlns:a16="http://schemas.microsoft.com/office/drawing/2014/main" id="{6474A033-8601-6C42-B06B-DFB3EEE3CE47}"/>
              </a:ext>
            </a:extLst>
          </p:cNvPr>
          <p:cNvCxnSpPr>
            <a:cxnSpLocks/>
            <a:endCxn id="167" idx="4"/>
          </p:cNvCxnSpPr>
          <p:nvPr/>
        </p:nvCxnSpPr>
        <p:spPr>
          <a:xfrm flipV="1">
            <a:off x="3132867" y="6271011"/>
            <a:ext cx="606099" cy="429"/>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69" name="Elbow Connector 168">
            <a:extLst>
              <a:ext uri="{FF2B5EF4-FFF2-40B4-BE49-F238E27FC236}">
                <a16:creationId xmlns:a16="http://schemas.microsoft.com/office/drawing/2014/main" id="{6B614343-3936-F942-A684-70C298EC99E4}"/>
              </a:ext>
            </a:extLst>
          </p:cNvPr>
          <p:cNvCxnSpPr>
            <a:cxnSpLocks/>
            <a:stCxn id="166" idx="3"/>
          </p:cNvCxnSpPr>
          <p:nvPr/>
        </p:nvCxnSpPr>
        <p:spPr>
          <a:xfrm flipH="1">
            <a:off x="3090503" y="5591119"/>
            <a:ext cx="2321658" cy="416026"/>
          </a:xfrm>
          <a:prstGeom prst="bentConnector3">
            <a:avLst>
              <a:gd name="adj1" fmla="val -9846"/>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170" name="Elbow Connector 169">
            <a:extLst>
              <a:ext uri="{FF2B5EF4-FFF2-40B4-BE49-F238E27FC236}">
                <a16:creationId xmlns:a16="http://schemas.microsoft.com/office/drawing/2014/main" id="{9D662D12-E33A-A649-A3B1-69A1CF7F0CCC}"/>
              </a:ext>
            </a:extLst>
          </p:cNvPr>
          <p:cNvCxnSpPr>
            <a:cxnSpLocks/>
            <a:stCxn id="166" idx="3"/>
            <a:endCxn id="60" idx="1"/>
          </p:cNvCxnSpPr>
          <p:nvPr/>
        </p:nvCxnSpPr>
        <p:spPr>
          <a:xfrm>
            <a:off x="5412161" y="5591119"/>
            <a:ext cx="4474529" cy="665974"/>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40116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upload.wikimedia.org/wikipedia/commons/thumb/0/05/Apache_kafka.svg/220px-Apache_kafka.svg.png">
            <a:extLst>
              <a:ext uri="{FF2B5EF4-FFF2-40B4-BE49-F238E27FC236}">
                <a16:creationId xmlns:a16="http://schemas.microsoft.com/office/drawing/2014/main" id="{ECA11968-978F-DA44-9E79-C58636271A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46146" y="3388671"/>
            <a:ext cx="671806" cy="104740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4E365E1-EF0E-7A4C-AC9C-016577D14378}"/>
              </a:ext>
            </a:extLst>
          </p:cNvPr>
          <p:cNvSpPr/>
          <p:nvPr/>
        </p:nvSpPr>
        <p:spPr>
          <a:xfrm>
            <a:off x="3136557" y="2507867"/>
            <a:ext cx="4215714" cy="22572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90A86B8-4F66-DF46-9347-49862E54CB30}"/>
              </a:ext>
            </a:extLst>
          </p:cNvPr>
          <p:cNvSpPr txBox="1"/>
          <p:nvPr/>
        </p:nvSpPr>
        <p:spPr>
          <a:xfrm>
            <a:off x="3571155" y="476661"/>
            <a:ext cx="3346515" cy="369332"/>
          </a:xfrm>
          <a:prstGeom prst="rect">
            <a:avLst/>
          </a:prstGeom>
          <a:noFill/>
        </p:spPr>
        <p:txBody>
          <a:bodyPr wrap="square" rtlCol="0">
            <a:spAutoFit/>
          </a:bodyPr>
          <a:lstStyle/>
          <a:p>
            <a:pPr algn="ctr"/>
            <a:r>
              <a:rPr lang="en-US" dirty="0"/>
              <a:t>order-query-</a:t>
            </a:r>
            <a:r>
              <a:rPr lang="en-US" dirty="0" err="1"/>
              <a:t>ms</a:t>
            </a:r>
            <a:endParaRPr lang="en-US" dirty="0"/>
          </a:p>
        </p:txBody>
      </p:sp>
      <p:cxnSp>
        <p:nvCxnSpPr>
          <p:cNvPr id="12" name="Straight Arrow Connector 11">
            <a:extLst>
              <a:ext uri="{FF2B5EF4-FFF2-40B4-BE49-F238E27FC236}">
                <a16:creationId xmlns:a16="http://schemas.microsoft.com/office/drawing/2014/main" id="{80665A03-8021-544F-AF3B-B3125FC6606B}"/>
              </a:ext>
            </a:extLst>
          </p:cNvPr>
          <p:cNvCxnSpPr/>
          <p:nvPr/>
        </p:nvCxnSpPr>
        <p:spPr>
          <a:xfrm>
            <a:off x="810705" y="3005526"/>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D36E458-59A7-0640-9AAA-47C4AF4E5C69}"/>
              </a:ext>
            </a:extLst>
          </p:cNvPr>
          <p:cNvSpPr txBox="1"/>
          <p:nvPr/>
        </p:nvSpPr>
        <p:spPr>
          <a:xfrm>
            <a:off x="1013254" y="2733932"/>
            <a:ext cx="1717589" cy="369332"/>
          </a:xfrm>
          <a:prstGeom prst="rect">
            <a:avLst/>
          </a:prstGeom>
          <a:noFill/>
        </p:spPr>
        <p:txBody>
          <a:bodyPr wrap="square" rtlCol="0">
            <a:spAutoFit/>
          </a:bodyPr>
          <a:lstStyle/>
          <a:p>
            <a:pPr algn="ctr"/>
            <a:r>
              <a:rPr lang="en-US" dirty="0" err="1"/>
              <a:t>GetByManuf</a:t>
            </a:r>
            <a:endParaRPr lang="en-US" dirty="0"/>
          </a:p>
        </p:txBody>
      </p:sp>
      <p:cxnSp>
        <p:nvCxnSpPr>
          <p:cNvPr id="14" name="Straight Arrow Connector 13">
            <a:extLst>
              <a:ext uri="{FF2B5EF4-FFF2-40B4-BE49-F238E27FC236}">
                <a16:creationId xmlns:a16="http://schemas.microsoft.com/office/drawing/2014/main" id="{C04F3A32-AE11-3742-ACF7-AE269AE2DE08}"/>
              </a:ext>
            </a:extLst>
          </p:cNvPr>
          <p:cNvCxnSpPr/>
          <p:nvPr/>
        </p:nvCxnSpPr>
        <p:spPr>
          <a:xfrm>
            <a:off x="810705" y="3849990"/>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0C51593-004F-6544-B8F3-0B2AEC516F3D}"/>
              </a:ext>
            </a:extLst>
          </p:cNvPr>
          <p:cNvSpPr txBox="1"/>
          <p:nvPr/>
        </p:nvSpPr>
        <p:spPr>
          <a:xfrm>
            <a:off x="1013254" y="3578396"/>
            <a:ext cx="1717589" cy="369332"/>
          </a:xfrm>
          <a:prstGeom prst="rect">
            <a:avLst/>
          </a:prstGeom>
          <a:noFill/>
        </p:spPr>
        <p:txBody>
          <a:bodyPr wrap="square" rtlCol="0">
            <a:spAutoFit/>
          </a:bodyPr>
          <a:lstStyle/>
          <a:p>
            <a:pPr algn="ctr"/>
            <a:r>
              <a:rPr lang="en-US" dirty="0" err="1"/>
              <a:t>GetById</a:t>
            </a:r>
            <a:endParaRPr lang="en-US" dirty="0"/>
          </a:p>
        </p:txBody>
      </p:sp>
      <p:cxnSp>
        <p:nvCxnSpPr>
          <p:cNvPr id="16" name="Straight Arrow Connector 15">
            <a:extLst>
              <a:ext uri="{FF2B5EF4-FFF2-40B4-BE49-F238E27FC236}">
                <a16:creationId xmlns:a16="http://schemas.microsoft.com/office/drawing/2014/main" id="{AB1EAAB6-D743-4B41-B8D0-A14CAC405856}"/>
              </a:ext>
            </a:extLst>
          </p:cNvPr>
          <p:cNvCxnSpPr/>
          <p:nvPr/>
        </p:nvCxnSpPr>
        <p:spPr>
          <a:xfrm>
            <a:off x="810705" y="4610729"/>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0E3620F-C0EE-F740-A55B-FD7EDA5CF3B9}"/>
              </a:ext>
            </a:extLst>
          </p:cNvPr>
          <p:cNvSpPr txBox="1"/>
          <p:nvPr/>
        </p:nvSpPr>
        <p:spPr>
          <a:xfrm>
            <a:off x="1013254" y="4339135"/>
            <a:ext cx="1717589" cy="369332"/>
          </a:xfrm>
          <a:prstGeom prst="rect">
            <a:avLst/>
          </a:prstGeom>
          <a:noFill/>
        </p:spPr>
        <p:txBody>
          <a:bodyPr wrap="square" rtlCol="0">
            <a:spAutoFit/>
          </a:bodyPr>
          <a:lstStyle/>
          <a:p>
            <a:pPr algn="ctr"/>
            <a:r>
              <a:rPr lang="en-US" dirty="0" err="1"/>
              <a:t>GetAllPending</a:t>
            </a:r>
            <a:endParaRPr lang="en-US" dirty="0"/>
          </a:p>
        </p:txBody>
      </p:sp>
      <p:cxnSp>
        <p:nvCxnSpPr>
          <p:cNvPr id="11" name="Straight Arrow Connector 10">
            <a:extLst>
              <a:ext uri="{FF2B5EF4-FFF2-40B4-BE49-F238E27FC236}">
                <a16:creationId xmlns:a16="http://schemas.microsoft.com/office/drawing/2014/main" id="{8AABCE53-C7B6-5A40-A808-995E23625C48}"/>
              </a:ext>
            </a:extLst>
          </p:cNvPr>
          <p:cNvCxnSpPr>
            <a:cxnSpLocks/>
          </p:cNvCxnSpPr>
          <p:nvPr/>
        </p:nvCxnSpPr>
        <p:spPr>
          <a:xfrm flipH="1">
            <a:off x="7352271" y="3657600"/>
            <a:ext cx="2263347" cy="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929F462-362B-FF44-99CC-8BD1CB6614EB}"/>
              </a:ext>
            </a:extLst>
          </p:cNvPr>
          <p:cNvSpPr txBox="1"/>
          <p:nvPr/>
        </p:nvSpPr>
        <p:spPr>
          <a:xfrm>
            <a:off x="10034408" y="2474314"/>
            <a:ext cx="1556951" cy="369332"/>
          </a:xfrm>
          <a:prstGeom prst="rect">
            <a:avLst/>
          </a:prstGeom>
          <a:noFill/>
        </p:spPr>
        <p:txBody>
          <a:bodyPr wrap="square" rtlCol="0">
            <a:spAutoFit/>
          </a:bodyPr>
          <a:lstStyle/>
          <a:p>
            <a:r>
              <a:rPr lang="en-US" dirty="0"/>
              <a:t>Topic orders</a:t>
            </a:r>
          </a:p>
        </p:txBody>
      </p:sp>
      <p:sp>
        <p:nvSpPr>
          <p:cNvPr id="22" name="Rectangle 21">
            <a:extLst>
              <a:ext uri="{FF2B5EF4-FFF2-40B4-BE49-F238E27FC236}">
                <a16:creationId xmlns:a16="http://schemas.microsoft.com/office/drawing/2014/main" id="{1F9C8D9F-AD04-2441-B4C6-E5C7FD7C120D}"/>
              </a:ext>
            </a:extLst>
          </p:cNvPr>
          <p:cNvSpPr/>
          <p:nvPr/>
        </p:nvSpPr>
        <p:spPr>
          <a:xfrm>
            <a:off x="9615617" y="2334384"/>
            <a:ext cx="2211859" cy="24307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an 30">
            <a:extLst>
              <a:ext uri="{FF2B5EF4-FFF2-40B4-BE49-F238E27FC236}">
                <a16:creationId xmlns:a16="http://schemas.microsoft.com/office/drawing/2014/main" id="{0273731B-82C2-0147-9DA7-04C0ED86ED9A}"/>
              </a:ext>
            </a:extLst>
          </p:cNvPr>
          <p:cNvSpPr/>
          <p:nvPr/>
        </p:nvSpPr>
        <p:spPr>
          <a:xfrm>
            <a:off x="5782962" y="3373397"/>
            <a:ext cx="827903" cy="106268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Arrow Connector 32">
            <a:extLst>
              <a:ext uri="{FF2B5EF4-FFF2-40B4-BE49-F238E27FC236}">
                <a16:creationId xmlns:a16="http://schemas.microsoft.com/office/drawing/2014/main" id="{502865AE-C512-9D44-AE65-586522F751B3}"/>
              </a:ext>
            </a:extLst>
          </p:cNvPr>
          <p:cNvCxnSpPr/>
          <p:nvPr/>
        </p:nvCxnSpPr>
        <p:spPr>
          <a:xfrm>
            <a:off x="3136556" y="3024988"/>
            <a:ext cx="2670091" cy="644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AEC93F9-C70F-1C40-9EDA-4A2E4C464FF3}"/>
              </a:ext>
            </a:extLst>
          </p:cNvPr>
          <p:cNvCxnSpPr>
            <a:endCxn id="31" idx="2"/>
          </p:cNvCxnSpPr>
          <p:nvPr/>
        </p:nvCxnSpPr>
        <p:spPr>
          <a:xfrm>
            <a:off x="3136556" y="3871185"/>
            <a:ext cx="2646406" cy="33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649ECDE-27F7-D74B-8995-C1163F86F523}"/>
              </a:ext>
            </a:extLst>
          </p:cNvPr>
          <p:cNvCxnSpPr/>
          <p:nvPr/>
        </p:nvCxnSpPr>
        <p:spPr>
          <a:xfrm flipV="1">
            <a:off x="3136556" y="4115469"/>
            <a:ext cx="2646406" cy="495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9B64E8-1CA5-D745-A051-E7D1AEEFC433}"/>
              </a:ext>
            </a:extLst>
          </p:cNvPr>
          <p:cNvCxnSpPr/>
          <p:nvPr/>
        </p:nvCxnSpPr>
        <p:spPr>
          <a:xfrm flipH="1">
            <a:off x="6610865" y="3669959"/>
            <a:ext cx="741406" cy="180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532EE23-7F4D-0C4C-B4F3-9A27039724CD}"/>
              </a:ext>
            </a:extLst>
          </p:cNvPr>
          <p:cNvSpPr txBox="1"/>
          <p:nvPr/>
        </p:nvSpPr>
        <p:spPr>
          <a:xfrm>
            <a:off x="7740795" y="2723160"/>
            <a:ext cx="2980751" cy="923330"/>
          </a:xfrm>
          <a:prstGeom prst="rect">
            <a:avLst/>
          </a:prstGeom>
          <a:noFill/>
        </p:spPr>
        <p:txBody>
          <a:bodyPr wrap="square" rtlCol="0">
            <a:spAutoFit/>
          </a:bodyPr>
          <a:lstStyle/>
          <a:p>
            <a:r>
              <a:rPr lang="en-US" dirty="0" err="1"/>
              <a:t>OrderCreated</a:t>
            </a:r>
            <a:endParaRPr lang="en-US" dirty="0"/>
          </a:p>
          <a:p>
            <a:r>
              <a:rPr lang="en-US" dirty="0" err="1"/>
              <a:t>OrderUpdated</a:t>
            </a:r>
            <a:endParaRPr lang="en-US" dirty="0"/>
          </a:p>
          <a:p>
            <a:r>
              <a:rPr lang="en-US" dirty="0" err="1"/>
              <a:t>OrderAssigned</a:t>
            </a:r>
            <a:endParaRPr lang="en-US" dirty="0"/>
          </a:p>
        </p:txBody>
      </p:sp>
    </p:spTree>
    <p:extLst>
      <p:ext uri="{BB962C8B-B14F-4D97-AF65-F5344CB8AC3E}">
        <p14:creationId xmlns:p14="http://schemas.microsoft.com/office/powerpoint/2010/main" val="4116877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90788" y="60120"/>
            <a:ext cx="10886813" cy="549388"/>
          </a:xfrm>
        </p:spPr>
        <p:txBody>
          <a:bodyPr/>
          <a:lstStyle/>
          <a:p>
            <a:r>
              <a:rPr lang="en-US" dirty="0"/>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9" y="4841237"/>
            <a:ext cx="6677388" cy="1136178"/>
          </a:xfrm>
        </p:spPr>
        <p:txBody>
          <a:bodyPr/>
          <a:lstStyle/>
          <a:p>
            <a:r>
              <a:rPr lang="en-US" sz="2000" dirty="0"/>
              <a:t>Immutable Ordered Events</a:t>
            </a:r>
          </a:p>
          <a:p>
            <a:r>
              <a:rPr lang="en-US" sz="2000" dirty="0"/>
              <a:t>Replay and auditability</a:t>
            </a:r>
          </a:p>
          <a:p>
            <a:r>
              <a:rPr lang="en-US" sz="2000" dirty="0"/>
              <a:t>Key </a:t>
            </a:r>
            <a:r>
              <a:rPr lang="en-US" sz="2000" dirty="0" err="1"/>
              <a:t>OrderId</a:t>
            </a:r>
            <a:endParaRPr lang="en-US" sz="2000" dirty="0"/>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7</a:t>
            </a:fld>
            <a:endParaRPr lang="en-US" dirty="0">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28317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Created</a:t>
            </a:r>
            <a:endParaRPr lang="en-US" sz="900" dirty="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342588"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3853431"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544143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Confirmed</a:t>
            </a:r>
            <a:endParaRPr lang="en-US" sz="900" dirty="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646345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Shipped</a:t>
            </a:r>
            <a:endParaRPr lang="en-US" sz="900" dirty="0">
              <a:solidFill>
                <a:schemeClr val="bg1"/>
              </a:solidFill>
            </a:endParaRPr>
          </a:p>
        </p:txBody>
      </p:sp>
      <p:sp>
        <p:nvSpPr>
          <p:cNvPr id="20" name="Rounded Rectangle 19">
            <a:extLst>
              <a:ext uri="{FF2B5EF4-FFF2-40B4-BE49-F238E27FC236}">
                <a16:creationId xmlns:a16="http://schemas.microsoft.com/office/drawing/2014/main" id="{763DB0E9-C331-F045-80BC-673E0B4FA864}"/>
              </a:ext>
            </a:extLst>
          </p:cNvPr>
          <p:cNvSpPr/>
          <p:nvPr/>
        </p:nvSpPr>
        <p:spPr bwMode="auto">
          <a:xfrm>
            <a:off x="74851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Delivered</a:t>
            </a:r>
            <a:endParaRPr lang="en-US" sz="900" dirty="0">
              <a:solidFill>
                <a:schemeClr val="bg1"/>
              </a:solidFill>
            </a:endParaRPr>
          </a:p>
        </p:txBody>
      </p:sp>
      <p:sp>
        <p:nvSpPr>
          <p:cNvPr id="21" name="Rounded Rectangle 20">
            <a:extLst>
              <a:ext uri="{FF2B5EF4-FFF2-40B4-BE49-F238E27FC236}">
                <a16:creationId xmlns:a16="http://schemas.microsoft.com/office/drawing/2014/main" id="{D1908F41-0D04-464B-B656-A150243165FE}"/>
              </a:ext>
            </a:extLst>
          </p:cNvPr>
          <p:cNvSpPr/>
          <p:nvPr/>
        </p:nvSpPr>
        <p:spPr bwMode="auto">
          <a:xfrm>
            <a:off x="697430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In Transit</a:t>
            </a:r>
            <a:endParaRPr lang="en-US" sz="900" dirty="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8560515" y="1383749"/>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a:t>
            </a:r>
          </a:p>
        </p:txBody>
      </p:sp>
      <p:grpSp>
        <p:nvGrpSpPr>
          <p:cNvPr id="23" name="Group 22">
            <a:extLst>
              <a:ext uri="{FF2B5EF4-FFF2-40B4-BE49-F238E27FC236}">
                <a16:creationId xmlns:a16="http://schemas.microsoft.com/office/drawing/2014/main" id="{135B849B-E572-9040-866B-1759A982B1BE}"/>
              </a:ext>
            </a:extLst>
          </p:cNvPr>
          <p:cNvGrpSpPr/>
          <p:nvPr/>
        </p:nvGrpSpPr>
        <p:grpSpPr>
          <a:xfrm>
            <a:off x="8978640" y="1024137"/>
            <a:ext cx="835775" cy="355209"/>
            <a:chOff x="2605549" y="2273123"/>
            <a:chExt cx="835775" cy="355209"/>
          </a:xfrm>
        </p:grpSpPr>
        <p:grpSp>
          <p:nvGrpSpPr>
            <p:cNvPr id="24" name="Group 23">
              <a:extLst>
                <a:ext uri="{FF2B5EF4-FFF2-40B4-BE49-F238E27FC236}">
                  <a16:creationId xmlns:a16="http://schemas.microsoft.com/office/drawing/2014/main" id="{36A8C791-63DA-1342-90A4-15C48C4A0ED8}"/>
                </a:ext>
              </a:extLst>
            </p:cNvPr>
            <p:cNvGrpSpPr/>
            <p:nvPr/>
          </p:nvGrpSpPr>
          <p:grpSpPr>
            <a:xfrm>
              <a:off x="2605549" y="2273123"/>
              <a:ext cx="253071" cy="355209"/>
              <a:chOff x="2605549" y="2282084"/>
              <a:chExt cx="253071" cy="355209"/>
            </a:xfrm>
          </p:grpSpPr>
          <p:sp>
            <p:nvSpPr>
              <p:cNvPr id="31" name="Oval 30">
                <a:extLst>
                  <a:ext uri="{FF2B5EF4-FFF2-40B4-BE49-F238E27FC236}">
                    <a16:creationId xmlns:a16="http://schemas.microsoft.com/office/drawing/2014/main" id="{B6EB5ABD-4136-F24E-B249-43D046EB00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7C6D23C9-FF77-6549-94A8-12570067FF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919FADE7-EEBA-6240-B214-13C5F913E91D}"/>
                </a:ext>
              </a:extLst>
            </p:cNvPr>
            <p:cNvGrpSpPr/>
            <p:nvPr/>
          </p:nvGrpSpPr>
          <p:grpSpPr>
            <a:xfrm>
              <a:off x="2901383" y="2273123"/>
              <a:ext cx="253071" cy="355209"/>
              <a:chOff x="2605549" y="2282084"/>
              <a:chExt cx="253071" cy="355209"/>
            </a:xfrm>
          </p:grpSpPr>
          <p:sp>
            <p:nvSpPr>
              <p:cNvPr id="29" name="Oval 28">
                <a:extLst>
                  <a:ext uri="{FF2B5EF4-FFF2-40B4-BE49-F238E27FC236}">
                    <a16:creationId xmlns:a16="http://schemas.microsoft.com/office/drawing/2014/main" id="{01EBC578-1BE1-4E49-8B8D-CCAB4467F2E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6EC89E40-2CC0-7346-932C-F5F033A7938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81E63D62-ABE0-A54A-AB7D-CA4288654051}"/>
                </a:ext>
              </a:extLst>
            </p:cNvPr>
            <p:cNvGrpSpPr/>
            <p:nvPr/>
          </p:nvGrpSpPr>
          <p:grpSpPr>
            <a:xfrm>
              <a:off x="3188253" y="2273123"/>
              <a:ext cx="253071" cy="355209"/>
              <a:chOff x="2605549" y="2282084"/>
              <a:chExt cx="253071" cy="355209"/>
            </a:xfrm>
          </p:grpSpPr>
          <p:sp>
            <p:nvSpPr>
              <p:cNvPr id="27" name="Oval 26">
                <a:extLst>
                  <a:ext uri="{FF2B5EF4-FFF2-40B4-BE49-F238E27FC236}">
                    <a16:creationId xmlns:a16="http://schemas.microsoft.com/office/drawing/2014/main" id="{7113544B-A21B-7F45-8DE2-68F36603CFF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34D2ECD9-3E64-1344-AD16-DC735F9ACC9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33" name="Can 32">
            <a:extLst>
              <a:ext uri="{FF2B5EF4-FFF2-40B4-BE49-F238E27FC236}">
                <a16:creationId xmlns:a16="http://schemas.microsoft.com/office/drawing/2014/main" id="{17CDB687-7A00-3B49-B421-A3E84C08F0D8}"/>
              </a:ext>
            </a:extLst>
          </p:cNvPr>
          <p:cNvSpPr/>
          <p:nvPr/>
        </p:nvSpPr>
        <p:spPr>
          <a:xfrm flipH="1">
            <a:off x="10120641" y="157235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sp>
        <p:nvSpPr>
          <p:cNvPr id="34" name="Rectangle 33">
            <a:extLst>
              <a:ext uri="{FF2B5EF4-FFF2-40B4-BE49-F238E27FC236}">
                <a16:creationId xmlns:a16="http://schemas.microsoft.com/office/drawing/2014/main" id="{5712367E-BCD1-9C47-9F29-D2CD2B76B41C}"/>
              </a:ext>
            </a:extLst>
          </p:cNvPr>
          <p:cNvSpPr/>
          <p:nvPr/>
        </p:nvSpPr>
        <p:spPr>
          <a:xfrm>
            <a:off x="1384060" y="11734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UI Web SPA</a:t>
            </a:r>
          </a:p>
        </p:txBody>
      </p:sp>
      <p:grpSp>
        <p:nvGrpSpPr>
          <p:cNvPr id="35" name="Group 193">
            <a:extLst>
              <a:ext uri="{FF2B5EF4-FFF2-40B4-BE49-F238E27FC236}">
                <a16:creationId xmlns:a16="http://schemas.microsoft.com/office/drawing/2014/main" id="{5A6A143A-C62B-9740-8C1B-AEB7034B3C8E}"/>
              </a:ext>
            </a:extLst>
          </p:cNvPr>
          <p:cNvGrpSpPr/>
          <p:nvPr/>
        </p:nvGrpSpPr>
        <p:grpSpPr>
          <a:xfrm>
            <a:off x="532351" y="1194262"/>
            <a:ext cx="639880" cy="863862"/>
            <a:chOff x="8826" y="-1"/>
            <a:chExt cx="707232" cy="899522"/>
          </a:xfrm>
        </p:grpSpPr>
        <p:grpSp>
          <p:nvGrpSpPr>
            <p:cNvPr id="36" name="Group 191">
              <a:extLst>
                <a:ext uri="{FF2B5EF4-FFF2-40B4-BE49-F238E27FC236}">
                  <a16:creationId xmlns:a16="http://schemas.microsoft.com/office/drawing/2014/main" id="{7384E7DB-A4A1-DD40-8593-9A23A799F703}"/>
                </a:ext>
              </a:extLst>
            </p:cNvPr>
            <p:cNvGrpSpPr/>
            <p:nvPr/>
          </p:nvGrpSpPr>
          <p:grpSpPr>
            <a:xfrm>
              <a:off x="8826" y="-1"/>
              <a:ext cx="707232" cy="707233"/>
              <a:chOff x="8826" y="0"/>
              <a:chExt cx="707231" cy="707231"/>
            </a:xfrm>
          </p:grpSpPr>
          <p:sp>
            <p:nvSpPr>
              <p:cNvPr id="38" name="Shape 189">
                <a:extLst>
                  <a:ext uri="{FF2B5EF4-FFF2-40B4-BE49-F238E27FC236}">
                    <a16:creationId xmlns:a16="http://schemas.microsoft.com/office/drawing/2014/main" id="{3C129518-D3A4-5D43-9F1F-B9C4AF0CCE3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39" name="_-02.png">
                <a:extLst>
                  <a:ext uri="{FF2B5EF4-FFF2-40B4-BE49-F238E27FC236}">
                    <a16:creationId xmlns:a16="http://schemas.microsoft.com/office/drawing/2014/main" id="{4963068B-CFA6-1E46-BFB7-B6BFBF272780}"/>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37" name="Shape 192">
              <a:extLst>
                <a:ext uri="{FF2B5EF4-FFF2-40B4-BE49-F238E27FC236}">
                  <a16:creationId xmlns:a16="http://schemas.microsoft.com/office/drawing/2014/main" id="{923E800B-80BA-CD40-BC72-8DA379F2CEF8}"/>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dirty="0"/>
                <a:t>USER</a:t>
              </a:r>
              <a:endParaRPr sz="706" dirty="0"/>
            </a:p>
          </p:txBody>
        </p:sp>
      </p:grpSp>
      <p:cxnSp>
        <p:nvCxnSpPr>
          <p:cNvPr id="41" name="Elbow Connector 40">
            <a:extLst>
              <a:ext uri="{FF2B5EF4-FFF2-40B4-BE49-F238E27FC236}">
                <a16:creationId xmlns:a16="http://schemas.microsoft.com/office/drawing/2014/main" id="{1F08B7A8-1145-5146-8327-B57256EE69BA}"/>
              </a:ext>
            </a:extLst>
          </p:cNvPr>
          <p:cNvCxnSpPr>
            <a:stCxn id="34" idx="3"/>
            <a:endCxn id="5" idx="0"/>
          </p:cNvCxnSpPr>
          <p:nvPr/>
        </p:nvCxnSpPr>
        <p:spPr>
          <a:xfrm>
            <a:off x="2627047" y="1547007"/>
            <a:ext cx="460120"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7FE2FBE0-47C5-C942-A85F-5836C8E0615D}"/>
              </a:ext>
            </a:extLst>
          </p:cNvPr>
          <p:cNvCxnSpPr>
            <a:cxnSpLocks/>
            <a:stCxn id="34" idx="3"/>
            <a:endCxn id="16" idx="0"/>
          </p:cNvCxnSpPr>
          <p:nvPr/>
        </p:nvCxnSpPr>
        <p:spPr>
          <a:xfrm>
            <a:off x="2627047" y="1547007"/>
            <a:ext cx="970963"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4B4B46D3-686E-3240-818E-52E942DD0D3B}"/>
              </a:ext>
            </a:extLst>
          </p:cNvPr>
          <p:cNvCxnSpPr>
            <a:cxnSpLocks/>
            <a:stCxn id="34" idx="3"/>
            <a:endCxn id="17" idx="0"/>
          </p:cNvCxnSpPr>
          <p:nvPr/>
        </p:nvCxnSpPr>
        <p:spPr>
          <a:xfrm>
            <a:off x="2627047" y="1547007"/>
            <a:ext cx="1481806"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Elbow Connector 47">
            <a:extLst>
              <a:ext uri="{FF2B5EF4-FFF2-40B4-BE49-F238E27FC236}">
                <a16:creationId xmlns:a16="http://schemas.microsoft.com/office/drawing/2014/main" id="{08D294B1-16BA-4947-B6E9-F9E2D637CAC9}"/>
              </a:ext>
            </a:extLst>
          </p:cNvPr>
          <p:cNvCxnSpPr>
            <a:cxnSpLocks/>
            <a:stCxn id="19" idx="0"/>
            <a:endCxn id="22" idx="1"/>
          </p:cNvCxnSpPr>
          <p:nvPr/>
        </p:nvCxnSpPr>
        <p:spPr>
          <a:xfrm rot="5400000" flipH="1" flipV="1">
            <a:off x="7370725" y="1048412"/>
            <a:ext cx="537946" cy="184163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9401009" y="4095174"/>
            <a:ext cx="689035" cy="369332"/>
          </a:xfrm>
          <a:prstGeom prst="rect">
            <a:avLst/>
          </a:prstGeom>
          <a:noFill/>
        </p:spPr>
        <p:txBody>
          <a:bodyPr wrap="none" rtlCol="0">
            <a:spAutoFit/>
          </a:bodyPr>
          <a:lstStyle/>
          <a:p>
            <a:r>
              <a:rPr lang="en-US" dirty="0"/>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6559967" y="1284115"/>
            <a:ext cx="744756" cy="369332"/>
          </a:xfrm>
          <a:prstGeom prst="rect">
            <a:avLst/>
          </a:prstGeom>
          <a:noFill/>
        </p:spPr>
        <p:txBody>
          <a:bodyPr wrap="none" rtlCol="0">
            <a:spAutoFit/>
          </a:bodyPr>
          <a:lstStyle/>
          <a:p>
            <a:r>
              <a:rPr lang="en-US" dirty="0"/>
              <a:t>offset</a:t>
            </a:r>
          </a:p>
        </p:txBody>
      </p:sp>
      <p:sp>
        <p:nvSpPr>
          <p:cNvPr id="40" name="Rounded Rectangle 39">
            <a:extLst>
              <a:ext uri="{FF2B5EF4-FFF2-40B4-BE49-F238E27FC236}">
                <a16:creationId xmlns:a16="http://schemas.microsoft.com/office/drawing/2014/main" id="{3C9DC503-13D7-5644-947E-85BCB66F24CA}"/>
              </a:ext>
            </a:extLst>
          </p:cNvPr>
          <p:cNvSpPr/>
          <p:nvPr/>
        </p:nvSpPr>
        <p:spPr bwMode="auto">
          <a:xfrm>
            <a:off x="4356603"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Pending</a:t>
            </a:r>
            <a:endParaRPr lang="en-US" sz="900" dirty="0">
              <a:solidFill>
                <a:schemeClr val="bg1"/>
              </a:solidFill>
            </a:endParaRPr>
          </a:p>
        </p:txBody>
      </p:sp>
      <p:sp>
        <p:nvSpPr>
          <p:cNvPr id="43" name="Rounded Rectangle 42">
            <a:extLst>
              <a:ext uri="{FF2B5EF4-FFF2-40B4-BE49-F238E27FC236}">
                <a16:creationId xmlns:a16="http://schemas.microsoft.com/office/drawing/2014/main" id="{BF7460D3-10DD-B24E-B060-2CF0015CED43}"/>
              </a:ext>
            </a:extLst>
          </p:cNvPr>
          <p:cNvSpPr/>
          <p:nvPr/>
        </p:nvSpPr>
        <p:spPr bwMode="auto">
          <a:xfrm>
            <a:off x="4872064"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Booked</a:t>
            </a:r>
            <a:endParaRPr lang="en-US" sz="900" dirty="0">
              <a:solidFill>
                <a:schemeClr val="bg1"/>
              </a:solidFill>
            </a:endParaRPr>
          </a:p>
        </p:txBody>
      </p:sp>
      <p:sp>
        <p:nvSpPr>
          <p:cNvPr id="44" name="Rounded Rectangle 43">
            <a:extLst>
              <a:ext uri="{FF2B5EF4-FFF2-40B4-BE49-F238E27FC236}">
                <a16:creationId xmlns:a16="http://schemas.microsoft.com/office/drawing/2014/main" id="{7ECAC759-0601-D64D-9261-EC885EBD5C89}"/>
              </a:ext>
            </a:extLst>
          </p:cNvPr>
          <p:cNvSpPr/>
          <p:nvPr/>
        </p:nvSpPr>
        <p:spPr bwMode="auto">
          <a:xfrm>
            <a:off x="597144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Assigned</a:t>
            </a:r>
            <a:endParaRPr lang="en-US" sz="900" dirty="0">
              <a:solidFill>
                <a:schemeClr val="bg1"/>
              </a:solidFill>
            </a:endParaRPr>
          </a:p>
        </p:txBody>
      </p:sp>
    </p:spTree>
    <p:extLst>
      <p:ext uri="{BB962C8B-B14F-4D97-AF65-F5344CB8AC3E}">
        <p14:creationId xmlns:p14="http://schemas.microsoft.com/office/powerpoint/2010/main" val="19703503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C171AC6-0033-BE45-BF2F-11A766DBCC62}"/>
              </a:ext>
            </a:extLst>
          </p:cNvPr>
          <p:cNvSpPr/>
          <p:nvPr/>
        </p:nvSpPr>
        <p:spPr>
          <a:xfrm>
            <a:off x="3191138" y="3134337"/>
            <a:ext cx="980661" cy="1747287"/>
          </a:xfrm>
          <a:prstGeom prst="rect">
            <a:avLst/>
          </a:prstGeom>
          <a:solidFill>
            <a:schemeClr val="tx2">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a:p>
            <a:pPr algn="ctr"/>
            <a:endParaRPr lang="en-US" sz="1200" dirty="0">
              <a:solidFill>
                <a:schemeClr val="tx1"/>
              </a:solidFill>
            </a:endParaRPr>
          </a:p>
          <a:p>
            <a:pPr algn="ctr"/>
            <a:endParaRPr lang="en-US" sz="1200" dirty="0">
              <a:solidFill>
                <a:schemeClr val="tx1"/>
              </a:solidFill>
            </a:endParaRPr>
          </a:p>
          <a:p>
            <a:pPr algn="ctr"/>
            <a:r>
              <a:rPr lang="en-US" sz="1200" dirty="0">
                <a:solidFill>
                  <a:schemeClr val="tx1"/>
                </a:solidFill>
              </a:rPr>
              <a:t> </a:t>
            </a:r>
          </a:p>
          <a:p>
            <a:pPr algn="ctr"/>
            <a:endParaRPr lang="en-US" sz="1200" dirty="0">
              <a:solidFill>
                <a:schemeClr val="tx1"/>
              </a:solidFill>
            </a:endParaRPr>
          </a:p>
        </p:txBody>
      </p:sp>
      <p:sp>
        <p:nvSpPr>
          <p:cNvPr id="7" name="TextBox 6">
            <a:extLst>
              <a:ext uri="{FF2B5EF4-FFF2-40B4-BE49-F238E27FC236}">
                <a16:creationId xmlns:a16="http://schemas.microsoft.com/office/drawing/2014/main" id="{F5741DE7-B222-2B48-9292-513876C66927}"/>
              </a:ext>
            </a:extLst>
          </p:cNvPr>
          <p:cNvSpPr txBox="1"/>
          <p:nvPr/>
        </p:nvSpPr>
        <p:spPr>
          <a:xfrm>
            <a:off x="2718028" y="3194327"/>
            <a:ext cx="1868460" cy="338554"/>
          </a:xfrm>
          <a:prstGeom prst="rect">
            <a:avLst/>
          </a:prstGeom>
          <a:noFill/>
        </p:spPr>
        <p:txBody>
          <a:bodyPr wrap="none" rtlCol="0">
            <a:spAutoFit/>
          </a:bodyPr>
          <a:lstStyle/>
          <a:p>
            <a:r>
              <a:rPr lang="en-US" sz="1600" dirty="0">
                <a:solidFill>
                  <a:srgbClr val="00B0F0"/>
                </a:solidFill>
              </a:rPr>
              <a:t>Order-command-</a:t>
            </a:r>
            <a:r>
              <a:rPr lang="en-US" sz="1600" dirty="0" err="1">
                <a:solidFill>
                  <a:srgbClr val="00B0F0"/>
                </a:solidFill>
              </a:rPr>
              <a:t>ms</a:t>
            </a:r>
            <a:endParaRPr lang="en-US" sz="1600" dirty="0">
              <a:solidFill>
                <a:srgbClr val="00B0F0"/>
              </a:solidFill>
            </a:endParaRPr>
          </a:p>
        </p:txBody>
      </p:sp>
      <p:cxnSp>
        <p:nvCxnSpPr>
          <p:cNvPr id="9" name="Straight Arrow Connector 8">
            <a:extLst>
              <a:ext uri="{FF2B5EF4-FFF2-40B4-BE49-F238E27FC236}">
                <a16:creationId xmlns:a16="http://schemas.microsoft.com/office/drawing/2014/main" id="{A80BFB27-4A8E-8A4E-ABC3-67AF66426DCD}"/>
              </a:ext>
            </a:extLst>
          </p:cNvPr>
          <p:cNvCxnSpPr>
            <a:cxnSpLocks/>
            <a:endCxn id="5" idx="0"/>
          </p:cNvCxnSpPr>
          <p:nvPr/>
        </p:nvCxnSpPr>
        <p:spPr>
          <a:xfrm>
            <a:off x="3681468" y="1527563"/>
            <a:ext cx="1" cy="1606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B8D912B-60A4-E442-A668-6A096A1B1D2F}"/>
              </a:ext>
            </a:extLst>
          </p:cNvPr>
          <p:cNvSpPr txBox="1"/>
          <p:nvPr/>
        </p:nvSpPr>
        <p:spPr>
          <a:xfrm>
            <a:off x="2145477" y="1927561"/>
            <a:ext cx="1458093" cy="369332"/>
          </a:xfrm>
          <a:prstGeom prst="rect">
            <a:avLst/>
          </a:prstGeom>
          <a:noFill/>
        </p:spPr>
        <p:txBody>
          <a:bodyPr wrap="square" rtlCol="0">
            <a:spAutoFit/>
          </a:bodyPr>
          <a:lstStyle/>
          <a:p>
            <a:r>
              <a:rPr lang="en-US" dirty="0"/>
              <a:t>1) New order</a:t>
            </a:r>
          </a:p>
        </p:txBody>
      </p:sp>
      <p:sp>
        <p:nvSpPr>
          <p:cNvPr id="25" name="Rectangle 24">
            <a:extLst>
              <a:ext uri="{FF2B5EF4-FFF2-40B4-BE49-F238E27FC236}">
                <a16:creationId xmlns:a16="http://schemas.microsoft.com/office/drawing/2014/main" id="{3A06B8C3-A15D-B547-A647-52EFC06D01F8}"/>
              </a:ext>
            </a:extLst>
          </p:cNvPr>
          <p:cNvSpPr/>
          <p:nvPr/>
        </p:nvSpPr>
        <p:spPr>
          <a:xfrm>
            <a:off x="1483096" y="5933755"/>
            <a:ext cx="9897477" cy="4571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Picture 4" descr="https://upload.wikimedia.org/wikipedia/commons/thumb/0/05/Apache_kafka.svg/220px-Apache_kafka.svg.png">
            <a:extLst>
              <a:ext uri="{FF2B5EF4-FFF2-40B4-BE49-F238E27FC236}">
                <a16:creationId xmlns:a16="http://schemas.microsoft.com/office/drawing/2014/main" id="{68E5B55C-8BDC-6A4D-8105-264622DA85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101" y="5638650"/>
            <a:ext cx="671806" cy="1047407"/>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874458E6-5216-8A4B-9464-F50DF2A77536}"/>
              </a:ext>
            </a:extLst>
          </p:cNvPr>
          <p:cNvCxnSpPr>
            <a:cxnSpLocks/>
          </p:cNvCxnSpPr>
          <p:nvPr/>
        </p:nvCxnSpPr>
        <p:spPr>
          <a:xfrm flipH="1">
            <a:off x="3476287" y="4903496"/>
            <a:ext cx="1" cy="1038585"/>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76FEC20-2344-E045-A773-34D08F2352CD}"/>
              </a:ext>
            </a:extLst>
          </p:cNvPr>
          <p:cNvSpPr txBox="1"/>
          <p:nvPr/>
        </p:nvSpPr>
        <p:spPr>
          <a:xfrm>
            <a:off x="1903336" y="4961105"/>
            <a:ext cx="1868459" cy="369332"/>
          </a:xfrm>
          <a:prstGeom prst="rect">
            <a:avLst/>
          </a:prstGeom>
          <a:noFill/>
        </p:spPr>
        <p:txBody>
          <a:bodyPr wrap="square" rtlCol="0">
            <a:spAutoFit/>
          </a:bodyPr>
          <a:lstStyle/>
          <a:p>
            <a:r>
              <a:rPr lang="en-US" dirty="0"/>
              <a:t>2) </a:t>
            </a:r>
            <a:r>
              <a:rPr lang="en-US" dirty="0" err="1"/>
              <a:t>OrderCreated</a:t>
            </a:r>
            <a:endParaRPr lang="en-US" dirty="0"/>
          </a:p>
        </p:txBody>
      </p:sp>
      <p:sp>
        <p:nvSpPr>
          <p:cNvPr id="32" name="Rectangle 31">
            <a:extLst>
              <a:ext uri="{FF2B5EF4-FFF2-40B4-BE49-F238E27FC236}">
                <a16:creationId xmlns:a16="http://schemas.microsoft.com/office/drawing/2014/main" id="{3D8B7F9C-6E37-8948-9DB4-C3E6DFF9BC41}"/>
              </a:ext>
            </a:extLst>
          </p:cNvPr>
          <p:cNvSpPr/>
          <p:nvPr/>
        </p:nvSpPr>
        <p:spPr>
          <a:xfrm>
            <a:off x="6051891" y="3134337"/>
            <a:ext cx="980661" cy="1747287"/>
          </a:xfrm>
          <a:prstGeom prst="rect">
            <a:avLst/>
          </a:prstGeom>
          <a:solidFill>
            <a:schemeClr val="tx2">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a:p>
            <a:pPr algn="ctr"/>
            <a:endParaRPr lang="en-US" sz="1200" dirty="0">
              <a:solidFill>
                <a:schemeClr val="tx1"/>
              </a:solidFill>
            </a:endParaRPr>
          </a:p>
          <a:p>
            <a:pPr algn="ctr"/>
            <a:endParaRPr lang="en-US" sz="1200" dirty="0">
              <a:solidFill>
                <a:schemeClr val="tx1"/>
              </a:solidFill>
            </a:endParaRPr>
          </a:p>
          <a:p>
            <a:pPr algn="ctr"/>
            <a:r>
              <a:rPr lang="en-US" sz="1200" dirty="0">
                <a:solidFill>
                  <a:schemeClr val="tx1"/>
                </a:solidFill>
              </a:rPr>
              <a:t> </a:t>
            </a:r>
          </a:p>
          <a:p>
            <a:pPr algn="ctr"/>
            <a:endParaRPr lang="en-US" sz="1200" dirty="0">
              <a:solidFill>
                <a:schemeClr val="tx1"/>
              </a:solidFill>
            </a:endParaRPr>
          </a:p>
        </p:txBody>
      </p:sp>
      <p:sp>
        <p:nvSpPr>
          <p:cNvPr id="33" name="TextBox 32">
            <a:extLst>
              <a:ext uri="{FF2B5EF4-FFF2-40B4-BE49-F238E27FC236}">
                <a16:creationId xmlns:a16="http://schemas.microsoft.com/office/drawing/2014/main" id="{74BF0D6E-4647-5E47-A689-96B0A08301D3}"/>
              </a:ext>
            </a:extLst>
          </p:cNvPr>
          <p:cNvSpPr txBox="1"/>
          <p:nvPr/>
        </p:nvSpPr>
        <p:spPr>
          <a:xfrm>
            <a:off x="5713977" y="3207205"/>
            <a:ext cx="1514069" cy="338554"/>
          </a:xfrm>
          <a:prstGeom prst="rect">
            <a:avLst/>
          </a:prstGeom>
          <a:noFill/>
        </p:spPr>
        <p:txBody>
          <a:bodyPr wrap="none" rtlCol="0">
            <a:spAutoFit/>
          </a:bodyPr>
          <a:lstStyle/>
          <a:p>
            <a:r>
              <a:rPr lang="en-US" sz="1600" dirty="0">
                <a:solidFill>
                  <a:srgbClr val="00B0F0"/>
                </a:solidFill>
              </a:rPr>
              <a:t>Order-query-</a:t>
            </a:r>
            <a:r>
              <a:rPr lang="en-US" sz="1600" dirty="0" err="1">
                <a:solidFill>
                  <a:srgbClr val="00B0F0"/>
                </a:solidFill>
              </a:rPr>
              <a:t>ms</a:t>
            </a:r>
            <a:endParaRPr lang="en-US" sz="1600" dirty="0">
              <a:solidFill>
                <a:srgbClr val="00B0F0"/>
              </a:solidFill>
            </a:endParaRPr>
          </a:p>
        </p:txBody>
      </p:sp>
      <p:sp>
        <p:nvSpPr>
          <p:cNvPr id="34" name="Rectangle 33">
            <a:extLst>
              <a:ext uri="{FF2B5EF4-FFF2-40B4-BE49-F238E27FC236}">
                <a16:creationId xmlns:a16="http://schemas.microsoft.com/office/drawing/2014/main" id="{2244262C-7195-9749-9FE7-7070874F066E}"/>
              </a:ext>
            </a:extLst>
          </p:cNvPr>
          <p:cNvSpPr/>
          <p:nvPr/>
        </p:nvSpPr>
        <p:spPr>
          <a:xfrm>
            <a:off x="8782381" y="3147883"/>
            <a:ext cx="980661" cy="1747287"/>
          </a:xfrm>
          <a:prstGeom prst="rect">
            <a:avLst/>
          </a:prstGeom>
          <a:solidFill>
            <a:schemeClr val="tx2">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a:p>
            <a:pPr algn="ctr"/>
            <a:endParaRPr lang="en-US" sz="1200" dirty="0">
              <a:solidFill>
                <a:schemeClr val="tx1"/>
              </a:solidFill>
            </a:endParaRPr>
          </a:p>
          <a:p>
            <a:pPr algn="ctr"/>
            <a:endParaRPr lang="en-US" sz="1200" dirty="0">
              <a:solidFill>
                <a:schemeClr val="tx1"/>
              </a:solidFill>
            </a:endParaRPr>
          </a:p>
          <a:p>
            <a:pPr algn="ctr"/>
            <a:r>
              <a:rPr lang="en-US" sz="1200" dirty="0">
                <a:solidFill>
                  <a:schemeClr val="tx1"/>
                </a:solidFill>
              </a:rPr>
              <a:t> </a:t>
            </a:r>
          </a:p>
          <a:p>
            <a:pPr algn="ctr"/>
            <a:endParaRPr lang="en-US" sz="1200" dirty="0">
              <a:solidFill>
                <a:schemeClr val="tx1"/>
              </a:solidFill>
            </a:endParaRPr>
          </a:p>
        </p:txBody>
      </p:sp>
      <p:sp>
        <p:nvSpPr>
          <p:cNvPr id="35" name="Rectangle 34">
            <a:extLst>
              <a:ext uri="{FF2B5EF4-FFF2-40B4-BE49-F238E27FC236}">
                <a16:creationId xmlns:a16="http://schemas.microsoft.com/office/drawing/2014/main" id="{7F0D0E4F-4D85-A84E-9EFF-BAA3A8FF2B37}"/>
              </a:ext>
            </a:extLst>
          </p:cNvPr>
          <p:cNvSpPr/>
          <p:nvPr/>
        </p:nvSpPr>
        <p:spPr>
          <a:xfrm>
            <a:off x="1483095" y="1070364"/>
            <a:ext cx="9897477" cy="4571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3780336-D9C2-DB43-898E-9445E0165EEC}"/>
              </a:ext>
            </a:extLst>
          </p:cNvPr>
          <p:cNvSpPr txBox="1"/>
          <p:nvPr/>
        </p:nvSpPr>
        <p:spPr>
          <a:xfrm>
            <a:off x="5713977" y="1129686"/>
            <a:ext cx="1361142" cy="338554"/>
          </a:xfrm>
          <a:prstGeom prst="rect">
            <a:avLst/>
          </a:prstGeom>
          <a:noFill/>
        </p:spPr>
        <p:txBody>
          <a:bodyPr wrap="none" rtlCol="0">
            <a:spAutoFit/>
          </a:bodyPr>
          <a:lstStyle/>
          <a:p>
            <a:r>
              <a:rPr lang="en-US" sz="1600" dirty="0">
                <a:solidFill>
                  <a:srgbClr val="00B0F0"/>
                </a:solidFill>
              </a:rPr>
              <a:t>User Interface</a:t>
            </a:r>
          </a:p>
        </p:txBody>
      </p:sp>
      <p:cxnSp>
        <p:nvCxnSpPr>
          <p:cNvPr id="39" name="Straight Arrow Connector 38">
            <a:extLst>
              <a:ext uri="{FF2B5EF4-FFF2-40B4-BE49-F238E27FC236}">
                <a16:creationId xmlns:a16="http://schemas.microsoft.com/office/drawing/2014/main" id="{F461B7C3-7B73-294C-8F45-255B341E94AC}"/>
              </a:ext>
            </a:extLst>
          </p:cNvPr>
          <p:cNvCxnSpPr>
            <a:cxnSpLocks/>
          </p:cNvCxnSpPr>
          <p:nvPr/>
        </p:nvCxnSpPr>
        <p:spPr>
          <a:xfrm flipH="1" flipV="1">
            <a:off x="6292164" y="4895170"/>
            <a:ext cx="1" cy="1038585"/>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CE66822-C285-BE4E-AE4F-5AAFAE7FA1AE}"/>
              </a:ext>
            </a:extLst>
          </p:cNvPr>
          <p:cNvCxnSpPr>
            <a:cxnSpLocks/>
          </p:cNvCxnSpPr>
          <p:nvPr/>
        </p:nvCxnSpPr>
        <p:spPr>
          <a:xfrm flipH="1" flipV="1">
            <a:off x="3953167" y="4895170"/>
            <a:ext cx="1" cy="1038585"/>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F877FAF-6739-C747-8A81-6AC64DD2C21B}"/>
              </a:ext>
            </a:extLst>
          </p:cNvPr>
          <p:cNvCxnSpPr/>
          <p:nvPr/>
        </p:nvCxnSpPr>
        <p:spPr>
          <a:xfrm>
            <a:off x="6389739" y="1561428"/>
            <a:ext cx="0" cy="158645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591798FC-8103-3F47-B313-8C962067AD00}"/>
              </a:ext>
            </a:extLst>
          </p:cNvPr>
          <p:cNvSpPr txBox="1"/>
          <p:nvPr/>
        </p:nvSpPr>
        <p:spPr>
          <a:xfrm>
            <a:off x="1100520" y="125553"/>
            <a:ext cx="8192530" cy="461665"/>
          </a:xfrm>
          <a:prstGeom prst="rect">
            <a:avLst/>
          </a:prstGeom>
          <a:noFill/>
        </p:spPr>
        <p:txBody>
          <a:bodyPr wrap="square" rtlCol="0">
            <a:spAutoFit/>
          </a:bodyPr>
          <a:lstStyle/>
          <a:p>
            <a:r>
              <a:rPr lang="en-US" sz="2400" dirty="0"/>
              <a:t>Assigning an order to a voyage</a:t>
            </a:r>
          </a:p>
        </p:txBody>
      </p:sp>
      <p:sp>
        <p:nvSpPr>
          <p:cNvPr id="8" name="TextBox 7">
            <a:extLst>
              <a:ext uri="{FF2B5EF4-FFF2-40B4-BE49-F238E27FC236}">
                <a16:creationId xmlns:a16="http://schemas.microsoft.com/office/drawing/2014/main" id="{4EFD9577-36FE-5D43-ABA2-C9F28BCE7F64}"/>
              </a:ext>
            </a:extLst>
          </p:cNvPr>
          <p:cNvSpPr txBox="1"/>
          <p:nvPr/>
        </p:nvSpPr>
        <p:spPr>
          <a:xfrm>
            <a:off x="8666647" y="3194327"/>
            <a:ext cx="1212127" cy="338554"/>
          </a:xfrm>
          <a:prstGeom prst="rect">
            <a:avLst/>
          </a:prstGeom>
          <a:noFill/>
        </p:spPr>
        <p:txBody>
          <a:bodyPr wrap="none" rtlCol="0">
            <a:spAutoFit/>
          </a:bodyPr>
          <a:lstStyle/>
          <a:p>
            <a:r>
              <a:rPr lang="en-US" sz="1400" dirty="0"/>
              <a:t> </a:t>
            </a:r>
            <a:r>
              <a:rPr lang="en-US" sz="1600" dirty="0">
                <a:solidFill>
                  <a:srgbClr val="00B0F0"/>
                </a:solidFill>
              </a:rPr>
              <a:t>Voyages-</a:t>
            </a:r>
            <a:r>
              <a:rPr lang="en-US" sz="1600" dirty="0" err="1">
                <a:solidFill>
                  <a:srgbClr val="00B0F0"/>
                </a:solidFill>
              </a:rPr>
              <a:t>ms</a:t>
            </a:r>
            <a:endParaRPr lang="en-US" sz="1400" dirty="0">
              <a:solidFill>
                <a:srgbClr val="00B0F0"/>
              </a:solidFill>
            </a:endParaRPr>
          </a:p>
        </p:txBody>
      </p:sp>
      <p:sp>
        <p:nvSpPr>
          <p:cNvPr id="45" name="TextBox 44">
            <a:extLst>
              <a:ext uri="{FF2B5EF4-FFF2-40B4-BE49-F238E27FC236}">
                <a16:creationId xmlns:a16="http://schemas.microsoft.com/office/drawing/2014/main" id="{64FC40C4-1C18-ED46-9020-86D705D62719}"/>
              </a:ext>
            </a:extLst>
          </p:cNvPr>
          <p:cNvSpPr txBox="1"/>
          <p:nvPr/>
        </p:nvSpPr>
        <p:spPr>
          <a:xfrm>
            <a:off x="4686830" y="4983138"/>
            <a:ext cx="1868459" cy="369332"/>
          </a:xfrm>
          <a:prstGeom prst="rect">
            <a:avLst/>
          </a:prstGeom>
          <a:noFill/>
        </p:spPr>
        <p:txBody>
          <a:bodyPr wrap="square" rtlCol="0">
            <a:spAutoFit/>
          </a:bodyPr>
          <a:lstStyle/>
          <a:p>
            <a:r>
              <a:rPr lang="en-US" dirty="0"/>
              <a:t>2) </a:t>
            </a:r>
            <a:r>
              <a:rPr lang="en-US" dirty="0" err="1"/>
              <a:t>OrderCreated</a:t>
            </a:r>
            <a:endParaRPr lang="en-US" dirty="0"/>
          </a:p>
        </p:txBody>
      </p:sp>
      <p:sp>
        <p:nvSpPr>
          <p:cNvPr id="46" name="Can 45">
            <a:extLst>
              <a:ext uri="{FF2B5EF4-FFF2-40B4-BE49-F238E27FC236}">
                <a16:creationId xmlns:a16="http://schemas.microsoft.com/office/drawing/2014/main" id="{70DD6F0C-D62E-7142-9248-EA995358DC9B}"/>
              </a:ext>
            </a:extLst>
          </p:cNvPr>
          <p:cNvSpPr/>
          <p:nvPr/>
        </p:nvSpPr>
        <p:spPr>
          <a:xfrm>
            <a:off x="3739205" y="4369562"/>
            <a:ext cx="353561" cy="4702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an 47">
            <a:extLst>
              <a:ext uri="{FF2B5EF4-FFF2-40B4-BE49-F238E27FC236}">
                <a16:creationId xmlns:a16="http://schemas.microsoft.com/office/drawing/2014/main" id="{E88B819F-EE97-9340-9975-F83DD238F4DF}"/>
              </a:ext>
            </a:extLst>
          </p:cNvPr>
          <p:cNvSpPr/>
          <p:nvPr/>
        </p:nvSpPr>
        <p:spPr>
          <a:xfrm>
            <a:off x="6365440" y="4337997"/>
            <a:ext cx="353561" cy="4702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E8263912-CE24-AB4E-8D07-82F0D0412A4C}"/>
              </a:ext>
            </a:extLst>
          </p:cNvPr>
          <p:cNvSpPr txBox="1"/>
          <p:nvPr/>
        </p:nvSpPr>
        <p:spPr>
          <a:xfrm>
            <a:off x="4853747" y="1893062"/>
            <a:ext cx="2221368" cy="369332"/>
          </a:xfrm>
          <a:prstGeom prst="rect">
            <a:avLst/>
          </a:prstGeom>
          <a:noFill/>
        </p:spPr>
        <p:txBody>
          <a:bodyPr wrap="square" rtlCol="0">
            <a:spAutoFit/>
          </a:bodyPr>
          <a:lstStyle/>
          <a:p>
            <a:r>
              <a:rPr lang="en-US" dirty="0"/>
              <a:t>3) Get pending orders</a:t>
            </a:r>
          </a:p>
        </p:txBody>
      </p:sp>
      <p:cxnSp>
        <p:nvCxnSpPr>
          <p:cNvPr id="50" name="Straight Arrow Connector 49">
            <a:extLst>
              <a:ext uri="{FF2B5EF4-FFF2-40B4-BE49-F238E27FC236}">
                <a16:creationId xmlns:a16="http://schemas.microsoft.com/office/drawing/2014/main" id="{D956AA5A-414B-DC4E-95A6-AC0509E0CC59}"/>
              </a:ext>
            </a:extLst>
          </p:cNvPr>
          <p:cNvCxnSpPr/>
          <p:nvPr/>
        </p:nvCxnSpPr>
        <p:spPr>
          <a:xfrm>
            <a:off x="9112344" y="1547882"/>
            <a:ext cx="0" cy="158645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328DF7F-DDDF-3042-8D74-3FEABF138BF2}"/>
              </a:ext>
            </a:extLst>
          </p:cNvPr>
          <p:cNvSpPr txBox="1"/>
          <p:nvPr/>
        </p:nvSpPr>
        <p:spPr>
          <a:xfrm>
            <a:off x="7671697" y="1864472"/>
            <a:ext cx="1621353" cy="369332"/>
          </a:xfrm>
          <a:prstGeom prst="rect">
            <a:avLst/>
          </a:prstGeom>
          <a:noFill/>
        </p:spPr>
        <p:txBody>
          <a:bodyPr wrap="square" rtlCol="0">
            <a:spAutoFit/>
          </a:bodyPr>
          <a:lstStyle/>
          <a:p>
            <a:r>
              <a:rPr lang="en-US" dirty="0"/>
              <a:t>4) Get voyages</a:t>
            </a:r>
          </a:p>
        </p:txBody>
      </p:sp>
      <p:cxnSp>
        <p:nvCxnSpPr>
          <p:cNvPr id="52" name="Straight Arrow Connector 51">
            <a:extLst>
              <a:ext uri="{FF2B5EF4-FFF2-40B4-BE49-F238E27FC236}">
                <a16:creationId xmlns:a16="http://schemas.microsoft.com/office/drawing/2014/main" id="{D801992B-AFE7-9842-A42B-315FD2E0B31A}"/>
              </a:ext>
            </a:extLst>
          </p:cNvPr>
          <p:cNvCxnSpPr/>
          <p:nvPr/>
        </p:nvCxnSpPr>
        <p:spPr>
          <a:xfrm>
            <a:off x="9548949" y="1547882"/>
            <a:ext cx="0" cy="158645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59754B9-4E78-C249-BB80-9A498841C184}"/>
              </a:ext>
            </a:extLst>
          </p:cNvPr>
          <p:cNvSpPr txBox="1"/>
          <p:nvPr/>
        </p:nvSpPr>
        <p:spPr>
          <a:xfrm>
            <a:off x="9548949" y="1916377"/>
            <a:ext cx="2643051" cy="369332"/>
          </a:xfrm>
          <a:prstGeom prst="rect">
            <a:avLst/>
          </a:prstGeom>
          <a:noFill/>
        </p:spPr>
        <p:txBody>
          <a:bodyPr wrap="square" rtlCol="0">
            <a:spAutoFit/>
          </a:bodyPr>
          <a:lstStyle/>
          <a:p>
            <a:r>
              <a:rPr lang="en-US" dirty="0"/>
              <a:t>5) Assign order to voyage</a:t>
            </a:r>
          </a:p>
        </p:txBody>
      </p:sp>
      <p:cxnSp>
        <p:nvCxnSpPr>
          <p:cNvPr id="54" name="Straight Arrow Connector 53">
            <a:extLst>
              <a:ext uri="{FF2B5EF4-FFF2-40B4-BE49-F238E27FC236}">
                <a16:creationId xmlns:a16="http://schemas.microsoft.com/office/drawing/2014/main" id="{0202C36B-4123-ED4D-AACE-0DBA1F8ADF46}"/>
              </a:ext>
            </a:extLst>
          </p:cNvPr>
          <p:cNvCxnSpPr>
            <a:cxnSpLocks/>
          </p:cNvCxnSpPr>
          <p:nvPr/>
        </p:nvCxnSpPr>
        <p:spPr>
          <a:xfrm flipH="1">
            <a:off x="9045712" y="4906386"/>
            <a:ext cx="1" cy="1038585"/>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20E4F0F5-AFC5-C743-8449-55F089469D66}"/>
              </a:ext>
            </a:extLst>
          </p:cNvPr>
          <p:cNvSpPr txBox="1"/>
          <p:nvPr/>
        </p:nvSpPr>
        <p:spPr>
          <a:xfrm>
            <a:off x="9045712" y="5005588"/>
            <a:ext cx="2191566" cy="646331"/>
          </a:xfrm>
          <a:prstGeom prst="rect">
            <a:avLst/>
          </a:prstGeom>
          <a:noFill/>
        </p:spPr>
        <p:txBody>
          <a:bodyPr wrap="square" rtlCol="0">
            <a:spAutoFit/>
          </a:bodyPr>
          <a:lstStyle/>
          <a:p>
            <a:r>
              <a:rPr lang="en-US" dirty="0"/>
              <a:t>6) </a:t>
            </a:r>
            <a:r>
              <a:rPr lang="en-US" dirty="0" err="1"/>
              <a:t>OrderAssigned</a:t>
            </a:r>
            <a:endParaRPr lang="en-US" dirty="0"/>
          </a:p>
          <a:p>
            <a:r>
              <a:rPr lang="en-US" dirty="0"/>
              <a:t>6’) </a:t>
            </a:r>
            <a:r>
              <a:rPr lang="en-US" dirty="0" err="1"/>
              <a:t>OrderDenied</a:t>
            </a:r>
            <a:endParaRPr lang="en-US" dirty="0"/>
          </a:p>
        </p:txBody>
      </p:sp>
      <p:cxnSp>
        <p:nvCxnSpPr>
          <p:cNvPr id="56" name="Straight Arrow Connector 55">
            <a:extLst>
              <a:ext uri="{FF2B5EF4-FFF2-40B4-BE49-F238E27FC236}">
                <a16:creationId xmlns:a16="http://schemas.microsoft.com/office/drawing/2014/main" id="{05874F0E-DB69-BC4D-9D8E-869C711EEA3D}"/>
              </a:ext>
            </a:extLst>
          </p:cNvPr>
          <p:cNvCxnSpPr>
            <a:cxnSpLocks/>
          </p:cNvCxnSpPr>
          <p:nvPr/>
        </p:nvCxnSpPr>
        <p:spPr>
          <a:xfrm flipH="1" flipV="1">
            <a:off x="6719000" y="4895170"/>
            <a:ext cx="1" cy="1038585"/>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Can 58">
            <a:extLst>
              <a:ext uri="{FF2B5EF4-FFF2-40B4-BE49-F238E27FC236}">
                <a16:creationId xmlns:a16="http://schemas.microsoft.com/office/drawing/2014/main" id="{89D8CA3D-E60F-3E4D-8F35-A1E291E5A3E6}"/>
              </a:ext>
            </a:extLst>
          </p:cNvPr>
          <p:cNvSpPr/>
          <p:nvPr/>
        </p:nvSpPr>
        <p:spPr>
          <a:xfrm>
            <a:off x="9141284" y="4336335"/>
            <a:ext cx="353561" cy="4702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ABBC1247-57CF-EB42-BF1C-CE0FB710E43E}"/>
              </a:ext>
            </a:extLst>
          </p:cNvPr>
          <p:cNvSpPr txBox="1"/>
          <p:nvPr/>
        </p:nvSpPr>
        <p:spPr>
          <a:xfrm>
            <a:off x="7708965" y="518506"/>
            <a:ext cx="3900108" cy="923330"/>
          </a:xfrm>
          <a:prstGeom prst="rect">
            <a:avLst/>
          </a:prstGeom>
          <a:noFill/>
        </p:spPr>
        <p:txBody>
          <a:bodyPr wrap="square" rtlCol="0">
            <a:spAutoFit/>
          </a:bodyPr>
          <a:lstStyle/>
          <a:p>
            <a:r>
              <a:rPr lang="en-US" dirty="0"/>
              <a:t>The UI displays pending orders 3) and available voyages 4). A operator or external process does the matching</a:t>
            </a:r>
          </a:p>
        </p:txBody>
      </p:sp>
      <p:sp>
        <p:nvSpPr>
          <p:cNvPr id="61" name="TextBox 60">
            <a:extLst>
              <a:ext uri="{FF2B5EF4-FFF2-40B4-BE49-F238E27FC236}">
                <a16:creationId xmlns:a16="http://schemas.microsoft.com/office/drawing/2014/main" id="{ADBECF9E-FE68-F649-8516-FD32636C29B5}"/>
              </a:ext>
            </a:extLst>
          </p:cNvPr>
          <p:cNvSpPr txBox="1"/>
          <p:nvPr/>
        </p:nvSpPr>
        <p:spPr>
          <a:xfrm>
            <a:off x="5832406" y="6029168"/>
            <a:ext cx="1198854" cy="338554"/>
          </a:xfrm>
          <a:prstGeom prst="rect">
            <a:avLst/>
          </a:prstGeom>
          <a:noFill/>
        </p:spPr>
        <p:txBody>
          <a:bodyPr wrap="none" rtlCol="0">
            <a:spAutoFit/>
          </a:bodyPr>
          <a:lstStyle/>
          <a:p>
            <a:r>
              <a:rPr lang="en-US" sz="1600" dirty="0">
                <a:solidFill>
                  <a:srgbClr val="00B0F0"/>
                </a:solidFill>
              </a:rPr>
              <a:t>Topic orders</a:t>
            </a:r>
          </a:p>
        </p:txBody>
      </p:sp>
      <p:sp>
        <p:nvSpPr>
          <p:cNvPr id="36" name="TextBox 35">
            <a:extLst>
              <a:ext uri="{FF2B5EF4-FFF2-40B4-BE49-F238E27FC236}">
                <a16:creationId xmlns:a16="http://schemas.microsoft.com/office/drawing/2014/main" id="{A9C73249-2DD5-4446-98D5-1FF75086C7CB}"/>
              </a:ext>
            </a:extLst>
          </p:cNvPr>
          <p:cNvSpPr txBox="1"/>
          <p:nvPr/>
        </p:nvSpPr>
        <p:spPr>
          <a:xfrm>
            <a:off x="3574651" y="5377680"/>
            <a:ext cx="2191566" cy="646331"/>
          </a:xfrm>
          <a:prstGeom prst="rect">
            <a:avLst/>
          </a:prstGeom>
          <a:noFill/>
        </p:spPr>
        <p:txBody>
          <a:bodyPr wrap="square" rtlCol="0">
            <a:spAutoFit/>
          </a:bodyPr>
          <a:lstStyle/>
          <a:p>
            <a:r>
              <a:rPr lang="en-US" dirty="0"/>
              <a:t>6) </a:t>
            </a:r>
            <a:r>
              <a:rPr lang="en-US" dirty="0" err="1"/>
              <a:t>OrderAssigned</a:t>
            </a:r>
            <a:endParaRPr lang="en-US" dirty="0"/>
          </a:p>
          <a:p>
            <a:r>
              <a:rPr lang="en-US" dirty="0"/>
              <a:t>6’) </a:t>
            </a:r>
            <a:r>
              <a:rPr lang="en-US" dirty="0" err="1"/>
              <a:t>OrderDenied</a:t>
            </a:r>
            <a:endParaRPr lang="en-US" dirty="0"/>
          </a:p>
        </p:txBody>
      </p:sp>
      <p:sp>
        <p:nvSpPr>
          <p:cNvPr id="37" name="TextBox 36">
            <a:extLst>
              <a:ext uri="{FF2B5EF4-FFF2-40B4-BE49-F238E27FC236}">
                <a16:creationId xmlns:a16="http://schemas.microsoft.com/office/drawing/2014/main" id="{009D8AC8-E97C-E943-A19D-14050EDAA84E}"/>
              </a:ext>
            </a:extLst>
          </p:cNvPr>
          <p:cNvSpPr txBox="1"/>
          <p:nvPr/>
        </p:nvSpPr>
        <p:spPr>
          <a:xfrm>
            <a:off x="6779336" y="5218778"/>
            <a:ext cx="2191566" cy="646331"/>
          </a:xfrm>
          <a:prstGeom prst="rect">
            <a:avLst/>
          </a:prstGeom>
          <a:noFill/>
        </p:spPr>
        <p:txBody>
          <a:bodyPr wrap="square" rtlCol="0">
            <a:spAutoFit/>
          </a:bodyPr>
          <a:lstStyle/>
          <a:p>
            <a:r>
              <a:rPr lang="en-US" dirty="0"/>
              <a:t>6) </a:t>
            </a:r>
            <a:r>
              <a:rPr lang="en-US" dirty="0" err="1"/>
              <a:t>OrderAssigned</a:t>
            </a:r>
            <a:endParaRPr lang="en-US" dirty="0"/>
          </a:p>
          <a:p>
            <a:r>
              <a:rPr lang="en-US" dirty="0"/>
              <a:t>6’) </a:t>
            </a:r>
            <a:r>
              <a:rPr lang="en-US" dirty="0" err="1"/>
              <a:t>OrderDenied</a:t>
            </a:r>
            <a:endParaRPr lang="en-US" dirty="0"/>
          </a:p>
        </p:txBody>
      </p:sp>
    </p:spTree>
    <p:extLst>
      <p:ext uri="{BB962C8B-B14F-4D97-AF65-F5344CB8AC3E}">
        <p14:creationId xmlns:p14="http://schemas.microsoft.com/office/powerpoint/2010/main" val="21780671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1F982F-DE8C-2042-956A-56CA294E2767}"/>
              </a:ext>
            </a:extLst>
          </p:cNvPr>
          <p:cNvSpPr txBox="1"/>
          <p:nvPr/>
        </p:nvSpPr>
        <p:spPr>
          <a:xfrm>
            <a:off x="667265" y="444843"/>
            <a:ext cx="10540313" cy="3847207"/>
          </a:xfrm>
          <a:prstGeom prst="rect">
            <a:avLst/>
          </a:prstGeom>
          <a:noFill/>
        </p:spPr>
        <p:txBody>
          <a:bodyPr wrap="square" rtlCol="0">
            <a:spAutoFit/>
          </a:bodyPr>
          <a:lstStyle/>
          <a:p>
            <a:r>
              <a:rPr lang="en-US" sz="2400" dirty="0"/>
              <a:t>order-command-</a:t>
            </a:r>
            <a:r>
              <a:rPr lang="en-US" sz="2400" dirty="0" err="1"/>
              <a:t>ms</a:t>
            </a:r>
            <a:br>
              <a:rPr lang="en-US" dirty="0"/>
            </a:br>
            <a:br>
              <a:rPr lang="en-US" dirty="0"/>
            </a:br>
            <a:r>
              <a:rPr lang="en-US" dirty="0"/>
              <a:t>Get all orders: GET to /</a:t>
            </a:r>
          </a:p>
          <a:p>
            <a:endParaRPr lang="en-US" dirty="0"/>
          </a:p>
          <a:p>
            <a:r>
              <a:rPr lang="en-GB" dirty="0"/>
              <a:t>Response:</a:t>
            </a:r>
          </a:p>
          <a:p>
            <a:r>
              <a:rPr lang="en-GB" sz="1000" dirty="0"/>
              <a:t>[{</a:t>
            </a:r>
            <a:endParaRPr lang="en-GB" sz="1200" dirty="0"/>
          </a:p>
          <a:p>
            <a:r>
              <a:rPr lang="en-GB" sz="1200" dirty="0"/>
              <a:t>  "orderID":"dfd79376-c46e-41c4-aa88-08a3594fe2f8",</a:t>
            </a:r>
          </a:p>
          <a:p>
            <a:r>
              <a:rPr lang="en-GB" sz="1200" dirty="0"/>
              <a:t>  "productID":"</a:t>
            </a:r>
            <a:r>
              <a:rPr lang="en-GB" sz="1200" dirty="0" err="1"/>
              <a:t>myProductID</a:t>
            </a:r>
            <a:r>
              <a:rPr lang="en-GB" sz="1200" dirty="0"/>
              <a:t>",</a:t>
            </a:r>
          </a:p>
          <a:p>
            <a:r>
              <a:rPr lang="en-GB" sz="1200" dirty="0"/>
              <a:t>  "customerID":"</a:t>
            </a:r>
            <a:r>
              <a:rPr lang="en-GB" sz="1200" dirty="0" err="1"/>
              <a:t>GoodManuf</a:t>
            </a:r>
            <a:r>
              <a:rPr lang="en-GB" sz="1200" dirty="0"/>
              <a:t>",</a:t>
            </a:r>
          </a:p>
          <a:p>
            <a:r>
              <a:rPr lang="en-GB" sz="1200" dirty="0"/>
              <a:t>  "quantity":101,</a:t>
            </a:r>
          </a:p>
          <a:p>
            <a:r>
              <a:rPr lang="en-GB" sz="1200" dirty="0"/>
              <a:t>  “status”: “Created”,</a:t>
            </a:r>
          </a:p>
          <a:p>
            <a:r>
              <a:rPr lang="en-GB" sz="1200" dirty="0"/>
              <a:t>  "pickupAddress":{"street":"100 2nd street","city":"Shanghai","country":"China","state":"","zipcode":"09430"},</a:t>
            </a:r>
          </a:p>
          <a:p>
            <a:r>
              <a:rPr lang="en-GB" sz="1200" dirty="0"/>
              <a:t>  "pickupDate":"2020-01-10T13:30Z",</a:t>
            </a:r>
          </a:p>
          <a:p>
            <a:r>
              <a:rPr lang="en-GB" sz="1200" dirty="0"/>
              <a:t>  "destinationAddress":{"street":"200 other </a:t>
            </a:r>
            <a:r>
              <a:rPr lang="en-GB" sz="1200" dirty="0" err="1"/>
              <a:t>street","city":"San</a:t>
            </a:r>
            <a:r>
              <a:rPr lang="en-GB" sz="1200" dirty="0"/>
              <a:t> Leonardo","country":"USA","state":"CA","zipcode":"95030"},</a:t>
            </a:r>
          </a:p>
          <a:p>
            <a:r>
              <a:rPr lang="en-GB" sz="1200" dirty="0"/>
              <a:t>  "expectedDeliveryDate":"2020-01-10T13:30Z”</a:t>
            </a:r>
          </a:p>
          <a:p>
            <a:r>
              <a:rPr lang="en-GB" sz="1200" dirty="0"/>
              <a:t>}] </a:t>
            </a:r>
          </a:p>
          <a:p>
            <a:endParaRPr lang="en-GB" dirty="0"/>
          </a:p>
        </p:txBody>
      </p:sp>
    </p:spTree>
    <p:extLst>
      <p:ext uri="{BB962C8B-B14F-4D97-AF65-F5344CB8AC3E}">
        <p14:creationId xmlns:p14="http://schemas.microsoft.com/office/powerpoint/2010/main" val="25291358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dirty="0"/>
              <a:t>Voyages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72</a:t>
            </a:fld>
            <a:endParaRPr lang="en-US"/>
          </a:p>
        </p:txBody>
      </p:sp>
    </p:spTree>
    <p:extLst>
      <p:ext uri="{BB962C8B-B14F-4D97-AF65-F5344CB8AC3E}">
        <p14:creationId xmlns:p14="http://schemas.microsoft.com/office/powerpoint/2010/main" val="10241225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1F982F-DE8C-2042-956A-56CA294E2767}"/>
              </a:ext>
            </a:extLst>
          </p:cNvPr>
          <p:cNvSpPr txBox="1"/>
          <p:nvPr/>
        </p:nvSpPr>
        <p:spPr>
          <a:xfrm>
            <a:off x="667265" y="444843"/>
            <a:ext cx="10540313" cy="2462213"/>
          </a:xfrm>
          <a:prstGeom prst="rect">
            <a:avLst/>
          </a:prstGeom>
          <a:noFill/>
        </p:spPr>
        <p:txBody>
          <a:bodyPr wrap="square" rtlCol="0">
            <a:spAutoFit/>
          </a:bodyPr>
          <a:lstStyle/>
          <a:p>
            <a:r>
              <a:rPr lang="en-US" sz="2400" dirty="0"/>
              <a:t>voyages-</a:t>
            </a:r>
            <a:r>
              <a:rPr lang="en-US" sz="2400" dirty="0" err="1"/>
              <a:t>ms</a:t>
            </a:r>
            <a:br>
              <a:rPr lang="en-US" dirty="0"/>
            </a:br>
            <a:br>
              <a:rPr lang="en-US" dirty="0"/>
            </a:br>
            <a:r>
              <a:rPr lang="en-US" dirty="0"/>
              <a:t>Assign order to voyage: POST to /{</a:t>
            </a:r>
            <a:r>
              <a:rPr lang="en-US" dirty="0" err="1"/>
              <a:t>voyageID</a:t>
            </a:r>
            <a:r>
              <a:rPr lang="en-US" dirty="0"/>
              <a:t>}/assign</a:t>
            </a:r>
          </a:p>
          <a:p>
            <a:endParaRPr lang="en-US" dirty="0"/>
          </a:p>
          <a:p>
            <a:r>
              <a:rPr lang="en-US" dirty="0"/>
              <a:t>Body: </a:t>
            </a:r>
          </a:p>
          <a:p>
            <a:r>
              <a:rPr lang="en-GB" sz="1000" dirty="0"/>
              <a:t> {</a:t>
            </a:r>
          </a:p>
          <a:p>
            <a:r>
              <a:rPr lang="en-GB" sz="1000" dirty="0"/>
              <a:t>   "</a:t>
            </a:r>
            <a:r>
              <a:rPr lang="en-GB" sz="1000" dirty="0" err="1"/>
              <a:t>orderID</a:t>
            </a:r>
            <a:r>
              <a:rPr lang="en-GB" sz="1000" dirty="0"/>
              <a:t>": " dfd79376-c46e-41c4-aa88-08a3594fe2f8 ", </a:t>
            </a:r>
          </a:p>
          <a:p>
            <a:r>
              <a:rPr lang="en-GB" sz="1000" dirty="0"/>
              <a:t>   "containers": 2</a:t>
            </a:r>
          </a:p>
          <a:p>
            <a:r>
              <a:rPr lang="en-GB" sz="1000" dirty="0"/>
              <a:t> }</a:t>
            </a:r>
            <a:endParaRPr lang="en-GB" dirty="0"/>
          </a:p>
          <a:p>
            <a:r>
              <a:rPr lang="en-GB" dirty="0"/>
              <a:t>Response: TBD</a:t>
            </a:r>
          </a:p>
        </p:txBody>
      </p:sp>
    </p:spTree>
    <p:extLst>
      <p:ext uri="{BB962C8B-B14F-4D97-AF65-F5344CB8AC3E}">
        <p14:creationId xmlns:p14="http://schemas.microsoft.com/office/powerpoint/2010/main" val="21055667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C5440E-BDD2-534B-BBD3-AC8DF1CB478A}"/>
              </a:ext>
            </a:extLst>
          </p:cNvPr>
          <p:cNvSpPr txBox="1"/>
          <p:nvPr/>
        </p:nvSpPr>
        <p:spPr>
          <a:xfrm>
            <a:off x="667265" y="444843"/>
            <a:ext cx="10540313" cy="3170099"/>
          </a:xfrm>
          <a:prstGeom prst="rect">
            <a:avLst/>
          </a:prstGeom>
          <a:noFill/>
        </p:spPr>
        <p:txBody>
          <a:bodyPr wrap="square" rtlCol="0">
            <a:spAutoFit/>
          </a:bodyPr>
          <a:lstStyle/>
          <a:p>
            <a:r>
              <a:rPr lang="en-US" sz="2400" dirty="0"/>
              <a:t>voyages-</a:t>
            </a:r>
            <a:r>
              <a:rPr lang="en-US" sz="2400" dirty="0" err="1"/>
              <a:t>ms</a:t>
            </a:r>
            <a:br>
              <a:rPr lang="en-US" dirty="0"/>
            </a:br>
            <a:endParaRPr lang="en-US" dirty="0"/>
          </a:p>
          <a:p>
            <a:r>
              <a:rPr lang="en-US" dirty="0"/>
              <a:t>Get all: GET to /</a:t>
            </a:r>
          </a:p>
          <a:p>
            <a:endParaRPr lang="en-US" dirty="0"/>
          </a:p>
          <a:p>
            <a:r>
              <a:rPr lang="en-GB" dirty="0"/>
              <a:t>Response:</a:t>
            </a:r>
          </a:p>
          <a:p>
            <a:r>
              <a:rPr lang="en-GB" sz="1000" dirty="0"/>
              <a:t>[ </a:t>
            </a:r>
          </a:p>
          <a:p>
            <a:r>
              <a:rPr lang="en-GB" sz="1000" dirty="0"/>
              <a:t>  {"voyageID":"100", "shipID":"ship1", "</a:t>
            </a:r>
            <a:r>
              <a:rPr lang="en-GB" sz="1000" dirty="0" err="1"/>
              <a:t>srcPort</a:t>
            </a:r>
            <a:r>
              <a:rPr lang="en-GB" sz="1000" dirty="0"/>
              <a:t>":"NYC", "plannedDeparture":"2019-02-01T20:20Z", "</a:t>
            </a:r>
            <a:r>
              <a:rPr lang="en-GB" sz="1000" dirty="0" err="1"/>
              <a:t>destPort</a:t>
            </a:r>
            <a:r>
              <a:rPr lang="en-GB" sz="1000" dirty="0"/>
              <a:t>":"LON", "plannedArrival":"2019-02-10T20:20Z"},</a:t>
            </a:r>
          </a:p>
          <a:p>
            <a:r>
              <a:rPr lang="en-GB" sz="1000" dirty="0"/>
              <a:t>  {"voyageID":"200", "shipID":"ship2", "</a:t>
            </a:r>
            <a:r>
              <a:rPr lang="en-GB" sz="1000" dirty="0" err="1"/>
              <a:t>srcPort</a:t>
            </a:r>
            <a:r>
              <a:rPr lang="en-GB" sz="1000" dirty="0"/>
              <a:t>":"NYC", "plannedDeparture":"2019-02-01T20:20Z", "</a:t>
            </a:r>
            <a:r>
              <a:rPr lang="en-GB" sz="1000" dirty="0" err="1"/>
              <a:t>destPort</a:t>
            </a:r>
            <a:r>
              <a:rPr lang="en-GB" sz="1000" dirty="0"/>
              <a:t>":"LON", "plannedArrival":"2019-02-10T20:20Z"},</a:t>
            </a:r>
          </a:p>
          <a:p>
            <a:r>
              <a:rPr lang="en-GB" sz="1000" dirty="0"/>
              <a:t>  {"voyageID":"300", "shipID":"ship3", "</a:t>
            </a:r>
            <a:r>
              <a:rPr lang="en-GB" sz="1000" dirty="0" err="1"/>
              <a:t>srcPort</a:t>
            </a:r>
            <a:r>
              <a:rPr lang="en-GB" sz="1000" dirty="0"/>
              <a:t>":"NYC", "plannedDeparture":"2019-02-01T20:20Z", "</a:t>
            </a:r>
            <a:r>
              <a:rPr lang="en-GB" sz="1000" dirty="0" err="1"/>
              <a:t>destPort</a:t>
            </a:r>
            <a:r>
              <a:rPr lang="en-GB" sz="1000" dirty="0"/>
              <a:t>":"LON", "plannedArrival":"2019-02-10T20:20Z"}</a:t>
            </a:r>
          </a:p>
          <a:p>
            <a:r>
              <a:rPr lang="en-GB" sz="1000" dirty="0"/>
              <a:t>]</a:t>
            </a:r>
          </a:p>
          <a:p>
            <a:endParaRPr lang="en-GB" dirty="0"/>
          </a:p>
          <a:p>
            <a:r>
              <a:rPr lang="en-GB" dirty="0"/>
              <a:t>Should include remaining free slots</a:t>
            </a:r>
          </a:p>
          <a:p>
            <a:r>
              <a:rPr lang="en-GB" dirty="0"/>
              <a:t>Also include current voyage status ? Waiting, in transit, completed?</a:t>
            </a:r>
          </a:p>
        </p:txBody>
      </p:sp>
    </p:spTree>
    <p:extLst>
      <p:ext uri="{BB962C8B-B14F-4D97-AF65-F5344CB8AC3E}">
        <p14:creationId xmlns:p14="http://schemas.microsoft.com/office/powerpoint/2010/main" val="24737801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C5440E-BDD2-534B-BBD3-AC8DF1CB478A}"/>
              </a:ext>
            </a:extLst>
          </p:cNvPr>
          <p:cNvSpPr txBox="1"/>
          <p:nvPr/>
        </p:nvSpPr>
        <p:spPr>
          <a:xfrm>
            <a:off x="667265" y="444843"/>
            <a:ext cx="10540313" cy="2708434"/>
          </a:xfrm>
          <a:prstGeom prst="rect">
            <a:avLst/>
          </a:prstGeom>
          <a:noFill/>
        </p:spPr>
        <p:txBody>
          <a:bodyPr wrap="square" rtlCol="0">
            <a:spAutoFit/>
          </a:bodyPr>
          <a:lstStyle/>
          <a:p>
            <a:r>
              <a:rPr lang="en-US" sz="2400" dirty="0"/>
              <a:t>voyages-</a:t>
            </a:r>
            <a:r>
              <a:rPr lang="en-US" sz="2400" dirty="0" err="1"/>
              <a:t>ms</a:t>
            </a:r>
            <a:br>
              <a:rPr lang="en-US" dirty="0"/>
            </a:br>
            <a:endParaRPr lang="en-US" dirty="0"/>
          </a:p>
          <a:p>
            <a:r>
              <a:rPr lang="en-US" dirty="0"/>
              <a:t>Get by ID: GET to /{</a:t>
            </a:r>
            <a:r>
              <a:rPr lang="en-US" dirty="0" err="1"/>
              <a:t>voyageID</a:t>
            </a:r>
            <a:r>
              <a:rPr lang="en-US" dirty="0"/>
              <a:t>}</a:t>
            </a:r>
          </a:p>
          <a:p>
            <a:endParaRPr lang="en-US" dirty="0"/>
          </a:p>
          <a:p>
            <a:r>
              <a:rPr lang="en-GB" dirty="0"/>
              <a:t>Response:</a:t>
            </a:r>
          </a:p>
          <a:p>
            <a:endParaRPr lang="en-GB" sz="1000" dirty="0"/>
          </a:p>
          <a:p>
            <a:r>
              <a:rPr lang="en-GB" sz="1000" dirty="0"/>
              <a:t>{"voyageID":"100", "shipID":"ship1", "</a:t>
            </a:r>
            <a:r>
              <a:rPr lang="en-GB" sz="1000" dirty="0" err="1"/>
              <a:t>srcPort</a:t>
            </a:r>
            <a:r>
              <a:rPr lang="en-GB" sz="1000" dirty="0"/>
              <a:t>":"NYC", "plannedDeparture":"2019-02-01T20:20Z", "</a:t>
            </a:r>
            <a:r>
              <a:rPr lang="en-GB" sz="1000" dirty="0" err="1"/>
              <a:t>destPort</a:t>
            </a:r>
            <a:r>
              <a:rPr lang="en-GB" sz="1000" dirty="0"/>
              <a:t>":"LON", "plannedArrival":"2019-02-10T20:20Z"},</a:t>
            </a:r>
          </a:p>
          <a:p>
            <a:endParaRPr lang="en-GB" dirty="0"/>
          </a:p>
          <a:p>
            <a:r>
              <a:rPr lang="en-GB" dirty="0"/>
              <a:t>Should include remaining free slots</a:t>
            </a:r>
          </a:p>
          <a:p>
            <a:r>
              <a:rPr lang="en-GB" dirty="0"/>
              <a:t>Also include current status ? Waiting, in transit, completed?</a:t>
            </a:r>
          </a:p>
        </p:txBody>
      </p:sp>
    </p:spTree>
    <p:extLst>
      <p:ext uri="{BB962C8B-B14F-4D97-AF65-F5344CB8AC3E}">
        <p14:creationId xmlns:p14="http://schemas.microsoft.com/office/powerpoint/2010/main" val="6588284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upload.wikimedia.org/wikipedia/commons/thumb/0/05/Apache_kafka.svg/220px-Apache_kafka.svg.png">
            <a:extLst>
              <a:ext uri="{FF2B5EF4-FFF2-40B4-BE49-F238E27FC236}">
                <a16:creationId xmlns:a16="http://schemas.microsoft.com/office/drawing/2014/main" id="{ECA11968-978F-DA44-9E79-C58636271A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5643" y="1107133"/>
            <a:ext cx="671806" cy="104740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4E365E1-EF0E-7A4C-AC9C-016577D14378}"/>
              </a:ext>
            </a:extLst>
          </p:cNvPr>
          <p:cNvSpPr/>
          <p:nvPr/>
        </p:nvSpPr>
        <p:spPr>
          <a:xfrm>
            <a:off x="3136557" y="922171"/>
            <a:ext cx="4215714" cy="38429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90A86B8-4F66-DF46-9347-49862E54CB30}"/>
              </a:ext>
            </a:extLst>
          </p:cNvPr>
          <p:cNvSpPr txBox="1"/>
          <p:nvPr/>
        </p:nvSpPr>
        <p:spPr>
          <a:xfrm>
            <a:off x="3571155" y="476661"/>
            <a:ext cx="3346515" cy="369332"/>
          </a:xfrm>
          <a:prstGeom prst="rect">
            <a:avLst/>
          </a:prstGeom>
          <a:noFill/>
        </p:spPr>
        <p:txBody>
          <a:bodyPr wrap="square" rtlCol="0">
            <a:spAutoFit/>
          </a:bodyPr>
          <a:lstStyle/>
          <a:p>
            <a:pPr algn="ctr"/>
            <a:r>
              <a:rPr lang="en-US" dirty="0"/>
              <a:t>voyages-</a:t>
            </a:r>
            <a:r>
              <a:rPr lang="en-US" dirty="0" err="1"/>
              <a:t>ms</a:t>
            </a:r>
            <a:endParaRPr lang="en-US" dirty="0"/>
          </a:p>
        </p:txBody>
      </p:sp>
      <p:cxnSp>
        <p:nvCxnSpPr>
          <p:cNvPr id="12" name="Straight Arrow Connector 11">
            <a:extLst>
              <a:ext uri="{FF2B5EF4-FFF2-40B4-BE49-F238E27FC236}">
                <a16:creationId xmlns:a16="http://schemas.microsoft.com/office/drawing/2014/main" id="{80665A03-8021-544F-AF3B-B3125FC6606B}"/>
              </a:ext>
            </a:extLst>
          </p:cNvPr>
          <p:cNvCxnSpPr/>
          <p:nvPr/>
        </p:nvCxnSpPr>
        <p:spPr>
          <a:xfrm>
            <a:off x="810705" y="3005526"/>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D36E458-59A7-0640-9AAA-47C4AF4E5C69}"/>
              </a:ext>
            </a:extLst>
          </p:cNvPr>
          <p:cNvSpPr txBox="1"/>
          <p:nvPr/>
        </p:nvSpPr>
        <p:spPr>
          <a:xfrm>
            <a:off x="1013254" y="2733932"/>
            <a:ext cx="1717589" cy="369332"/>
          </a:xfrm>
          <a:prstGeom prst="rect">
            <a:avLst/>
          </a:prstGeom>
          <a:noFill/>
        </p:spPr>
        <p:txBody>
          <a:bodyPr wrap="square" rtlCol="0">
            <a:spAutoFit/>
          </a:bodyPr>
          <a:lstStyle/>
          <a:p>
            <a:pPr algn="ctr"/>
            <a:r>
              <a:rPr lang="en-US" dirty="0" err="1"/>
              <a:t>GetAll</a:t>
            </a:r>
            <a:endParaRPr lang="en-US" dirty="0"/>
          </a:p>
        </p:txBody>
      </p:sp>
      <p:cxnSp>
        <p:nvCxnSpPr>
          <p:cNvPr id="14" name="Straight Arrow Connector 13">
            <a:extLst>
              <a:ext uri="{FF2B5EF4-FFF2-40B4-BE49-F238E27FC236}">
                <a16:creationId xmlns:a16="http://schemas.microsoft.com/office/drawing/2014/main" id="{C04F3A32-AE11-3742-ACF7-AE269AE2DE08}"/>
              </a:ext>
            </a:extLst>
          </p:cNvPr>
          <p:cNvCxnSpPr/>
          <p:nvPr/>
        </p:nvCxnSpPr>
        <p:spPr>
          <a:xfrm>
            <a:off x="810705" y="1409851"/>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0C51593-004F-6544-B8F3-0B2AEC516F3D}"/>
              </a:ext>
            </a:extLst>
          </p:cNvPr>
          <p:cNvSpPr txBox="1"/>
          <p:nvPr/>
        </p:nvSpPr>
        <p:spPr>
          <a:xfrm>
            <a:off x="1013254" y="1138257"/>
            <a:ext cx="1717589" cy="369332"/>
          </a:xfrm>
          <a:prstGeom prst="rect">
            <a:avLst/>
          </a:prstGeom>
          <a:noFill/>
        </p:spPr>
        <p:txBody>
          <a:bodyPr wrap="square" rtlCol="0">
            <a:spAutoFit/>
          </a:bodyPr>
          <a:lstStyle/>
          <a:p>
            <a:pPr algn="ctr"/>
            <a:r>
              <a:rPr lang="en-US" dirty="0"/>
              <a:t>Assign</a:t>
            </a:r>
          </a:p>
        </p:txBody>
      </p:sp>
      <p:cxnSp>
        <p:nvCxnSpPr>
          <p:cNvPr id="16" name="Straight Arrow Connector 15">
            <a:extLst>
              <a:ext uri="{FF2B5EF4-FFF2-40B4-BE49-F238E27FC236}">
                <a16:creationId xmlns:a16="http://schemas.microsoft.com/office/drawing/2014/main" id="{AB1EAAB6-D743-4B41-B8D0-A14CAC405856}"/>
              </a:ext>
            </a:extLst>
          </p:cNvPr>
          <p:cNvCxnSpPr/>
          <p:nvPr/>
        </p:nvCxnSpPr>
        <p:spPr>
          <a:xfrm>
            <a:off x="810705" y="4610729"/>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0E3620F-C0EE-F740-A55B-FD7EDA5CF3B9}"/>
              </a:ext>
            </a:extLst>
          </p:cNvPr>
          <p:cNvSpPr txBox="1"/>
          <p:nvPr/>
        </p:nvSpPr>
        <p:spPr>
          <a:xfrm>
            <a:off x="1013254" y="4339135"/>
            <a:ext cx="1717589" cy="369332"/>
          </a:xfrm>
          <a:prstGeom prst="rect">
            <a:avLst/>
          </a:prstGeom>
          <a:noFill/>
        </p:spPr>
        <p:txBody>
          <a:bodyPr wrap="square" rtlCol="0">
            <a:spAutoFit/>
          </a:bodyPr>
          <a:lstStyle/>
          <a:p>
            <a:pPr algn="ctr"/>
            <a:r>
              <a:rPr lang="en-US" dirty="0" err="1"/>
              <a:t>GetById</a:t>
            </a:r>
            <a:endParaRPr lang="en-US" dirty="0"/>
          </a:p>
        </p:txBody>
      </p:sp>
      <p:cxnSp>
        <p:nvCxnSpPr>
          <p:cNvPr id="11" name="Straight Arrow Connector 10">
            <a:extLst>
              <a:ext uri="{FF2B5EF4-FFF2-40B4-BE49-F238E27FC236}">
                <a16:creationId xmlns:a16="http://schemas.microsoft.com/office/drawing/2014/main" id="{8AABCE53-C7B6-5A40-A808-995E23625C48}"/>
              </a:ext>
            </a:extLst>
          </p:cNvPr>
          <p:cNvCxnSpPr>
            <a:cxnSpLocks/>
          </p:cNvCxnSpPr>
          <p:nvPr/>
        </p:nvCxnSpPr>
        <p:spPr>
          <a:xfrm flipH="1">
            <a:off x="7352271" y="3657600"/>
            <a:ext cx="2263347" cy="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929F462-362B-FF44-99CC-8BD1CB6614EB}"/>
              </a:ext>
            </a:extLst>
          </p:cNvPr>
          <p:cNvSpPr txBox="1"/>
          <p:nvPr/>
        </p:nvSpPr>
        <p:spPr>
          <a:xfrm>
            <a:off x="10034408" y="2474314"/>
            <a:ext cx="1556951" cy="369332"/>
          </a:xfrm>
          <a:prstGeom prst="rect">
            <a:avLst/>
          </a:prstGeom>
          <a:noFill/>
        </p:spPr>
        <p:txBody>
          <a:bodyPr wrap="square" rtlCol="0">
            <a:spAutoFit/>
          </a:bodyPr>
          <a:lstStyle/>
          <a:p>
            <a:r>
              <a:rPr lang="en-US" dirty="0"/>
              <a:t>Topic orders</a:t>
            </a:r>
          </a:p>
        </p:txBody>
      </p:sp>
      <p:sp>
        <p:nvSpPr>
          <p:cNvPr id="22" name="Rectangle 21">
            <a:extLst>
              <a:ext uri="{FF2B5EF4-FFF2-40B4-BE49-F238E27FC236}">
                <a16:creationId xmlns:a16="http://schemas.microsoft.com/office/drawing/2014/main" id="{1F9C8D9F-AD04-2441-B4C6-E5C7FD7C120D}"/>
              </a:ext>
            </a:extLst>
          </p:cNvPr>
          <p:cNvSpPr/>
          <p:nvPr/>
        </p:nvSpPr>
        <p:spPr>
          <a:xfrm>
            <a:off x="9615617" y="922172"/>
            <a:ext cx="2211859" cy="3842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an 30">
            <a:extLst>
              <a:ext uri="{FF2B5EF4-FFF2-40B4-BE49-F238E27FC236}">
                <a16:creationId xmlns:a16="http://schemas.microsoft.com/office/drawing/2014/main" id="{0273731B-82C2-0147-9DA7-04C0ED86ED9A}"/>
              </a:ext>
            </a:extLst>
          </p:cNvPr>
          <p:cNvSpPr/>
          <p:nvPr/>
        </p:nvSpPr>
        <p:spPr>
          <a:xfrm>
            <a:off x="5782962" y="3373397"/>
            <a:ext cx="827903" cy="106268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Arrow Connector 32">
            <a:extLst>
              <a:ext uri="{FF2B5EF4-FFF2-40B4-BE49-F238E27FC236}">
                <a16:creationId xmlns:a16="http://schemas.microsoft.com/office/drawing/2014/main" id="{502865AE-C512-9D44-AE65-586522F751B3}"/>
              </a:ext>
            </a:extLst>
          </p:cNvPr>
          <p:cNvCxnSpPr/>
          <p:nvPr/>
        </p:nvCxnSpPr>
        <p:spPr>
          <a:xfrm>
            <a:off x="3136556" y="3024988"/>
            <a:ext cx="2670091" cy="644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649ECDE-27F7-D74B-8995-C1163F86F523}"/>
              </a:ext>
            </a:extLst>
          </p:cNvPr>
          <p:cNvCxnSpPr/>
          <p:nvPr/>
        </p:nvCxnSpPr>
        <p:spPr>
          <a:xfrm flipV="1">
            <a:off x="3136556" y="4115469"/>
            <a:ext cx="2646406" cy="495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9B64E8-1CA5-D745-A051-E7D1AEEFC433}"/>
              </a:ext>
            </a:extLst>
          </p:cNvPr>
          <p:cNvCxnSpPr/>
          <p:nvPr/>
        </p:nvCxnSpPr>
        <p:spPr>
          <a:xfrm flipH="1">
            <a:off x="6610865" y="3669959"/>
            <a:ext cx="741406" cy="180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532EE23-7F4D-0C4C-B4F3-9A27039724CD}"/>
              </a:ext>
            </a:extLst>
          </p:cNvPr>
          <p:cNvSpPr txBox="1"/>
          <p:nvPr/>
        </p:nvSpPr>
        <p:spPr>
          <a:xfrm>
            <a:off x="7686220" y="3209112"/>
            <a:ext cx="2980751" cy="369332"/>
          </a:xfrm>
          <a:prstGeom prst="rect">
            <a:avLst/>
          </a:prstGeom>
          <a:noFill/>
        </p:spPr>
        <p:txBody>
          <a:bodyPr wrap="square" rtlCol="0">
            <a:spAutoFit/>
          </a:bodyPr>
          <a:lstStyle/>
          <a:p>
            <a:r>
              <a:rPr lang="en-US" dirty="0" err="1"/>
              <a:t>OrderAssigned</a:t>
            </a:r>
            <a:endParaRPr lang="en-US" dirty="0"/>
          </a:p>
        </p:txBody>
      </p:sp>
      <p:cxnSp>
        <p:nvCxnSpPr>
          <p:cNvPr id="3" name="Straight Arrow Connector 2">
            <a:extLst>
              <a:ext uri="{FF2B5EF4-FFF2-40B4-BE49-F238E27FC236}">
                <a16:creationId xmlns:a16="http://schemas.microsoft.com/office/drawing/2014/main" id="{A824B302-0225-E041-BE2D-D1C9570FC877}"/>
              </a:ext>
            </a:extLst>
          </p:cNvPr>
          <p:cNvCxnSpPr/>
          <p:nvPr/>
        </p:nvCxnSpPr>
        <p:spPr>
          <a:xfrm>
            <a:off x="3136556" y="1400324"/>
            <a:ext cx="42157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349C384-894D-3C49-A582-B2AFF2C26B7A}"/>
              </a:ext>
            </a:extLst>
          </p:cNvPr>
          <p:cNvCxnSpPr/>
          <p:nvPr/>
        </p:nvCxnSpPr>
        <p:spPr>
          <a:xfrm>
            <a:off x="7352271" y="1409851"/>
            <a:ext cx="2263346" cy="0"/>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9EAE20C-8AFA-D84C-A262-095A59192566}"/>
              </a:ext>
            </a:extLst>
          </p:cNvPr>
          <p:cNvSpPr txBox="1"/>
          <p:nvPr/>
        </p:nvSpPr>
        <p:spPr>
          <a:xfrm>
            <a:off x="7686220" y="996824"/>
            <a:ext cx="1595448" cy="369332"/>
          </a:xfrm>
          <a:prstGeom prst="rect">
            <a:avLst/>
          </a:prstGeom>
          <a:noFill/>
        </p:spPr>
        <p:txBody>
          <a:bodyPr wrap="square" rtlCol="0">
            <a:spAutoFit/>
          </a:bodyPr>
          <a:lstStyle/>
          <a:p>
            <a:r>
              <a:rPr lang="en-US" dirty="0" err="1"/>
              <a:t>OrderAssigned</a:t>
            </a:r>
            <a:endParaRPr lang="en-US" dirty="0"/>
          </a:p>
        </p:txBody>
      </p:sp>
    </p:spTree>
    <p:extLst>
      <p:ext uri="{BB962C8B-B14F-4D97-AF65-F5344CB8AC3E}">
        <p14:creationId xmlns:p14="http://schemas.microsoft.com/office/powerpoint/2010/main" val="14830804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625B-9EA5-4773-AE49-1B1CD79E705D}"/>
              </a:ext>
            </a:extLst>
          </p:cNvPr>
          <p:cNvSpPr>
            <a:spLocks noGrp="1"/>
          </p:cNvSpPr>
          <p:nvPr>
            <p:ph type="title"/>
          </p:nvPr>
        </p:nvSpPr>
        <p:spPr>
          <a:xfrm>
            <a:off x="838200" y="365126"/>
            <a:ext cx="10515600" cy="432896"/>
          </a:xfrm>
        </p:spPr>
        <p:txBody>
          <a:bodyPr>
            <a:normAutofit/>
          </a:bodyPr>
          <a:lstStyle/>
          <a:p>
            <a:r>
              <a:rPr lang="en-US" sz="2800" dirty="0">
                <a:solidFill>
                  <a:srgbClr val="FF0000"/>
                </a:solidFill>
              </a:rPr>
              <a:t>K Containers example - Event Bus Topics   </a:t>
            </a:r>
          </a:p>
        </p:txBody>
      </p:sp>
      <p:sp>
        <p:nvSpPr>
          <p:cNvPr id="3" name="Slide Number Placeholder 2">
            <a:extLst>
              <a:ext uri="{FF2B5EF4-FFF2-40B4-BE49-F238E27FC236}">
                <a16:creationId xmlns:a16="http://schemas.microsoft.com/office/drawing/2014/main" id="{B717F77A-72E5-449F-A943-A0BC1D7EA463}"/>
              </a:ext>
            </a:extLst>
          </p:cNvPr>
          <p:cNvSpPr>
            <a:spLocks noGrp="1"/>
          </p:cNvSpPr>
          <p:nvPr>
            <p:ph type="sldNum" sz="quarter" idx="12"/>
          </p:nvPr>
        </p:nvSpPr>
        <p:spPr/>
        <p:txBody>
          <a:bodyPr/>
          <a:lstStyle/>
          <a:p>
            <a:fld id="{C565C23E-6D76-459C-BC14-A9049E4EE889}" type="slidenum">
              <a:rPr lang="en-US" smtClean="0"/>
              <a:t>77</a:t>
            </a:fld>
            <a:endParaRPr lang="en-US"/>
          </a:p>
        </p:txBody>
      </p:sp>
      <p:graphicFrame>
        <p:nvGraphicFramePr>
          <p:cNvPr id="4" name="Table 3">
            <a:extLst>
              <a:ext uri="{FF2B5EF4-FFF2-40B4-BE49-F238E27FC236}">
                <a16:creationId xmlns:a16="http://schemas.microsoft.com/office/drawing/2014/main" id="{822B11FD-82B7-4174-88E5-E8CA4C276BC8}"/>
              </a:ext>
            </a:extLst>
          </p:cNvPr>
          <p:cNvGraphicFramePr>
            <a:graphicFrameLocks noGrp="1"/>
          </p:cNvGraphicFramePr>
          <p:nvPr/>
        </p:nvGraphicFramePr>
        <p:xfrm>
          <a:off x="748144" y="1024486"/>
          <a:ext cx="10605656" cy="4678680"/>
        </p:xfrm>
        <a:graphic>
          <a:graphicData uri="http://schemas.openxmlformats.org/drawingml/2006/table">
            <a:tbl>
              <a:tblPr firstRow="1" bandRow="1">
                <a:tableStyleId>{5C22544A-7EE6-4342-B048-85BDC9FD1C3A}</a:tableStyleId>
              </a:tblPr>
              <a:tblGrid>
                <a:gridCol w="1280161">
                  <a:extLst>
                    <a:ext uri="{9D8B030D-6E8A-4147-A177-3AD203B41FA5}">
                      <a16:colId xmlns:a16="http://schemas.microsoft.com/office/drawing/2014/main" val="1659647314"/>
                    </a:ext>
                  </a:extLst>
                </a:gridCol>
                <a:gridCol w="1554480">
                  <a:extLst>
                    <a:ext uri="{9D8B030D-6E8A-4147-A177-3AD203B41FA5}">
                      <a16:colId xmlns:a16="http://schemas.microsoft.com/office/drawing/2014/main" val="4037121233"/>
                    </a:ext>
                  </a:extLst>
                </a:gridCol>
                <a:gridCol w="3890357">
                  <a:extLst>
                    <a:ext uri="{9D8B030D-6E8A-4147-A177-3AD203B41FA5}">
                      <a16:colId xmlns:a16="http://schemas.microsoft.com/office/drawing/2014/main" val="2145670772"/>
                    </a:ext>
                  </a:extLst>
                </a:gridCol>
                <a:gridCol w="1579418">
                  <a:extLst>
                    <a:ext uri="{9D8B030D-6E8A-4147-A177-3AD203B41FA5}">
                      <a16:colId xmlns:a16="http://schemas.microsoft.com/office/drawing/2014/main" val="37753905"/>
                    </a:ext>
                  </a:extLst>
                </a:gridCol>
                <a:gridCol w="2301240">
                  <a:extLst>
                    <a:ext uri="{9D8B030D-6E8A-4147-A177-3AD203B41FA5}">
                      <a16:colId xmlns:a16="http://schemas.microsoft.com/office/drawing/2014/main" val="1512228346"/>
                    </a:ext>
                  </a:extLst>
                </a:gridCol>
              </a:tblGrid>
              <a:tr h="0">
                <a:tc>
                  <a:txBody>
                    <a:bodyPr/>
                    <a:lstStyle/>
                    <a:p>
                      <a:r>
                        <a:rPr lang="en-US" sz="1200" dirty="0"/>
                        <a:t>Topic</a:t>
                      </a:r>
                    </a:p>
                  </a:txBody>
                  <a:tcPr/>
                </a:tc>
                <a:tc>
                  <a:txBody>
                    <a:bodyPr/>
                    <a:lstStyle/>
                    <a:p>
                      <a:r>
                        <a:rPr lang="en-US" sz="1200" dirty="0" err="1"/>
                        <a:t>EventType</a:t>
                      </a:r>
                      <a:endParaRPr lang="en-US" sz="1200" dirty="0"/>
                    </a:p>
                  </a:txBody>
                  <a:tcPr/>
                </a:tc>
                <a:tc>
                  <a:txBody>
                    <a:bodyPr/>
                    <a:lstStyle/>
                    <a:p>
                      <a:r>
                        <a:rPr lang="en-US" sz="1200" dirty="0"/>
                        <a:t>Event Data</a:t>
                      </a:r>
                    </a:p>
                  </a:txBody>
                  <a:tcPr/>
                </a:tc>
                <a:tc>
                  <a:txBody>
                    <a:bodyPr/>
                    <a:lstStyle/>
                    <a:p>
                      <a:r>
                        <a:rPr lang="en-US" sz="1200" dirty="0"/>
                        <a:t>Emitter</a:t>
                      </a:r>
                    </a:p>
                  </a:txBody>
                  <a:tcPr/>
                </a:tc>
                <a:tc>
                  <a:txBody>
                    <a:bodyPr/>
                    <a:lstStyle/>
                    <a:p>
                      <a:r>
                        <a:rPr lang="en-US" sz="1200" dirty="0"/>
                        <a:t>Users </a:t>
                      </a:r>
                    </a:p>
                  </a:txBody>
                  <a:tcPr/>
                </a:tc>
                <a:extLst>
                  <a:ext uri="{0D108BD9-81ED-4DB2-BD59-A6C34878D82A}">
                    <a16:rowId xmlns:a16="http://schemas.microsoft.com/office/drawing/2014/main" val="1991818524"/>
                  </a:ext>
                </a:extLst>
              </a:tr>
              <a:tr h="248622">
                <a:tc rowSpan="5">
                  <a:txBody>
                    <a:bodyPr/>
                    <a:lstStyle/>
                    <a:p>
                      <a:r>
                        <a:rPr lang="en-US" sz="1100" dirty="0"/>
                        <a:t>Orders</a:t>
                      </a:r>
                    </a:p>
                  </a:txBody>
                  <a:tcPr/>
                </a:tc>
                <a:tc>
                  <a:txBody>
                    <a:bodyPr/>
                    <a:lstStyle/>
                    <a:p>
                      <a:r>
                        <a:rPr lang="en-US" sz="1100" dirty="0" err="1"/>
                        <a:t>newOrder</a:t>
                      </a:r>
                      <a:endParaRPr lang="en-US" sz="1100" dirty="0"/>
                    </a:p>
                  </a:txBody>
                  <a:tcPr/>
                </a:tc>
                <a:tc>
                  <a:txBody>
                    <a:bodyPr/>
                    <a:lstStyle/>
                    <a:p>
                      <a:r>
                        <a:rPr lang="en-US" sz="1100" dirty="0" err="1"/>
                        <a:t>pickupFrom</a:t>
                      </a:r>
                      <a:r>
                        <a:rPr lang="en-US" sz="1100" dirty="0"/>
                        <a:t>, </a:t>
                      </a:r>
                      <a:r>
                        <a:rPr lang="en-US" sz="1100" dirty="0" err="1"/>
                        <a:t>deliverTo</a:t>
                      </a:r>
                      <a:r>
                        <a:rPr lang="en-US" sz="1100" dirty="0"/>
                        <a:t>, </a:t>
                      </a:r>
                      <a:r>
                        <a:rPr lang="en-US" sz="1100" dirty="0" err="1"/>
                        <a:t>pickupAfter</a:t>
                      </a:r>
                      <a:r>
                        <a:rPr lang="en-US" sz="1100" dirty="0"/>
                        <a:t>, </a:t>
                      </a:r>
                      <a:r>
                        <a:rPr lang="en-US" sz="1100" dirty="0" err="1"/>
                        <a:t>deliverBy,refid</a:t>
                      </a:r>
                      <a:endParaRPr lang="en-US" sz="1100" dirty="0"/>
                    </a:p>
                  </a:txBody>
                  <a:tcPr/>
                </a:tc>
                <a:tc>
                  <a:txBody>
                    <a:bodyPr/>
                    <a:lstStyle/>
                    <a:p>
                      <a:r>
                        <a:rPr lang="en-US" sz="1100" dirty="0" err="1"/>
                        <a:t>OrdersMS</a:t>
                      </a:r>
                      <a:endParaRPr lang="en-US" sz="1100" dirty="0"/>
                    </a:p>
                  </a:txBody>
                  <a:tcPr/>
                </a:tc>
                <a:tc>
                  <a:txBody>
                    <a:bodyPr/>
                    <a:lstStyle/>
                    <a:p>
                      <a:r>
                        <a:rPr lang="en-US" sz="1100" dirty="0" err="1"/>
                        <a:t>OrdersMS</a:t>
                      </a:r>
                      <a:r>
                        <a:rPr lang="en-US" sz="1100" dirty="0"/>
                        <a:t>,  </a:t>
                      </a:r>
                      <a:r>
                        <a:rPr lang="en-US" sz="1100" dirty="0" err="1"/>
                        <a:t>OrdersQ</a:t>
                      </a:r>
                      <a:endParaRPr lang="en-US" sz="1100" dirty="0"/>
                    </a:p>
                  </a:txBody>
                  <a:tcPr/>
                </a:tc>
                <a:extLst>
                  <a:ext uri="{0D108BD9-81ED-4DB2-BD59-A6C34878D82A}">
                    <a16:rowId xmlns:a16="http://schemas.microsoft.com/office/drawing/2014/main" val="1115349807"/>
                  </a:ext>
                </a:extLst>
              </a:tr>
              <a:tr h="248622">
                <a:tc vMerge="1">
                  <a:txBody>
                    <a:bodyPr/>
                    <a:lstStyle/>
                    <a:p>
                      <a:endParaRPr lang="en-US" sz="1100" dirty="0"/>
                    </a:p>
                  </a:txBody>
                  <a:tcPr/>
                </a:tc>
                <a:tc>
                  <a:txBody>
                    <a:bodyPr/>
                    <a:lstStyle/>
                    <a:p>
                      <a:r>
                        <a:rPr lang="en-US" sz="1100" dirty="0" err="1"/>
                        <a:t>bookedVoyage</a:t>
                      </a:r>
                      <a:endParaRPr lang="en-US" sz="1100" dirty="0"/>
                    </a:p>
                  </a:txBody>
                  <a:tcPr/>
                </a:tc>
                <a:tc>
                  <a:txBody>
                    <a:bodyPr/>
                    <a:lstStyle/>
                    <a:p>
                      <a:r>
                        <a:rPr lang="en-US" sz="1100" dirty="0" err="1"/>
                        <a:t>OrderID</a:t>
                      </a:r>
                      <a:r>
                        <a:rPr lang="en-US" sz="1100" dirty="0"/>
                        <a:t>, Voyage, Ship, Dates, </a:t>
                      </a:r>
                      <a:r>
                        <a:rPr lang="en-US" sz="1100" dirty="0" err="1"/>
                        <a:t>refid</a:t>
                      </a:r>
                      <a:r>
                        <a:rPr lang="en-US" sz="1100" dirty="0"/>
                        <a:t> </a:t>
                      </a:r>
                    </a:p>
                  </a:txBody>
                  <a:tcPr/>
                </a:tc>
                <a:tc>
                  <a:txBody>
                    <a:bodyPr/>
                    <a:lstStyle/>
                    <a:p>
                      <a:r>
                        <a:rPr lang="en-US" sz="1100" dirty="0" err="1"/>
                        <a:t>VoyagesMS</a:t>
                      </a:r>
                      <a:endParaRPr lang="en-US" sz="1100" dirty="0"/>
                    </a:p>
                  </a:txBody>
                  <a:tcPr/>
                </a:tc>
                <a:tc>
                  <a:txBody>
                    <a:bodyPr/>
                    <a:lstStyle/>
                    <a:p>
                      <a:r>
                        <a:rPr lang="en-US" sz="1100" dirty="0" err="1"/>
                        <a:t>OrdersMS</a:t>
                      </a:r>
                      <a:r>
                        <a:rPr lang="en-US" sz="1100" dirty="0"/>
                        <a:t> , </a:t>
                      </a:r>
                      <a:r>
                        <a:rPr lang="en-US" sz="1100" dirty="0" err="1"/>
                        <a:t>OrdersQ</a:t>
                      </a:r>
                      <a:r>
                        <a:rPr lang="en-US" sz="1100" dirty="0"/>
                        <a:t> </a:t>
                      </a:r>
                    </a:p>
                  </a:txBody>
                  <a:tcPr/>
                </a:tc>
                <a:extLst>
                  <a:ext uri="{0D108BD9-81ED-4DB2-BD59-A6C34878D82A}">
                    <a16:rowId xmlns:a16="http://schemas.microsoft.com/office/drawing/2014/main" val="2399264111"/>
                  </a:ext>
                </a:extLst>
              </a:tr>
              <a:tr h="248622">
                <a:tc vMerge="1">
                  <a:txBody>
                    <a:bodyPr/>
                    <a:lstStyle/>
                    <a:p>
                      <a:endParaRPr lang="en-US" sz="1100" dirty="0"/>
                    </a:p>
                  </a:txBody>
                  <a:tcPr/>
                </a:tc>
                <a:tc>
                  <a:txBody>
                    <a:bodyPr/>
                    <a:lstStyle/>
                    <a:p>
                      <a:r>
                        <a:rPr lang="en-US" sz="1100" dirty="0" err="1"/>
                        <a:t>noAvailability</a:t>
                      </a:r>
                      <a:endParaRPr lang="en-US" sz="1100" dirty="0"/>
                    </a:p>
                  </a:txBody>
                  <a:tcPr/>
                </a:tc>
                <a:tc>
                  <a:txBody>
                    <a:bodyPr/>
                    <a:lstStyle/>
                    <a:p>
                      <a:r>
                        <a:rPr lang="en-US" sz="1100" dirty="0" err="1"/>
                        <a:t>OrderId</a:t>
                      </a:r>
                      <a:r>
                        <a:rPr lang="en-US" sz="1100" dirty="0"/>
                        <a:t>, </a:t>
                      </a:r>
                      <a:r>
                        <a:rPr lang="en-US" sz="1100" dirty="0" err="1"/>
                        <a:t>refid</a:t>
                      </a:r>
                      <a:r>
                        <a:rPr lang="en-US" sz="1100" dirty="0"/>
                        <a:t> </a:t>
                      </a:r>
                    </a:p>
                  </a:txBody>
                  <a:tcPr/>
                </a:tc>
                <a:tc>
                  <a:txBody>
                    <a:bodyPr/>
                    <a:lstStyle/>
                    <a:p>
                      <a:r>
                        <a:rPr lang="en-US" sz="1100" dirty="0" err="1"/>
                        <a:t>VoyagesMS</a:t>
                      </a:r>
                      <a:endParaRPr lang="en-US" sz="1100" dirty="0"/>
                    </a:p>
                  </a:txBody>
                  <a:tcPr/>
                </a:tc>
                <a:tc>
                  <a:txBody>
                    <a:bodyPr/>
                    <a:lstStyle/>
                    <a:p>
                      <a:r>
                        <a:rPr lang="en-US" sz="1100" dirty="0" err="1"/>
                        <a:t>OrdersMS</a:t>
                      </a:r>
                      <a:r>
                        <a:rPr lang="en-US" sz="1100" dirty="0"/>
                        <a:t>, </a:t>
                      </a:r>
                      <a:r>
                        <a:rPr lang="en-US" sz="1100" dirty="0" err="1"/>
                        <a:t>OrdersQ</a:t>
                      </a:r>
                      <a:r>
                        <a:rPr lang="en-US" sz="1100" dirty="0"/>
                        <a:t> </a:t>
                      </a:r>
                    </a:p>
                  </a:txBody>
                  <a:tcPr/>
                </a:tc>
                <a:extLst>
                  <a:ext uri="{0D108BD9-81ED-4DB2-BD59-A6C34878D82A}">
                    <a16:rowId xmlns:a16="http://schemas.microsoft.com/office/drawing/2014/main" val="1067505029"/>
                  </a:ext>
                </a:extLst>
              </a:tr>
              <a:tr h="248622">
                <a:tc vMerge="1">
                  <a:txBody>
                    <a:bodyPr/>
                    <a:lstStyle/>
                    <a:p>
                      <a:endParaRPr lang="en-US" sz="1100" dirty="0"/>
                    </a:p>
                  </a:txBody>
                  <a:tcPr/>
                </a:tc>
                <a:tc>
                  <a:txBody>
                    <a:bodyPr/>
                    <a:lstStyle/>
                    <a:p>
                      <a:r>
                        <a:rPr lang="en-US" sz="1100" dirty="0" err="1"/>
                        <a:t>allocatedContainer</a:t>
                      </a:r>
                      <a:endParaRPr lang="en-US" sz="1100" dirty="0"/>
                    </a:p>
                  </a:txBody>
                  <a:tcPr/>
                </a:tc>
                <a:tc>
                  <a:txBody>
                    <a:bodyPr/>
                    <a:lstStyle/>
                    <a:p>
                      <a:r>
                        <a:rPr lang="en-US" sz="1100" dirty="0" err="1"/>
                        <a:t>OrderId</a:t>
                      </a:r>
                      <a:r>
                        <a:rPr lang="en-US" sz="1100" dirty="0"/>
                        <a:t>,  container ID  </a:t>
                      </a:r>
                    </a:p>
                  </a:txBody>
                  <a:tcPr/>
                </a:tc>
                <a:tc>
                  <a:txBody>
                    <a:bodyPr/>
                    <a:lstStyle/>
                    <a:p>
                      <a:r>
                        <a:rPr lang="en-US" sz="1100" dirty="0" err="1"/>
                        <a:t>ContainersMS</a:t>
                      </a:r>
                      <a:r>
                        <a:rPr lang="en-US" sz="1100" dirty="0"/>
                        <a:t> </a:t>
                      </a:r>
                    </a:p>
                  </a:txBody>
                  <a:tcPr/>
                </a:tc>
                <a:tc>
                  <a:txBody>
                    <a:bodyPr/>
                    <a:lstStyle/>
                    <a:p>
                      <a:r>
                        <a:rPr lang="en-US" sz="1100" dirty="0" err="1"/>
                        <a:t>OrdersMS</a:t>
                      </a:r>
                      <a:r>
                        <a:rPr lang="en-US" sz="1100" dirty="0"/>
                        <a:t>, </a:t>
                      </a:r>
                      <a:r>
                        <a:rPr lang="en-US" sz="1100" dirty="0" err="1"/>
                        <a:t>OrdersQ</a:t>
                      </a:r>
                      <a:endParaRPr lang="en-US" sz="1100" dirty="0"/>
                    </a:p>
                  </a:txBody>
                  <a:tcPr/>
                </a:tc>
                <a:extLst>
                  <a:ext uri="{0D108BD9-81ED-4DB2-BD59-A6C34878D82A}">
                    <a16:rowId xmlns:a16="http://schemas.microsoft.com/office/drawing/2014/main" val="2655664423"/>
                  </a:ext>
                </a:extLst>
              </a:tr>
              <a:tr h="248622">
                <a:tc vMerge="1">
                  <a:txBody>
                    <a:bodyPr/>
                    <a:lstStyle/>
                    <a:p>
                      <a:endParaRPr lang="en-US" sz="1100" dirty="0"/>
                    </a:p>
                  </a:txBody>
                  <a:tcPr/>
                </a:tc>
                <a:tc>
                  <a:txBody>
                    <a:bodyPr/>
                    <a:lstStyle/>
                    <a:p>
                      <a:r>
                        <a:rPr lang="en-US" sz="1100" dirty="0" err="1"/>
                        <a:t>ContainerOnShip</a:t>
                      </a:r>
                      <a:endParaRPr lang="en-US" sz="1100" dirty="0"/>
                    </a:p>
                  </a:txBody>
                  <a:tcPr/>
                </a:tc>
                <a:tc>
                  <a:txBody>
                    <a:bodyPr/>
                    <a:lstStyle/>
                    <a:p>
                      <a:r>
                        <a:rPr lang="en-US" sz="1100" dirty="0" err="1"/>
                        <a:t>ContainerId</a:t>
                      </a:r>
                      <a:r>
                        <a:rPr lang="en-US" sz="1100" dirty="0"/>
                        <a:t>, </a:t>
                      </a:r>
                      <a:r>
                        <a:rPr lang="en-US" sz="1100" dirty="0" err="1"/>
                        <a:t>OrderId</a:t>
                      </a:r>
                      <a:r>
                        <a:rPr lang="en-US" sz="1100" dirty="0"/>
                        <a:t>, </a:t>
                      </a:r>
                      <a:r>
                        <a:rPr lang="en-US" sz="1100" dirty="0" err="1"/>
                        <a:t>VoyageId</a:t>
                      </a:r>
                      <a:endParaRPr lang="en-US" sz="1100" dirty="0"/>
                    </a:p>
                  </a:txBody>
                  <a:tcPr/>
                </a:tc>
                <a:tc>
                  <a:txBody>
                    <a:bodyPr/>
                    <a:lstStyle/>
                    <a:p>
                      <a:r>
                        <a:rPr lang="en-US" sz="1100" dirty="0" err="1"/>
                        <a:t>VoyagesMS</a:t>
                      </a:r>
                      <a:endParaRPr lang="en-US" sz="1100" dirty="0"/>
                    </a:p>
                  </a:txBody>
                  <a:tcPr/>
                </a:tc>
                <a:tc>
                  <a:txBody>
                    <a:bodyPr/>
                    <a:lstStyle/>
                    <a:p>
                      <a:r>
                        <a:rPr lang="en-US" sz="1100" dirty="0" err="1"/>
                        <a:t>OrdersMS</a:t>
                      </a:r>
                      <a:r>
                        <a:rPr lang="en-US" sz="1100" dirty="0"/>
                        <a:t>, </a:t>
                      </a:r>
                      <a:r>
                        <a:rPr lang="en-US" sz="1100" dirty="0" err="1"/>
                        <a:t>OrdersQ</a:t>
                      </a:r>
                      <a:endParaRPr lang="en-US" sz="1100" dirty="0"/>
                    </a:p>
                  </a:txBody>
                  <a:tcPr/>
                </a:tc>
                <a:extLst>
                  <a:ext uri="{0D108BD9-81ED-4DB2-BD59-A6C34878D82A}">
                    <a16:rowId xmlns:a16="http://schemas.microsoft.com/office/drawing/2014/main" val="1529784150"/>
                  </a:ext>
                </a:extLst>
              </a:tr>
              <a:tr h="248622">
                <a:tc>
                  <a:txBody>
                    <a:bodyPr/>
                    <a:lstStyle/>
                    <a:p>
                      <a:r>
                        <a:rPr lang="en-US" sz="1100" dirty="0"/>
                        <a:t>Containers</a:t>
                      </a:r>
                    </a:p>
                  </a:txBody>
                  <a:tcPr/>
                </a:tc>
                <a:tc>
                  <a:txBody>
                    <a:bodyPr/>
                    <a:lstStyle/>
                    <a:p>
                      <a:r>
                        <a:rPr lang="en-US" sz="1100" dirty="0" err="1"/>
                        <a:t>needEmpty</a:t>
                      </a:r>
                      <a:endParaRPr lang="en-US" sz="1100" dirty="0"/>
                    </a:p>
                  </a:txBody>
                  <a:tcPr/>
                </a:tc>
                <a:tc>
                  <a:txBody>
                    <a:bodyPr/>
                    <a:lstStyle/>
                    <a:p>
                      <a:r>
                        <a:rPr lang="en-US" sz="1100" dirty="0" err="1"/>
                        <a:t>OrderId</a:t>
                      </a:r>
                      <a:r>
                        <a:rPr lang="en-US" sz="1100" dirty="0"/>
                        <a:t>, </a:t>
                      </a:r>
                      <a:r>
                        <a:rPr lang="en-US" sz="1100" dirty="0" err="1"/>
                        <a:t>atPort</a:t>
                      </a:r>
                      <a:r>
                        <a:rPr lang="en-US" sz="1100" dirty="0"/>
                        <a:t>,  date,</a:t>
                      </a:r>
                    </a:p>
                  </a:txBody>
                  <a:tcPr/>
                </a:tc>
                <a:tc>
                  <a:txBody>
                    <a:bodyPr/>
                    <a:lstStyle/>
                    <a:p>
                      <a:r>
                        <a:rPr lang="en-US" sz="1100" dirty="0" err="1"/>
                        <a:t>OrdersMS</a:t>
                      </a:r>
                      <a:endParaRPr lang="en-US" sz="1100" dirty="0"/>
                    </a:p>
                  </a:txBody>
                  <a:tcPr/>
                </a:tc>
                <a:tc>
                  <a:txBody>
                    <a:bodyPr/>
                    <a:lstStyle/>
                    <a:p>
                      <a:r>
                        <a:rPr lang="en-US" sz="1100" dirty="0" err="1"/>
                        <a:t>ContainersMS</a:t>
                      </a:r>
                      <a:endParaRPr lang="en-US" sz="1100" dirty="0"/>
                    </a:p>
                  </a:txBody>
                  <a:tcPr/>
                </a:tc>
                <a:extLst>
                  <a:ext uri="{0D108BD9-81ED-4DB2-BD59-A6C34878D82A}">
                    <a16:rowId xmlns:a16="http://schemas.microsoft.com/office/drawing/2014/main" val="3548769132"/>
                  </a:ext>
                </a:extLst>
              </a:tr>
              <a:tr h="248622">
                <a:tc rowSpan="2">
                  <a:txBody>
                    <a:bodyPr/>
                    <a:lstStyle/>
                    <a:p>
                      <a:r>
                        <a:rPr lang="en-US" sz="1100" dirty="0"/>
                        <a:t>Voyages</a:t>
                      </a:r>
                    </a:p>
                  </a:txBody>
                  <a:tcPr/>
                </a:tc>
                <a:tc>
                  <a:txBody>
                    <a:bodyPr/>
                    <a:lstStyle/>
                    <a:p>
                      <a:r>
                        <a:rPr lang="en-US" sz="1100" dirty="0" err="1"/>
                        <a:t>FullContainerReady</a:t>
                      </a:r>
                      <a:endParaRPr lang="en-US" sz="1100" dirty="0"/>
                    </a:p>
                  </a:txBody>
                  <a:tcPr/>
                </a:tc>
                <a:tc>
                  <a:txBody>
                    <a:bodyPr/>
                    <a:lstStyle/>
                    <a:p>
                      <a:r>
                        <a:rPr lang="en-US" sz="1100" dirty="0" err="1"/>
                        <a:t>OrderId,ContainerId,VoyageId</a:t>
                      </a:r>
                      <a:endParaRPr lang="en-US" sz="1100" dirty="0"/>
                    </a:p>
                  </a:txBody>
                  <a:tcPr/>
                </a:tc>
                <a:tc>
                  <a:txBody>
                    <a:bodyPr/>
                    <a:lstStyle/>
                    <a:p>
                      <a:r>
                        <a:rPr lang="en-US" sz="1100" dirty="0" err="1"/>
                        <a:t>OrdersMS</a:t>
                      </a:r>
                      <a:endParaRPr lang="en-US" sz="1100" dirty="0"/>
                    </a:p>
                  </a:txBody>
                  <a:tcPr/>
                </a:tc>
                <a:tc>
                  <a:txBody>
                    <a:bodyPr/>
                    <a:lstStyle/>
                    <a:p>
                      <a:r>
                        <a:rPr lang="en-US" sz="1100" dirty="0"/>
                        <a:t>Voyages MS , </a:t>
                      </a:r>
                      <a:r>
                        <a:rPr lang="en-US" sz="1100" dirty="0" err="1"/>
                        <a:t>ShipsSim</a:t>
                      </a:r>
                      <a:r>
                        <a:rPr lang="en-US" sz="1100" dirty="0"/>
                        <a:t>, </a:t>
                      </a:r>
                      <a:r>
                        <a:rPr lang="en-US" sz="1100" dirty="0" err="1"/>
                        <a:t>OrdersQ</a:t>
                      </a:r>
                      <a:r>
                        <a:rPr lang="en-US" sz="1100" dirty="0"/>
                        <a:t> </a:t>
                      </a:r>
                    </a:p>
                  </a:txBody>
                  <a:tcPr/>
                </a:tc>
                <a:extLst>
                  <a:ext uri="{0D108BD9-81ED-4DB2-BD59-A6C34878D82A}">
                    <a16:rowId xmlns:a16="http://schemas.microsoft.com/office/drawing/2014/main" val="1744937915"/>
                  </a:ext>
                </a:extLst>
              </a:tr>
              <a:tr h="248622">
                <a:tc vMerge="1">
                  <a:txBody>
                    <a:bodyPr/>
                    <a:lstStyle/>
                    <a:p>
                      <a:endParaRPr lang="en-US" sz="1100" dirty="0"/>
                    </a:p>
                  </a:txBody>
                  <a:tcPr/>
                </a:tc>
                <a:tc>
                  <a:txBody>
                    <a:bodyPr/>
                    <a:lstStyle/>
                    <a:p>
                      <a:r>
                        <a:rPr lang="en-US" sz="1100" dirty="0" err="1"/>
                        <a:t>ShipStartedVoyage</a:t>
                      </a:r>
                      <a:endParaRPr lang="en-US" sz="1100" dirty="0"/>
                    </a:p>
                  </a:txBody>
                  <a:tcPr/>
                </a:tc>
                <a:tc>
                  <a:txBody>
                    <a:bodyPr/>
                    <a:lstStyle/>
                    <a:p>
                      <a:r>
                        <a:rPr lang="en-US" sz="1100" dirty="0" err="1"/>
                        <a:t>ShipId</a:t>
                      </a:r>
                      <a:r>
                        <a:rPr lang="en-US" sz="1100" dirty="0"/>
                        <a:t>, </a:t>
                      </a:r>
                      <a:r>
                        <a:rPr lang="en-US" sz="1100" dirty="0" err="1"/>
                        <a:t>VoyageId</a:t>
                      </a:r>
                      <a:r>
                        <a:rPr lang="en-US" sz="1100" dirty="0"/>
                        <a:t> , manifest{&lt;</a:t>
                      </a:r>
                      <a:r>
                        <a:rPr lang="en-US" sz="1100" dirty="0" err="1"/>
                        <a:t>Orderid,ContainerId</a:t>
                      </a:r>
                      <a:r>
                        <a:rPr lang="en-US" sz="1100" dirty="0"/>
                        <a:t>&gt;}</a:t>
                      </a:r>
                    </a:p>
                  </a:txBody>
                  <a:tcPr/>
                </a:tc>
                <a:tc>
                  <a:txBody>
                    <a:bodyPr/>
                    <a:lstStyle/>
                    <a:p>
                      <a:r>
                        <a:rPr lang="en-US" sz="1100" dirty="0" err="1"/>
                        <a:t>ShipsMS</a:t>
                      </a:r>
                      <a:endParaRPr lang="en-US" sz="1100" dirty="0"/>
                    </a:p>
                  </a:txBody>
                  <a:tcPr/>
                </a:tc>
                <a:tc>
                  <a:txBody>
                    <a:bodyPr/>
                    <a:lstStyle/>
                    <a:p>
                      <a:r>
                        <a:rPr lang="en-US" sz="1100" dirty="0" err="1"/>
                        <a:t>VoyagesMS</a:t>
                      </a:r>
                      <a:r>
                        <a:rPr lang="en-US" sz="1100" dirty="0"/>
                        <a:t> </a:t>
                      </a:r>
                    </a:p>
                  </a:txBody>
                  <a:tcPr/>
                </a:tc>
                <a:extLst>
                  <a:ext uri="{0D108BD9-81ED-4DB2-BD59-A6C34878D82A}">
                    <a16:rowId xmlns:a16="http://schemas.microsoft.com/office/drawing/2014/main" val="3716182918"/>
                  </a:ext>
                </a:extLst>
              </a:tr>
              <a:tr h="248622">
                <a:tc>
                  <a:txBody>
                    <a:bodyPr/>
                    <a:lstStyle/>
                    <a:p>
                      <a:r>
                        <a:rPr lang="en-US" sz="1100" dirty="0"/>
                        <a:t>Ships</a:t>
                      </a:r>
                    </a:p>
                  </a:txBody>
                  <a:tcPr/>
                </a:tc>
                <a:tc>
                  <a:txBody>
                    <a:bodyPr/>
                    <a:lstStyle/>
                    <a:p>
                      <a:r>
                        <a:rPr lang="en-US" sz="1100" dirty="0" err="1"/>
                        <a:t>ShipPosition</a:t>
                      </a:r>
                      <a:endParaRPr lang="en-US" sz="1100" dirty="0"/>
                    </a:p>
                  </a:txBody>
                  <a:tcPr/>
                </a:tc>
                <a:tc>
                  <a:txBody>
                    <a:bodyPr/>
                    <a:lstStyle/>
                    <a:p>
                      <a:r>
                        <a:rPr lang="en-US" sz="1100" dirty="0" err="1"/>
                        <a:t>ShipId</a:t>
                      </a:r>
                      <a:r>
                        <a:rPr lang="en-US" sz="1100" dirty="0"/>
                        <a:t>, </a:t>
                      </a:r>
                    </a:p>
                  </a:txBody>
                  <a:tcPr/>
                </a:tc>
                <a:tc>
                  <a:txBody>
                    <a:bodyPr/>
                    <a:lstStyle/>
                    <a:p>
                      <a:r>
                        <a:rPr lang="en-US" sz="1100" dirty="0" err="1"/>
                        <a:t>ShipsMS</a:t>
                      </a:r>
                      <a:endParaRPr lang="en-US" sz="1100" dirty="0"/>
                    </a:p>
                  </a:txBody>
                  <a:tcPr/>
                </a:tc>
                <a:tc>
                  <a:txBody>
                    <a:bodyPr/>
                    <a:lstStyle/>
                    <a:p>
                      <a:r>
                        <a:rPr lang="en-US" sz="1100" dirty="0" err="1"/>
                        <a:t>OrdersQ</a:t>
                      </a:r>
                      <a:r>
                        <a:rPr lang="en-US" sz="1100" dirty="0"/>
                        <a:t>, </a:t>
                      </a:r>
                      <a:r>
                        <a:rPr lang="en-US" sz="1100" dirty="0" err="1"/>
                        <a:t>ShipsQ</a:t>
                      </a:r>
                      <a:endParaRPr lang="en-US" sz="1100" dirty="0"/>
                    </a:p>
                  </a:txBody>
                  <a:tcPr/>
                </a:tc>
                <a:extLst>
                  <a:ext uri="{0D108BD9-81ED-4DB2-BD59-A6C34878D82A}">
                    <a16:rowId xmlns:a16="http://schemas.microsoft.com/office/drawing/2014/main" val="1711483520"/>
                  </a:ext>
                </a:extLst>
              </a:tr>
              <a:tr h="248622">
                <a:tc rowSpan="3">
                  <a:txBody>
                    <a:bodyPr/>
                    <a:lstStyle/>
                    <a:p>
                      <a:r>
                        <a:rPr lang="en-US" sz="1100" dirty="0"/>
                        <a:t>Containers</a:t>
                      </a:r>
                    </a:p>
                  </a:txBody>
                  <a:tcPr/>
                </a:tc>
                <a:tc>
                  <a:txBody>
                    <a:bodyPr/>
                    <a:lstStyle/>
                    <a:p>
                      <a:r>
                        <a:rPr lang="en-US" sz="1100" dirty="0" err="1"/>
                        <a:t>ContainerTemp+GPS</a:t>
                      </a:r>
                      <a:endParaRPr lang="en-US" sz="1100" dirty="0"/>
                    </a:p>
                  </a:txBody>
                  <a:tcPr/>
                </a:tc>
                <a:tc>
                  <a:txBody>
                    <a:bodyPr/>
                    <a:lstStyle/>
                    <a:p>
                      <a:r>
                        <a:rPr lang="en-US" sz="1100" dirty="0" err="1"/>
                        <a:t>ContainerId</a:t>
                      </a:r>
                      <a:r>
                        <a:rPr lang="en-US" sz="1100" dirty="0"/>
                        <a:t>, temp, position</a:t>
                      </a:r>
                    </a:p>
                  </a:txBody>
                  <a:tcPr/>
                </a:tc>
                <a:tc>
                  <a:txBody>
                    <a:bodyPr/>
                    <a:lstStyle/>
                    <a:p>
                      <a:r>
                        <a:rPr lang="en-US" sz="1100" dirty="0" err="1"/>
                        <a:t>ContainersStreams</a:t>
                      </a:r>
                      <a:endParaRPr lang="en-US" sz="1100" dirty="0"/>
                    </a:p>
                  </a:txBody>
                  <a:tcPr/>
                </a:tc>
                <a:tc>
                  <a:txBody>
                    <a:bodyPr/>
                    <a:lstStyle/>
                    <a:p>
                      <a:r>
                        <a:rPr lang="en-US" sz="1100" dirty="0" err="1"/>
                        <a:t>OrdersQ</a:t>
                      </a:r>
                      <a:r>
                        <a:rPr lang="en-US" sz="1100" dirty="0"/>
                        <a:t>, </a:t>
                      </a:r>
                      <a:r>
                        <a:rPr lang="en-US" sz="1100" dirty="0" err="1"/>
                        <a:t>ContainersQ</a:t>
                      </a:r>
                      <a:endParaRPr lang="en-US" sz="1100" dirty="0"/>
                    </a:p>
                  </a:txBody>
                  <a:tcPr/>
                </a:tc>
                <a:extLst>
                  <a:ext uri="{0D108BD9-81ED-4DB2-BD59-A6C34878D82A}">
                    <a16:rowId xmlns:a16="http://schemas.microsoft.com/office/drawing/2014/main" val="1176420276"/>
                  </a:ext>
                </a:extLst>
              </a:tr>
              <a:tr h="248622">
                <a:tc vMerge="1">
                  <a:txBody>
                    <a:bodyPr/>
                    <a:lstStyle/>
                    <a:p>
                      <a:endParaRPr lang="en-US" sz="1100" dirty="0"/>
                    </a:p>
                  </a:txBody>
                  <a:tcPr/>
                </a:tc>
                <a:tc>
                  <a:txBody>
                    <a:bodyPr/>
                    <a:lstStyle/>
                    <a:p>
                      <a:r>
                        <a:rPr lang="en-US" sz="1100" dirty="0" err="1"/>
                        <a:t>ContainerAction</a:t>
                      </a:r>
                      <a:endParaRPr lang="en-US" sz="1100" dirty="0"/>
                    </a:p>
                  </a:txBody>
                  <a:tcPr/>
                </a:tc>
                <a:tc>
                  <a:txBody>
                    <a:bodyPr/>
                    <a:lstStyle/>
                    <a:p>
                      <a:r>
                        <a:rPr lang="en-US" sz="1100" dirty="0" err="1"/>
                        <a:t>ContainerId</a:t>
                      </a:r>
                      <a:r>
                        <a:rPr lang="en-US" sz="1100" dirty="0"/>
                        <a:t>, Action</a:t>
                      </a:r>
                    </a:p>
                  </a:txBody>
                  <a:tcPr/>
                </a:tc>
                <a:tc>
                  <a:txBody>
                    <a:bodyPr/>
                    <a:lstStyle/>
                    <a:p>
                      <a:r>
                        <a:rPr lang="en-US" sz="1100" dirty="0" err="1"/>
                        <a:t>ContainersStreams</a:t>
                      </a:r>
                      <a:endParaRPr lang="en-US" sz="1100" dirty="0"/>
                    </a:p>
                  </a:txBody>
                  <a:tcPr/>
                </a:tc>
                <a:tc>
                  <a:txBody>
                    <a:bodyPr/>
                    <a:lstStyle/>
                    <a:p>
                      <a:r>
                        <a:rPr lang="en-US" sz="1100" dirty="0" err="1"/>
                        <a:t>OrdersQ</a:t>
                      </a:r>
                      <a:r>
                        <a:rPr lang="en-US" sz="1100" dirty="0"/>
                        <a:t>, </a:t>
                      </a:r>
                      <a:r>
                        <a:rPr lang="en-US" sz="1100" dirty="0" err="1"/>
                        <a:t>ContainersQ</a:t>
                      </a:r>
                      <a:endParaRPr lang="en-US" sz="1100" dirty="0"/>
                    </a:p>
                  </a:txBody>
                  <a:tcPr/>
                </a:tc>
                <a:extLst>
                  <a:ext uri="{0D108BD9-81ED-4DB2-BD59-A6C34878D82A}">
                    <a16:rowId xmlns:a16="http://schemas.microsoft.com/office/drawing/2014/main" val="1392596522"/>
                  </a:ext>
                </a:extLst>
              </a:tr>
              <a:tr h="248622">
                <a:tc vMerge="1">
                  <a:txBody>
                    <a:bodyPr/>
                    <a:lstStyle/>
                    <a:p>
                      <a:endParaRPr lang="en-US" sz="1100" dirty="0"/>
                    </a:p>
                  </a:txBody>
                  <a:tcPr/>
                </a:tc>
                <a:tc>
                  <a:txBody>
                    <a:bodyPr/>
                    <a:lstStyle/>
                    <a:p>
                      <a:r>
                        <a:rPr lang="en-US" sz="1100" dirty="0" err="1"/>
                        <a:t>ContainerTempError</a:t>
                      </a:r>
                      <a:endParaRPr lang="en-US" sz="1100" dirty="0"/>
                    </a:p>
                  </a:txBody>
                  <a:tcPr/>
                </a:tc>
                <a:tc>
                  <a:txBody>
                    <a:bodyPr/>
                    <a:lstStyle/>
                    <a:p>
                      <a:r>
                        <a:rPr lang="en-US" sz="1100" dirty="0" err="1"/>
                        <a:t>ContainerId</a:t>
                      </a:r>
                      <a:r>
                        <a:rPr lang="en-US" sz="1100" dirty="0"/>
                        <a:t>, </a:t>
                      </a:r>
                      <a:r>
                        <a:rPr lang="en-US" sz="1100" dirty="0" err="1"/>
                        <a:t>FailCode</a:t>
                      </a:r>
                      <a:endParaRPr lang="en-US" sz="1100" dirty="0"/>
                    </a:p>
                  </a:txBody>
                  <a:tcPr/>
                </a:tc>
                <a:tc>
                  <a:txBody>
                    <a:bodyPr/>
                    <a:lstStyle/>
                    <a:p>
                      <a:r>
                        <a:rPr lang="en-US" sz="1100" dirty="0" err="1"/>
                        <a:t>ContainersStreams</a:t>
                      </a:r>
                      <a:endParaRPr lang="en-US" sz="1100" dirty="0"/>
                    </a:p>
                  </a:txBody>
                  <a:tcPr/>
                </a:tc>
                <a:tc>
                  <a:txBody>
                    <a:bodyPr/>
                    <a:lstStyle/>
                    <a:p>
                      <a:r>
                        <a:rPr lang="en-US" sz="1100" dirty="0" err="1"/>
                        <a:t>OrdersQ</a:t>
                      </a:r>
                      <a:r>
                        <a:rPr lang="en-US" sz="1100" dirty="0"/>
                        <a:t>, </a:t>
                      </a:r>
                      <a:r>
                        <a:rPr lang="en-US" sz="1100" dirty="0" err="1"/>
                        <a:t>ContainersQ</a:t>
                      </a:r>
                      <a:r>
                        <a:rPr lang="en-US" sz="1100" dirty="0"/>
                        <a:t> </a:t>
                      </a:r>
                    </a:p>
                  </a:txBody>
                  <a:tcPr/>
                </a:tc>
                <a:extLst>
                  <a:ext uri="{0D108BD9-81ED-4DB2-BD59-A6C34878D82A}">
                    <a16:rowId xmlns:a16="http://schemas.microsoft.com/office/drawing/2014/main" val="3929905453"/>
                  </a:ext>
                </a:extLst>
              </a:tr>
              <a:tr h="248622">
                <a:tc>
                  <a:txBody>
                    <a:bodyPr/>
                    <a:lstStyle/>
                    <a:p>
                      <a:r>
                        <a:rPr lang="en-US" sz="1100" dirty="0"/>
                        <a:t>Voyages </a:t>
                      </a:r>
                    </a:p>
                  </a:txBody>
                  <a:tcPr/>
                </a:tc>
                <a:tc>
                  <a:txBody>
                    <a:bodyPr/>
                    <a:lstStyle/>
                    <a:p>
                      <a:r>
                        <a:rPr lang="en-US" sz="1100" dirty="0" err="1"/>
                        <a:t>ShipEndedVoyage</a:t>
                      </a:r>
                      <a:endParaRPr lang="en-US" sz="1100" dirty="0"/>
                    </a:p>
                  </a:txBody>
                  <a:tcPr/>
                </a:tc>
                <a:tc>
                  <a:txBody>
                    <a:bodyPr/>
                    <a:lstStyle/>
                    <a:p>
                      <a:r>
                        <a:rPr lang="en-US" sz="1100" dirty="0" err="1"/>
                        <a:t>ShipId</a:t>
                      </a:r>
                      <a:r>
                        <a:rPr lang="en-US" sz="1100" dirty="0"/>
                        <a:t>, </a:t>
                      </a:r>
                      <a:r>
                        <a:rPr lang="en-US" sz="1100" dirty="0" err="1"/>
                        <a:t>VoyageId</a:t>
                      </a:r>
                      <a:endParaRPr lang="en-US" sz="1100" dirty="0"/>
                    </a:p>
                  </a:txBody>
                  <a:tcPr/>
                </a:tc>
                <a:tc>
                  <a:txBody>
                    <a:bodyPr/>
                    <a:lstStyle/>
                    <a:p>
                      <a:r>
                        <a:rPr lang="en-US" sz="1100" dirty="0" err="1"/>
                        <a:t>ShipsSim</a:t>
                      </a:r>
                      <a:endParaRPr lang="en-US" sz="1100" dirty="0"/>
                    </a:p>
                  </a:txBody>
                  <a:tcPr/>
                </a:tc>
                <a:tc>
                  <a:txBody>
                    <a:bodyPr/>
                    <a:lstStyle/>
                    <a:p>
                      <a:r>
                        <a:rPr lang="en-US" sz="1100" dirty="0" err="1"/>
                        <a:t>VoyagesMS</a:t>
                      </a:r>
                      <a:r>
                        <a:rPr lang="en-US" sz="1100" dirty="0"/>
                        <a:t>, </a:t>
                      </a:r>
                      <a:r>
                        <a:rPr lang="en-US" sz="1100" dirty="0" err="1"/>
                        <a:t>OrdersQ</a:t>
                      </a:r>
                      <a:r>
                        <a:rPr lang="en-US" sz="1100" dirty="0"/>
                        <a:t> </a:t>
                      </a:r>
                    </a:p>
                  </a:txBody>
                  <a:tcPr/>
                </a:tc>
                <a:extLst>
                  <a:ext uri="{0D108BD9-81ED-4DB2-BD59-A6C34878D82A}">
                    <a16:rowId xmlns:a16="http://schemas.microsoft.com/office/drawing/2014/main" val="2111386651"/>
                  </a:ext>
                </a:extLst>
              </a:tr>
              <a:tr h="248622">
                <a:tc rowSpan="2">
                  <a:txBody>
                    <a:bodyPr/>
                    <a:lstStyle/>
                    <a:p>
                      <a:r>
                        <a:rPr lang="en-US" sz="1100" dirty="0"/>
                        <a:t>Orders</a:t>
                      </a:r>
                    </a:p>
                  </a:txBody>
                  <a:tcPr/>
                </a:tc>
                <a:tc>
                  <a:txBody>
                    <a:bodyPr/>
                    <a:lstStyle/>
                    <a:p>
                      <a:r>
                        <a:rPr lang="en-US" sz="1100" dirty="0" err="1"/>
                        <a:t>ContainerOffShip</a:t>
                      </a:r>
                      <a:endParaRPr lang="en-US" sz="1100" dirty="0"/>
                    </a:p>
                  </a:txBody>
                  <a:tcPr/>
                </a:tc>
                <a:tc>
                  <a:txBody>
                    <a:bodyPr/>
                    <a:lstStyle/>
                    <a:p>
                      <a:r>
                        <a:rPr lang="en-US" sz="1100" dirty="0" err="1"/>
                        <a:t>ContainerId</a:t>
                      </a:r>
                      <a:r>
                        <a:rPr lang="en-US" sz="1100" dirty="0"/>
                        <a:t>, </a:t>
                      </a:r>
                      <a:r>
                        <a:rPr lang="en-US" sz="1100" dirty="0" err="1"/>
                        <a:t>OrderId</a:t>
                      </a:r>
                      <a:endParaRPr lang="en-US" sz="1100" dirty="0"/>
                    </a:p>
                  </a:txBody>
                  <a:tcPr/>
                </a:tc>
                <a:tc>
                  <a:txBody>
                    <a:bodyPr/>
                    <a:lstStyle/>
                    <a:p>
                      <a:r>
                        <a:rPr lang="en-US" sz="1100" dirty="0" err="1"/>
                        <a:t>VoyagesMS</a:t>
                      </a:r>
                      <a:endParaRPr lang="en-US" sz="1100" dirty="0"/>
                    </a:p>
                  </a:txBody>
                  <a:tcPr/>
                </a:tc>
                <a:tc>
                  <a:txBody>
                    <a:bodyPr/>
                    <a:lstStyle/>
                    <a:p>
                      <a:r>
                        <a:rPr lang="en-US" sz="1100" dirty="0" err="1"/>
                        <a:t>OrdersMS</a:t>
                      </a:r>
                      <a:r>
                        <a:rPr lang="en-US" sz="1100" dirty="0"/>
                        <a:t>, </a:t>
                      </a:r>
                      <a:r>
                        <a:rPr lang="en-US" sz="1100" dirty="0" err="1"/>
                        <a:t>OrdersQ</a:t>
                      </a:r>
                      <a:endParaRPr lang="en-US" sz="1100" dirty="0"/>
                    </a:p>
                  </a:txBody>
                  <a:tcPr/>
                </a:tc>
                <a:extLst>
                  <a:ext uri="{0D108BD9-81ED-4DB2-BD59-A6C34878D82A}">
                    <a16:rowId xmlns:a16="http://schemas.microsoft.com/office/drawing/2014/main" val="4157826486"/>
                  </a:ext>
                </a:extLst>
              </a:tr>
              <a:tr h="248622">
                <a:tc vMerge="1">
                  <a:txBody>
                    <a:bodyPr/>
                    <a:lstStyle/>
                    <a:p>
                      <a:endParaRPr lang="en-US" sz="1100" dirty="0"/>
                    </a:p>
                  </a:txBody>
                  <a:tcPr/>
                </a:tc>
                <a:tc>
                  <a:txBody>
                    <a:bodyPr/>
                    <a:lstStyle/>
                    <a:p>
                      <a:r>
                        <a:rPr lang="en-US" sz="1100" dirty="0" err="1"/>
                        <a:t>ContainerDelivered</a:t>
                      </a:r>
                      <a:endParaRPr lang="en-US" sz="1100" dirty="0"/>
                    </a:p>
                  </a:txBody>
                  <a:tcPr/>
                </a:tc>
                <a:tc>
                  <a:txBody>
                    <a:bodyPr/>
                    <a:lstStyle/>
                    <a:p>
                      <a:r>
                        <a:rPr lang="en-US" sz="1100" dirty="0" err="1"/>
                        <a:t>ContainerId</a:t>
                      </a:r>
                      <a:r>
                        <a:rPr lang="en-US" sz="1100" dirty="0"/>
                        <a:t>, </a:t>
                      </a:r>
                      <a:r>
                        <a:rPr lang="en-US" sz="1100" dirty="0" err="1"/>
                        <a:t>OrderId</a:t>
                      </a:r>
                      <a:endParaRPr lang="en-US" sz="1100" dirty="0"/>
                    </a:p>
                  </a:txBody>
                  <a:tcPr/>
                </a:tc>
                <a:tc>
                  <a:txBody>
                    <a:bodyPr/>
                    <a:lstStyle/>
                    <a:p>
                      <a:r>
                        <a:rPr lang="en-US" sz="1100" dirty="0" err="1"/>
                        <a:t>OrdersMS</a:t>
                      </a:r>
                      <a:endParaRPr lang="en-US" sz="1100" dirty="0"/>
                    </a:p>
                  </a:txBody>
                  <a:tcPr/>
                </a:tc>
                <a:tc>
                  <a:txBody>
                    <a:bodyPr/>
                    <a:lstStyle/>
                    <a:p>
                      <a:r>
                        <a:rPr lang="en-US" sz="1100" dirty="0" err="1"/>
                        <a:t>OrdersMS</a:t>
                      </a:r>
                      <a:r>
                        <a:rPr lang="en-US" sz="1100" dirty="0"/>
                        <a:t>, </a:t>
                      </a:r>
                      <a:r>
                        <a:rPr lang="en-US" sz="1100" dirty="0" err="1"/>
                        <a:t>OrdersQ</a:t>
                      </a:r>
                      <a:r>
                        <a:rPr lang="en-US" sz="1100" dirty="0"/>
                        <a:t> </a:t>
                      </a:r>
                    </a:p>
                  </a:txBody>
                  <a:tcPr/>
                </a:tc>
                <a:extLst>
                  <a:ext uri="{0D108BD9-81ED-4DB2-BD59-A6C34878D82A}">
                    <a16:rowId xmlns:a16="http://schemas.microsoft.com/office/drawing/2014/main" val="1060318503"/>
                  </a:ext>
                </a:extLst>
              </a:tr>
              <a:tr h="248622">
                <a:tc>
                  <a:txBody>
                    <a:bodyPr/>
                    <a:lstStyle/>
                    <a:p>
                      <a:r>
                        <a:rPr lang="en-US" sz="1100" dirty="0"/>
                        <a:t>Containers</a:t>
                      </a:r>
                    </a:p>
                  </a:txBody>
                  <a:tcPr/>
                </a:tc>
                <a:tc>
                  <a:txBody>
                    <a:bodyPr/>
                    <a:lstStyle/>
                    <a:p>
                      <a:r>
                        <a:rPr lang="en-US" sz="1100" dirty="0" err="1"/>
                        <a:t>containerReleased</a:t>
                      </a:r>
                      <a:endParaRPr lang="en-US" sz="1100" dirty="0"/>
                    </a:p>
                  </a:txBody>
                  <a:tcPr/>
                </a:tc>
                <a:tc>
                  <a:txBody>
                    <a:bodyPr/>
                    <a:lstStyle/>
                    <a:p>
                      <a:r>
                        <a:rPr lang="en-US" sz="1100" dirty="0" err="1"/>
                        <a:t>ContainerId</a:t>
                      </a:r>
                      <a:endParaRPr lang="en-US" sz="1100" dirty="0"/>
                    </a:p>
                  </a:txBody>
                  <a:tcPr/>
                </a:tc>
                <a:tc>
                  <a:txBody>
                    <a:bodyPr/>
                    <a:lstStyle/>
                    <a:p>
                      <a:r>
                        <a:rPr lang="en-US" sz="1100" dirty="0" err="1"/>
                        <a:t>OrdersMS</a:t>
                      </a:r>
                      <a:endParaRPr lang="en-US" sz="1100" dirty="0"/>
                    </a:p>
                  </a:txBody>
                  <a:tcPr/>
                </a:tc>
                <a:tc>
                  <a:txBody>
                    <a:bodyPr/>
                    <a:lstStyle/>
                    <a:p>
                      <a:r>
                        <a:rPr lang="en-US" sz="1100" dirty="0" err="1"/>
                        <a:t>ContainersMS</a:t>
                      </a:r>
                      <a:endParaRPr lang="en-US" sz="1100" dirty="0"/>
                    </a:p>
                  </a:txBody>
                  <a:tcPr/>
                </a:tc>
                <a:extLst>
                  <a:ext uri="{0D108BD9-81ED-4DB2-BD59-A6C34878D82A}">
                    <a16:rowId xmlns:a16="http://schemas.microsoft.com/office/drawing/2014/main" val="3607201804"/>
                  </a:ext>
                </a:extLst>
              </a:tr>
              <a:tr h="248622">
                <a:tc>
                  <a:txBody>
                    <a:bodyPr/>
                    <a:lstStyle/>
                    <a:p>
                      <a:r>
                        <a:rPr lang="en-US" sz="1100" dirty="0"/>
                        <a:t>Orders</a:t>
                      </a:r>
                    </a:p>
                  </a:txBody>
                  <a:tcPr/>
                </a:tc>
                <a:tc>
                  <a:txBody>
                    <a:bodyPr/>
                    <a:lstStyle/>
                    <a:p>
                      <a:r>
                        <a:rPr lang="en-US" sz="1100" dirty="0" err="1"/>
                        <a:t>OrderCompleted</a:t>
                      </a:r>
                      <a:endParaRPr lang="en-US" sz="1100" dirty="0"/>
                    </a:p>
                  </a:txBody>
                  <a:tcPr/>
                </a:tc>
                <a:tc>
                  <a:txBody>
                    <a:bodyPr/>
                    <a:lstStyle/>
                    <a:p>
                      <a:r>
                        <a:rPr lang="en-US" sz="1100" dirty="0" err="1"/>
                        <a:t>OrderId</a:t>
                      </a:r>
                      <a:endParaRPr lang="en-US" sz="1100" dirty="0"/>
                    </a:p>
                  </a:txBody>
                  <a:tcPr/>
                </a:tc>
                <a:tc>
                  <a:txBody>
                    <a:bodyPr/>
                    <a:lstStyle/>
                    <a:p>
                      <a:r>
                        <a:rPr lang="en-US" sz="1100" dirty="0" err="1"/>
                        <a:t>OrdersMS</a:t>
                      </a:r>
                      <a:endParaRPr lang="en-US" sz="1100" dirty="0"/>
                    </a:p>
                  </a:txBody>
                  <a:tcPr/>
                </a:tc>
                <a:tc>
                  <a:txBody>
                    <a:bodyPr/>
                    <a:lstStyle/>
                    <a:p>
                      <a:r>
                        <a:rPr lang="en-US" sz="1100" dirty="0" err="1"/>
                        <a:t>OrdersMS</a:t>
                      </a:r>
                      <a:r>
                        <a:rPr lang="en-US" sz="1100" dirty="0"/>
                        <a:t>, </a:t>
                      </a:r>
                      <a:r>
                        <a:rPr lang="en-US" sz="1100" dirty="0" err="1"/>
                        <a:t>OrdersQ</a:t>
                      </a:r>
                      <a:r>
                        <a:rPr lang="en-US" sz="1100" dirty="0"/>
                        <a:t> </a:t>
                      </a:r>
                    </a:p>
                  </a:txBody>
                  <a:tcPr/>
                </a:tc>
                <a:extLst>
                  <a:ext uri="{0D108BD9-81ED-4DB2-BD59-A6C34878D82A}">
                    <a16:rowId xmlns:a16="http://schemas.microsoft.com/office/drawing/2014/main" val="1886285459"/>
                  </a:ext>
                </a:extLst>
              </a:tr>
            </a:tbl>
          </a:graphicData>
        </a:graphic>
      </p:graphicFrame>
    </p:spTree>
    <p:extLst>
      <p:ext uri="{BB962C8B-B14F-4D97-AF65-F5344CB8AC3E}">
        <p14:creationId xmlns:p14="http://schemas.microsoft.com/office/powerpoint/2010/main" val="41353430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dirty="0"/>
              <a:t>Container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78</a:t>
            </a:fld>
            <a:endParaRPr lang="en-US"/>
          </a:p>
        </p:txBody>
      </p:sp>
    </p:spTree>
    <p:extLst>
      <p:ext uri="{BB962C8B-B14F-4D97-AF65-F5344CB8AC3E}">
        <p14:creationId xmlns:p14="http://schemas.microsoft.com/office/powerpoint/2010/main" val="37945440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FB8556-363F-874E-A593-1914C244E70B}"/>
              </a:ext>
            </a:extLst>
          </p:cNvPr>
          <p:cNvSpPr/>
          <p:nvPr/>
        </p:nvSpPr>
        <p:spPr>
          <a:xfrm>
            <a:off x="272956"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added to inventory</a:t>
            </a:r>
          </a:p>
        </p:txBody>
      </p:sp>
      <p:sp>
        <p:nvSpPr>
          <p:cNvPr id="31" name="TextBox 30">
            <a:extLst>
              <a:ext uri="{FF2B5EF4-FFF2-40B4-BE49-F238E27FC236}">
                <a16:creationId xmlns:a16="http://schemas.microsoft.com/office/drawing/2014/main" id="{1C1278A8-FBCD-B243-9CAB-ED2D001A4B5B}"/>
              </a:ext>
            </a:extLst>
          </p:cNvPr>
          <p:cNvSpPr txBox="1"/>
          <p:nvPr/>
        </p:nvSpPr>
        <p:spPr>
          <a:xfrm>
            <a:off x="11113252" y="6245525"/>
            <a:ext cx="1211678" cy="369332"/>
          </a:xfrm>
          <a:prstGeom prst="rect">
            <a:avLst/>
          </a:prstGeom>
          <a:noFill/>
        </p:spPr>
        <p:txBody>
          <a:bodyPr wrap="none" rtlCol="0">
            <a:spAutoFit/>
          </a:bodyPr>
          <a:lstStyle/>
          <a:p>
            <a:r>
              <a:rPr lang="en-US" dirty="0"/>
              <a:t>Continue…</a:t>
            </a:r>
          </a:p>
        </p:txBody>
      </p:sp>
      <p:sp>
        <p:nvSpPr>
          <p:cNvPr id="25" name="TextBox 24">
            <a:extLst>
              <a:ext uri="{FF2B5EF4-FFF2-40B4-BE49-F238E27FC236}">
                <a16:creationId xmlns:a16="http://schemas.microsoft.com/office/drawing/2014/main" id="{CD5C360A-87E6-614D-AE96-79ED2676AA35}"/>
              </a:ext>
            </a:extLst>
          </p:cNvPr>
          <p:cNvSpPr txBox="1"/>
          <p:nvPr/>
        </p:nvSpPr>
        <p:spPr>
          <a:xfrm>
            <a:off x="7209958" y="65082"/>
            <a:ext cx="4666855" cy="584775"/>
          </a:xfrm>
          <a:prstGeom prst="rect">
            <a:avLst/>
          </a:prstGeom>
          <a:noFill/>
        </p:spPr>
        <p:txBody>
          <a:bodyPr wrap="none" rtlCol="0">
            <a:spAutoFit/>
          </a:bodyPr>
          <a:lstStyle/>
          <a:p>
            <a:r>
              <a:rPr lang="en-US" sz="3200" dirty="0">
                <a:solidFill>
                  <a:srgbClr val="FF8531"/>
                </a:solidFill>
              </a:rPr>
              <a:t>Event Storming - Container</a:t>
            </a:r>
          </a:p>
        </p:txBody>
      </p:sp>
      <p:sp>
        <p:nvSpPr>
          <p:cNvPr id="22" name="Rectangle 21">
            <a:extLst>
              <a:ext uri="{FF2B5EF4-FFF2-40B4-BE49-F238E27FC236}">
                <a16:creationId xmlns:a16="http://schemas.microsoft.com/office/drawing/2014/main" id="{728A0254-E2B0-1C4D-9D7F-117B89EAEB14}"/>
              </a:ext>
            </a:extLst>
          </p:cNvPr>
          <p:cNvSpPr/>
          <p:nvPr/>
        </p:nvSpPr>
        <p:spPr>
          <a:xfrm>
            <a:off x="9543385" y="1400177"/>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removed from inventory</a:t>
            </a:r>
          </a:p>
        </p:txBody>
      </p:sp>
      <p:sp>
        <p:nvSpPr>
          <p:cNvPr id="27" name="Rectangle 26">
            <a:extLst>
              <a:ext uri="{FF2B5EF4-FFF2-40B4-BE49-F238E27FC236}">
                <a16:creationId xmlns:a16="http://schemas.microsoft.com/office/drawing/2014/main" id="{8E656FF9-3C29-7B4D-ADFD-7BC2BA717270}"/>
              </a:ext>
            </a:extLst>
          </p:cNvPr>
          <p:cNvSpPr/>
          <p:nvPr/>
        </p:nvSpPr>
        <p:spPr>
          <a:xfrm>
            <a:off x="2098537"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landed at location</a:t>
            </a:r>
          </a:p>
        </p:txBody>
      </p:sp>
      <p:sp>
        <p:nvSpPr>
          <p:cNvPr id="29" name="Rectangle 28">
            <a:extLst>
              <a:ext uri="{FF2B5EF4-FFF2-40B4-BE49-F238E27FC236}">
                <a16:creationId xmlns:a16="http://schemas.microsoft.com/office/drawing/2014/main" id="{A22F29CF-1B68-4D43-817D-4DB2773C08E6}"/>
              </a:ext>
            </a:extLst>
          </p:cNvPr>
          <p:cNvSpPr/>
          <p:nvPr/>
        </p:nvSpPr>
        <p:spPr>
          <a:xfrm>
            <a:off x="2707646"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in maintenance</a:t>
            </a:r>
          </a:p>
        </p:txBody>
      </p:sp>
      <p:sp>
        <p:nvSpPr>
          <p:cNvPr id="30" name="Rectangle 29">
            <a:extLst>
              <a:ext uri="{FF2B5EF4-FFF2-40B4-BE49-F238E27FC236}">
                <a16:creationId xmlns:a16="http://schemas.microsoft.com/office/drawing/2014/main" id="{148C59FA-79C1-614C-A059-B8C5B3B50776}"/>
              </a:ext>
            </a:extLst>
          </p:cNvPr>
          <p:cNvSpPr/>
          <p:nvPr/>
        </p:nvSpPr>
        <p:spPr>
          <a:xfrm>
            <a:off x="3689952"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vessel</a:t>
            </a:r>
          </a:p>
        </p:txBody>
      </p:sp>
      <p:sp>
        <p:nvSpPr>
          <p:cNvPr id="33" name="Rectangle 32">
            <a:extLst>
              <a:ext uri="{FF2B5EF4-FFF2-40B4-BE49-F238E27FC236}">
                <a16:creationId xmlns:a16="http://schemas.microsoft.com/office/drawing/2014/main" id="{1A90B2A2-3822-384B-8F4A-32427AC2213B}"/>
              </a:ext>
            </a:extLst>
          </p:cNvPr>
          <p:cNvSpPr/>
          <p:nvPr/>
        </p:nvSpPr>
        <p:spPr>
          <a:xfrm>
            <a:off x="5211850"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maintenance</a:t>
            </a:r>
          </a:p>
        </p:txBody>
      </p:sp>
      <p:sp>
        <p:nvSpPr>
          <p:cNvPr id="34" name="Rectangle 33">
            <a:extLst>
              <a:ext uri="{FF2B5EF4-FFF2-40B4-BE49-F238E27FC236}">
                <a16:creationId xmlns:a16="http://schemas.microsoft.com/office/drawing/2014/main" id="{5A85B1E2-3E9F-1045-A6DE-D0C6C8BF70FC}"/>
              </a:ext>
            </a:extLst>
          </p:cNvPr>
          <p:cNvSpPr/>
          <p:nvPr/>
        </p:nvSpPr>
        <p:spPr>
          <a:xfrm>
            <a:off x="6733751"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truck</a:t>
            </a:r>
          </a:p>
        </p:txBody>
      </p:sp>
      <p:sp>
        <p:nvSpPr>
          <p:cNvPr id="36" name="Rectangle 35">
            <a:extLst>
              <a:ext uri="{FF2B5EF4-FFF2-40B4-BE49-F238E27FC236}">
                <a16:creationId xmlns:a16="http://schemas.microsoft.com/office/drawing/2014/main" id="{2AF3A9FA-6F63-A248-996A-46863785798D}"/>
              </a:ext>
            </a:extLst>
          </p:cNvPr>
          <p:cNvSpPr/>
          <p:nvPr/>
        </p:nvSpPr>
        <p:spPr>
          <a:xfrm>
            <a:off x="1489427" y="302236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assigned to order</a:t>
            </a:r>
          </a:p>
        </p:txBody>
      </p:sp>
      <p:sp>
        <p:nvSpPr>
          <p:cNvPr id="37" name="Rectangle 36">
            <a:extLst>
              <a:ext uri="{FF2B5EF4-FFF2-40B4-BE49-F238E27FC236}">
                <a16:creationId xmlns:a16="http://schemas.microsoft.com/office/drawing/2014/main" id="{EBBCA898-672F-FE47-B812-552AC842CF2D}"/>
              </a:ext>
            </a:extLst>
          </p:cNvPr>
          <p:cNvSpPr/>
          <p:nvPr/>
        </p:nvSpPr>
        <p:spPr>
          <a:xfrm>
            <a:off x="4104327" y="3022362"/>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released from order</a:t>
            </a:r>
          </a:p>
        </p:txBody>
      </p:sp>
      <p:sp>
        <p:nvSpPr>
          <p:cNvPr id="38" name="Rectangle 37">
            <a:extLst>
              <a:ext uri="{FF2B5EF4-FFF2-40B4-BE49-F238E27FC236}">
                <a16:creationId xmlns:a16="http://schemas.microsoft.com/office/drawing/2014/main" id="{CB4E48BF-1321-8347-9B75-06ADE87F2114}"/>
              </a:ext>
            </a:extLst>
          </p:cNvPr>
          <p:cNvSpPr/>
          <p:nvPr/>
        </p:nvSpPr>
        <p:spPr>
          <a:xfrm>
            <a:off x="5211851"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vessel</a:t>
            </a:r>
          </a:p>
        </p:txBody>
      </p:sp>
      <p:sp>
        <p:nvSpPr>
          <p:cNvPr id="39" name="Rectangle 38">
            <a:extLst>
              <a:ext uri="{FF2B5EF4-FFF2-40B4-BE49-F238E27FC236}">
                <a16:creationId xmlns:a16="http://schemas.microsoft.com/office/drawing/2014/main" id="{FCCF8CFA-3426-A94F-91FC-8E266866E31A}"/>
              </a:ext>
            </a:extLst>
          </p:cNvPr>
          <p:cNvSpPr/>
          <p:nvPr/>
        </p:nvSpPr>
        <p:spPr>
          <a:xfrm>
            <a:off x="8138568"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truck</a:t>
            </a:r>
          </a:p>
        </p:txBody>
      </p:sp>
      <p:sp>
        <p:nvSpPr>
          <p:cNvPr id="40" name="Rectangle 39">
            <a:extLst>
              <a:ext uri="{FF2B5EF4-FFF2-40B4-BE49-F238E27FC236}">
                <a16:creationId xmlns:a16="http://schemas.microsoft.com/office/drawing/2014/main" id="{6DF14F95-2594-074C-951F-FB7B5B392573}"/>
              </a:ext>
            </a:extLst>
          </p:cNvPr>
          <p:cNvSpPr/>
          <p:nvPr/>
        </p:nvSpPr>
        <p:spPr>
          <a:xfrm>
            <a:off x="6527177" y="302236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loaded</a:t>
            </a:r>
          </a:p>
        </p:txBody>
      </p:sp>
      <p:sp>
        <p:nvSpPr>
          <p:cNvPr id="41" name="Rectangle 40">
            <a:extLst>
              <a:ext uri="{FF2B5EF4-FFF2-40B4-BE49-F238E27FC236}">
                <a16:creationId xmlns:a16="http://schemas.microsoft.com/office/drawing/2014/main" id="{B8C622A3-8C9F-2D42-806B-7F803698505C}"/>
              </a:ext>
            </a:extLst>
          </p:cNvPr>
          <p:cNvSpPr/>
          <p:nvPr/>
        </p:nvSpPr>
        <p:spPr>
          <a:xfrm>
            <a:off x="8325166" y="3022360"/>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unloaded</a:t>
            </a:r>
          </a:p>
        </p:txBody>
      </p:sp>
      <p:sp>
        <p:nvSpPr>
          <p:cNvPr id="42" name="Rectangle 41">
            <a:extLst>
              <a:ext uri="{FF2B5EF4-FFF2-40B4-BE49-F238E27FC236}">
                <a16:creationId xmlns:a16="http://schemas.microsoft.com/office/drawing/2014/main" id="{6094FF5A-97FD-7E46-AEA5-61DD2BF390D7}"/>
              </a:ext>
            </a:extLst>
          </p:cNvPr>
          <p:cNvSpPr/>
          <p:nvPr/>
        </p:nvSpPr>
        <p:spPr>
          <a:xfrm>
            <a:off x="7529458"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closed</a:t>
            </a:r>
          </a:p>
        </p:txBody>
      </p:sp>
      <p:sp>
        <p:nvSpPr>
          <p:cNvPr id="43" name="Rectangle 42">
            <a:extLst>
              <a:ext uri="{FF2B5EF4-FFF2-40B4-BE49-F238E27FC236}">
                <a16:creationId xmlns:a16="http://schemas.microsoft.com/office/drawing/2014/main" id="{0639A7DE-769C-A74B-A3A4-5B3CCCAEE0F6}"/>
              </a:ext>
            </a:extLst>
          </p:cNvPr>
          <p:cNvSpPr/>
          <p:nvPr/>
        </p:nvSpPr>
        <p:spPr>
          <a:xfrm>
            <a:off x="9484354" y="471632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opened</a:t>
            </a:r>
          </a:p>
        </p:txBody>
      </p:sp>
    </p:spTree>
    <p:extLst>
      <p:ext uri="{BB962C8B-B14F-4D97-AF65-F5344CB8AC3E}">
        <p14:creationId xmlns:p14="http://schemas.microsoft.com/office/powerpoint/2010/main" val="3982867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7044" y="114255"/>
            <a:ext cx="10886813" cy="527769"/>
          </a:xfrm>
        </p:spPr>
        <p:txBody>
          <a:bodyPr/>
          <a:lstStyle/>
          <a:p>
            <a:r>
              <a:rPr lang="en-US" dirty="0"/>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8" y="4841237"/>
            <a:ext cx="11191615" cy="1136178"/>
          </a:xfrm>
        </p:spPr>
        <p:txBody>
          <a:bodyPr/>
          <a:lstStyle/>
          <a:p>
            <a:r>
              <a:rPr lang="en-US" sz="2000" dirty="0"/>
              <a:t>When a pod crashes, the new instance can reload from a previously committed offset, or from the last snapshot</a:t>
            </a:r>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8</a:t>
            </a:fld>
            <a:endParaRPr lang="en-US" dirty="0">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3250548"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Created</a:t>
            </a:r>
            <a:endParaRPr lang="en-US" sz="900" dirty="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761391"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4272234"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4783077"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Confirmed</a:t>
            </a:r>
            <a:endParaRPr lang="en-US" sz="900" dirty="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5293920"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Shipped</a:t>
            </a:r>
            <a:endParaRPr lang="en-US" sz="900" dirty="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7593360" y="94413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 Pod</a:t>
            </a:r>
          </a:p>
        </p:txBody>
      </p:sp>
      <p:sp>
        <p:nvSpPr>
          <p:cNvPr id="33" name="Can 32">
            <a:extLst>
              <a:ext uri="{FF2B5EF4-FFF2-40B4-BE49-F238E27FC236}">
                <a16:creationId xmlns:a16="http://schemas.microsoft.com/office/drawing/2014/main" id="{17CDB687-7A00-3B49-B421-A3E84C08F0D8}"/>
              </a:ext>
            </a:extLst>
          </p:cNvPr>
          <p:cNvSpPr/>
          <p:nvPr/>
        </p:nvSpPr>
        <p:spPr>
          <a:xfrm flipH="1">
            <a:off x="9153486" y="113273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cxnSp>
        <p:nvCxnSpPr>
          <p:cNvPr id="48" name="Elbow Connector 47">
            <a:extLst>
              <a:ext uri="{FF2B5EF4-FFF2-40B4-BE49-F238E27FC236}">
                <a16:creationId xmlns:a16="http://schemas.microsoft.com/office/drawing/2014/main" id="{08D294B1-16BA-4947-B6E9-F9E2D637CAC9}"/>
              </a:ext>
            </a:extLst>
          </p:cNvPr>
          <p:cNvCxnSpPr>
            <a:cxnSpLocks/>
            <a:stCxn id="17" idx="0"/>
            <a:endCxn id="22" idx="1"/>
          </p:cNvCxnSpPr>
          <p:nvPr/>
        </p:nvCxnSpPr>
        <p:spPr>
          <a:xfrm rot="5400000" flipH="1" flipV="1">
            <a:off x="5641956" y="146338"/>
            <a:ext cx="837105" cy="306570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7877908" y="4126519"/>
            <a:ext cx="689035" cy="369332"/>
          </a:xfrm>
          <a:prstGeom prst="rect">
            <a:avLst/>
          </a:prstGeom>
          <a:noFill/>
        </p:spPr>
        <p:txBody>
          <a:bodyPr wrap="none" rtlCol="0">
            <a:spAutoFit/>
          </a:bodyPr>
          <a:lstStyle/>
          <a:p>
            <a:r>
              <a:rPr lang="en-US" dirty="0"/>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5527909" y="1340715"/>
            <a:ext cx="744756" cy="369332"/>
          </a:xfrm>
          <a:prstGeom prst="rect">
            <a:avLst/>
          </a:prstGeom>
          <a:noFill/>
        </p:spPr>
        <p:txBody>
          <a:bodyPr wrap="none" rtlCol="0">
            <a:spAutoFit/>
          </a:bodyPr>
          <a:lstStyle/>
          <a:p>
            <a:r>
              <a:rPr lang="en-US" dirty="0"/>
              <a:t>offset</a:t>
            </a:r>
          </a:p>
        </p:txBody>
      </p:sp>
      <p:sp>
        <p:nvSpPr>
          <p:cNvPr id="40" name="Rounded Rectangle 39">
            <a:extLst>
              <a:ext uri="{FF2B5EF4-FFF2-40B4-BE49-F238E27FC236}">
                <a16:creationId xmlns:a16="http://schemas.microsoft.com/office/drawing/2014/main" id="{A1C23ADD-80AB-5743-A765-E52168A0644E}"/>
              </a:ext>
            </a:extLst>
          </p:cNvPr>
          <p:cNvSpPr/>
          <p:nvPr/>
        </p:nvSpPr>
        <p:spPr bwMode="auto">
          <a:xfrm>
            <a:off x="115925" y="2109657"/>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Created</a:t>
            </a:r>
            <a:endParaRPr lang="en-US" sz="900" dirty="0">
              <a:solidFill>
                <a:schemeClr val="bg1"/>
              </a:solidFill>
            </a:endParaRPr>
          </a:p>
        </p:txBody>
      </p:sp>
      <p:sp>
        <p:nvSpPr>
          <p:cNvPr id="46" name="Rounded Rectangle 45">
            <a:extLst>
              <a:ext uri="{FF2B5EF4-FFF2-40B4-BE49-F238E27FC236}">
                <a16:creationId xmlns:a16="http://schemas.microsoft.com/office/drawing/2014/main" id="{8C8A3AD2-E8C5-2F44-9AD9-AC3D0BFED386}"/>
              </a:ext>
            </a:extLst>
          </p:cNvPr>
          <p:cNvSpPr/>
          <p:nvPr/>
        </p:nvSpPr>
        <p:spPr bwMode="auto">
          <a:xfrm>
            <a:off x="646129"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Confirmed</a:t>
            </a:r>
            <a:endParaRPr lang="en-US" sz="900" dirty="0">
              <a:solidFill>
                <a:schemeClr val="bg1"/>
              </a:solidFill>
            </a:endParaRPr>
          </a:p>
        </p:txBody>
      </p:sp>
      <p:sp>
        <p:nvSpPr>
          <p:cNvPr id="47" name="Rounded Rectangle 46">
            <a:extLst>
              <a:ext uri="{FF2B5EF4-FFF2-40B4-BE49-F238E27FC236}">
                <a16:creationId xmlns:a16="http://schemas.microsoft.com/office/drawing/2014/main" id="{D09B4802-E5EE-1B4A-9D55-3F1FB22181A6}"/>
              </a:ext>
            </a:extLst>
          </p:cNvPr>
          <p:cNvSpPr/>
          <p:nvPr/>
        </p:nvSpPr>
        <p:spPr bwMode="auto">
          <a:xfrm>
            <a:off x="1156972"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Shipped</a:t>
            </a:r>
            <a:endParaRPr lang="en-US" sz="900" dirty="0">
              <a:solidFill>
                <a:schemeClr val="bg1"/>
              </a:solidFill>
            </a:endParaRPr>
          </a:p>
        </p:txBody>
      </p:sp>
      <p:sp>
        <p:nvSpPr>
          <p:cNvPr id="49" name="Rounded Rectangle 48">
            <a:extLst>
              <a:ext uri="{FF2B5EF4-FFF2-40B4-BE49-F238E27FC236}">
                <a16:creationId xmlns:a16="http://schemas.microsoft.com/office/drawing/2014/main" id="{5EC8154F-78F7-1545-B9F8-9A9607BE3AEC}"/>
              </a:ext>
            </a:extLst>
          </p:cNvPr>
          <p:cNvSpPr/>
          <p:nvPr/>
        </p:nvSpPr>
        <p:spPr bwMode="auto">
          <a:xfrm>
            <a:off x="2739705" y="2106940"/>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Delivered</a:t>
            </a:r>
            <a:endParaRPr lang="en-US" sz="900" dirty="0">
              <a:solidFill>
                <a:schemeClr val="bg1"/>
              </a:solidFill>
            </a:endParaRPr>
          </a:p>
        </p:txBody>
      </p:sp>
      <p:sp>
        <p:nvSpPr>
          <p:cNvPr id="50" name="Rounded Rectangle 49">
            <a:extLst>
              <a:ext uri="{FF2B5EF4-FFF2-40B4-BE49-F238E27FC236}">
                <a16:creationId xmlns:a16="http://schemas.microsoft.com/office/drawing/2014/main" id="{5123FEAA-2DD3-EF40-97F3-8456DBB3B7FF}"/>
              </a:ext>
            </a:extLst>
          </p:cNvPr>
          <p:cNvSpPr/>
          <p:nvPr/>
        </p:nvSpPr>
        <p:spPr bwMode="auto">
          <a:xfrm>
            <a:off x="1667815"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In Transit</a:t>
            </a:r>
            <a:endParaRPr lang="en-US" sz="900" dirty="0">
              <a:solidFill>
                <a:schemeClr val="bg1"/>
              </a:solidFill>
            </a:endParaRPr>
          </a:p>
        </p:txBody>
      </p:sp>
      <p:sp>
        <p:nvSpPr>
          <p:cNvPr id="53" name="Rounded Rectangle 52">
            <a:extLst>
              <a:ext uri="{FF2B5EF4-FFF2-40B4-BE49-F238E27FC236}">
                <a16:creationId xmlns:a16="http://schemas.microsoft.com/office/drawing/2014/main" id="{B6D72F03-3706-604B-AC73-6FB52E7E7E9A}"/>
              </a:ext>
            </a:extLst>
          </p:cNvPr>
          <p:cNvSpPr/>
          <p:nvPr/>
        </p:nvSpPr>
        <p:spPr bwMode="auto">
          <a:xfrm>
            <a:off x="2189669" y="2106940"/>
            <a:ext cx="510843" cy="2169458"/>
          </a:xfrm>
          <a:prstGeom prst="roundRect">
            <a:avLst/>
          </a:prstGeom>
          <a:solidFill>
            <a:schemeClr val="bg1">
              <a:lumMod val="85000"/>
            </a:schemeClr>
          </a:solidFill>
          <a:ln>
            <a:solidFill>
              <a:srgbClr val="FF5BD0"/>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rgbClr val="7030A0"/>
                </a:solidFill>
              </a:rPr>
              <a:t>Snapshot</a:t>
            </a:r>
            <a:endParaRPr lang="en-US" sz="900" dirty="0">
              <a:solidFill>
                <a:srgbClr val="7030A0"/>
              </a:solidFill>
            </a:endParaRPr>
          </a:p>
        </p:txBody>
      </p:sp>
      <p:sp>
        <p:nvSpPr>
          <p:cNvPr id="3" name="Cross 2">
            <a:extLst>
              <a:ext uri="{FF2B5EF4-FFF2-40B4-BE49-F238E27FC236}">
                <a16:creationId xmlns:a16="http://schemas.microsoft.com/office/drawing/2014/main" id="{8DE22734-9B60-DC49-9876-EB63AF7A22F3}"/>
              </a:ext>
            </a:extLst>
          </p:cNvPr>
          <p:cNvSpPr/>
          <p:nvPr/>
        </p:nvSpPr>
        <p:spPr>
          <a:xfrm rot="2758511">
            <a:off x="7916222" y="773803"/>
            <a:ext cx="914400" cy="914400"/>
          </a:xfrm>
          <a:prstGeom prst="plus">
            <a:avLst>
              <a:gd name="adj" fmla="val 442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1B4D8FB8-E7CE-D540-AAD0-35BD0C1B1CDE}"/>
              </a:ext>
            </a:extLst>
          </p:cNvPr>
          <p:cNvSpPr/>
          <p:nvPr/>
        </p:nvSpPr>
        <p:spPr>
          <a:xfrm>
            <a:off x="7593360" y="2271944"/>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a:t>
            </a:r>
          </a:p>
          <a:p>
            <a:pPr algn="ctr"/>
            <a:r>
              <a:rPr lang="en-US" sz="1200" dirty="0">
                <a:solidFill>
                  <a:schemeClr val="accent5">
                    <a:lumMod val="50000"/>
                  </a:schemeClr>
                </a:solidFill>
              </a:rPr>
              <a:t>Pod</a:t>
            </a:r>
          </a:p>
        </p:txBody>
      </p:sp>
      <p:cxnSp>
        <p:nvCxnSpPr>
          <p:cNvPr id="55" name="Elbow Connector 54">
            <a:extLst>
              <a:ext uri="{FF2B5EF4-FFF2-40B4-BE49-F238E27FC236}">
                <a16:creationId xmlns:a16="http://schemas.microsoft.com/office/drawing/2014/main" id="{BEEC7681-61D2-B742-B068-338C2C5FF416}"/>
              </a:ext>
            </a:extLst>
          </p:cNvPr>
          <p:cNvCxnSpPr>
            <a:cxnSpLocks/>
            <a:stCxn id="16" idx="0"/>
            <a:endCxn id="54" idx="1"/>
          </p:cNvCxnSpPr>
          <p:nvPr/>
        </p:nvCxnSpPr>
        <p:spPr>
          <a:xfrm rot="16200000" flipH="1">
            <a:off x="5559731" y="554823"/>
            <a:ext cx="490709" cy="3576547"/>
          </a:xfrm>
          <a:prstGeom prst="bentConnector4">
            <a:avLst>
              <a:gd name="adj1" fmla="val -46586"/>
              <a:gd name="adj2" fmla="val 53571"/>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3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2BD3E5-190D-6A43-9204-A6BB1BFA96F1}"/>
              </a:ext>
            </a:extLst>
          </p:cNvPr>
          <p:cNvSpPr>
            <a:spLocks noGrp="1"/>
          </p:cNvSpPr>
          <p:nvPr>
            <p:ph type="sldNum" sz="quarter" idx="12"/>
          </p:nvPr>
        </p:nvSpPr>
        <p:spPr/>
        <p:txBody>
          <a:bodyPr/>
          <a:lstStyle/>
          <a:p>
            <a:fld id="{C565C23E-6D76-459C-BC14-A9049E4EE889}" type="slidenum">
              <a:rPr lang="en-US" smtClean="0"/>
              <a:t>80</a:t>
            </a:fld>
            <a:endParaRPr lang="en-US"/>
          </a:p>
        </p:txBody>
      </p:sp>
      <p:sp>
        <p:nvSpPr>
          <p:cNvPr id="3" name="Rectangle 2">
            <a:extLst>
              <a:ext uri="{FF2B5EF4-FFF2-40B4-BE49-F238E27FC236}">
                <a16:creationId xmlns:a16="http://schemas.microsoft.com/office/drawing/2014/main" id="{1351846F-1F51-884F-A55B-68CC1DCB2307}"/>
              </a:ext>
            </a:extLst>
          </p:cNvPr>
          <p:cNvSpPr/>
          <p:nvPr/>
        </p:nvSpPr>
        <p:spPr>
          <a:xfrm>
            <a:off x="1982486" y="1235071"/>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added to inventory</a:t>
            </a:r>
          </a:p>
        </p:txBody>
      </p:sp>
      <p:sp>
        <p:nvSpPr>
          <p:cNvPr id="5" name="Rounded Rectangle 4">
            <a:extLst>
              <a:ext uri="{FF2B5EF4-FFF2-40B4-BE49-F238E27FC236}">
                <a16:creationId xmlns:a16="http://schemas.microsoft.com/office/drawing/2014/main" id="{8ADA9A29-DFC7-DF4F-A9B1-C3121AD9CF82}"/>
              </a:ext>
            </a:extLst>
          </p:cNvPr>
          <p:cNvSpPr/>
          <p:nvPr/>
        </p:nvSpPr>
        <p:spPr>
          <a:xfrm>
            <a:off x="476951" y="421003"/>
            <a:ext cx="1211338" cy="672861"/>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Shipping </a:t>
            </a:r>
            <a:r>
              <a:rPr lang="en-US" sz="1200" dirty="0" err="1">
                <a:solidFill>
                  <a:schemeClr val="accent1">
                    <a:lumMod val="50000"/>
                  </a:schemeClr>
                </a:solidFill>
              </a:rPr>
              <a:t>Oinc</a:t>
            </a:r>
            <a:r>
              <a:rPr lang="en-US" sz="1200" dirty="0">
                <a:solidFill>
                  <a:schemeClr val="accent1">
                    <a:lumMod val="50000"/>
                  </a:schemeClr>
                </a:solidFill>
              </a:rPr>
              <a:t> Clerk</a:t>
            </a:r>
          </a:p>
        </p:txBody>
      </p:sp>
      <p:sp>
        <p:nvSpPr>
          <p:cNvPr id="6" name="Rectangle 5">
            <a:extLst>
              <a:ext uri="{FF2B5EF4-FFF2-40B4-BE49-F238E27FC236}">
                <a16:creationId xmlns:a16="http://schemas.microsoft.com/office/drawing/2014/main" id="{A09E8D45-0AE2-D441-A5D0-530D6358FE42}"/>
              </a:ext>
            </a:extLst>
          </p:cNvPr>
          <p:cNvSpPr/>
          <p:nvPr/>
        </p:nvSpPr>
        <p:spPr>
          <a:xfrm>
            <a:off x="476951" y="1235071"/>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Add Reefer Container to inventory</a:t>
            </a:r>
          </a:p>
        </p:txBody>
      </p:sp>
      <p:sp>
        <p:nvSpPr>
          <p:cNvPr id="7" name="Rectangle 6">
            <a:extLst>
              <a:ext uri="{FF2B5EF4-FFF2-40B4-BE49-F238E27FC236}">
                <a16:creationId xmlns:a16="http://schemas.microsoft.com/office/drawing/2014/main" id="{C8743E70-2068-6246-A862-E4F81540695B}"/>
              </a:ext>
            </a:extLst>
          </p:cNvPr>
          <p:cNvSpPr/>
          <p:nvPr/>
        </p:nvSpPr>
        <p:spPr>
          <a:xfrm>
            <a:off x="476951" y="2419707"/>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Remove Reefer Container  inventory</a:t>
            </a:r>
          </a:p>
        </p:txBody>
      </p:sp>
      <p:sp>
        <p:nvSpPr>
          <p:cNvPr id="9" name="Rectangle 8">
            <a:extLst>
              <a:ext uri="{FF2B5EF4-FFF2-40B4-BE49-F238E27FC236}">
                <a16:creationId xmlns:a16="http://schemas.microsoft.com/office/drawing/2014/main" id="{17839720-C281-1C44-A69D-7BCFB31FD2E3}"/>
              </a:ext>
            </a:extLst>
          </p:cNvPr>
          <p:cNvSpPr/>
          <p:nvPr/>
        </p:nvSpPr>
        <p:spPr>
          <a:xfrm>
            <a:off x="476951" y="3516389"/>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Set Reefer Container  in maintenance</a:t>
            </a:r>
          </a:p>
        </p:txBody>
      </p:sp>
      <p:sp>
        <p:nvSpPr>
          <p:cNvPr id="10" name="Rectangle 9">
            <a:extLst>
              <a:ext uri="{FF2B5EF4-FFF2-40B4-BE49-F238E27FC236}">
                <a16:creationId xmlns:a16="http://schemas.microsoft.com/office/drawing/2014/main" id="{5E30E09C-E519-CB4B-9E86-7ACE35E770E4}"/>
              </a:ext>
            </a:extLst>
          </p:cNvPr>
          <p:cNvSpPr/>
          <p:nvPr/>
        </p:nvSpPr>
        <p:spPr>
          <a:xfrm>
            <a:off x="1982485" y="3523381"/>
            <a:ext cx="1218219" cy="672862"/>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in maintenance</a:t>
            </a:r>
          </a:p>
        </p:txBody>
      </p:sp>
      <p:sp>
        <p:nvSpPr>
          <p:cNvPr id="11" name="Rectangle 10">
            <a:extLst>
              <a:ext uri="{FF2B5EF4-FFF2-40B4-BE49-F238E27FC236}">
                <a16:creationId xmlns:a16="http://schemas.microsoft.com/office/drawing/2014/main" id="{3F1C4D65-BC05-F244-9F3E-A7DF85A1FE27}"/>
              </a:ext>
            </a:extLst>
          </p:cNvPr>
          <p:cNvSpPr/>
          <p:nvPr/>
        </p:nvSpPr>
        <p:spPr>
          <a:xfrm>
            <a:off x="1982485" y="4603462"/>
            <a:ext cx="1218219" cy="672863"/>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maintenance</a:t>
            </a:r>
          </a:p>
        </p:txBody>
      </p:sp>
      <p:sp>
        <p:nvSpPr>
          <p:cNvPr id="12" name="Rectangle 11">
            <a:extLst>
              <a:ext uri="{FF2B5EF4-FFF2-40B4-BE49-F238E27FC236}">
                <a16:creationId xmlns:a16="http://schemas.microsoft.com/office/drawing/2014/main" id="{84E8C5FF-41F3-0046-85DC-A22C3CF678DB}"/>
              </a:ext>
            </a:extLst>
          </p:cNvPr>
          <p:cNvSpPr/>
          <p:nvPr/>
        </p:nvSpPr>
        <p:spPr>
          <a:xfrm>
            <a:off x="1982485" y="2419707"/>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removed from inventory</a:t>
            </a:r>
          </a:p>
        </p:txBody>
      </p:sp>
      <p:sp>
        <p:nvSpPr>
          <p:cNvPr id="13" name="Rectangle 12">
            <a:extLst>
              <a:ext uri="{FF2B5EF4-FFF2-40B4-BE49-F238E27FC236}">
                <a16:creationId xmlns:a16="http://schemas.microsoft.com/office/drawing/2014/main" id="{9935E9AC-1CED-CF4C-8FFC-267541C67121}"/>
              </a:ext>
            </a:extLst>
          </p:cNvPr>
          <p:cNvSpPr/>
          <p:nvPr/>
        </p:nvSpPr>
        <p:spPr>
          <a:xfrm>
            <a:off x="470070" y="4603462"/>
            <a:ext cx="1225100" cy="101946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Release Reefer Container  from maintenance</a:t>
            </a:r>
          </a:p>
        </p:txBody>
      </p:sp>
      <p:sp>
        <p:nvSpPr>
          <p:cNvPr id="14" name="Rectangle 13">
            <a:extLst>
              <a:ext uri="{FF2B5EF4-FFF2-40B4-BE49-F238E27FC236}">
                <a16:creationId xmlns:a16="http://schemas.microsoft.com/office/drawing/2014/main" id="{C251C7F3-4E5C-F542-9568-8D6DD070BC6C}"/>
              </a:ext>
            </a:extLst>
          </p:cNvPr>
          <p:cNvSpPr/>
          <p:nvPr/>
        </p:nvSpPr>
        <p:spPr>
          <a:xfrm>
            <a:off x="464534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shipment order is created, reserve container </a:t>
            </a:r>
          </a:p>
        </p:txBody>
      </p:sp>
      <p:sp>
        <p:nvSpPr>
          <p:cNvPr id="15" name="Rectangle 14">
            <a:extLst>
              <a:ext uri="{FF2B5EF4-FFF2-40B4-BE49-F238E27FC236}">
                <a16:creationId xmlns:a16="http://schemas.microsoft.com/office/drawing/2014/main" id="{8C7E0A36-5AEB-C94E-A3EA-7EE010C2B89B}"/>
              </a:ext>
            </a:extLst>
          </p:cNvPr>
          <p:cNvSpPr/>
          <p:nvPr/>
        </p:nvSpPr>
        <p:spPr>
          <a:xfrm>
            <a:off x="4645342" y="2514035"/>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Assign Container to order </a:t>
            </a:r>
          </a:p>
        </p:txBody>
      </p:sp>
      <p:sp>
        <p:nvSpPr>
          <p:cNvPr id="16" name="Rectangle 15">
            <a:extLst>
              <a:ext uri="{FF2B5EF4-FFF2-40B4-BE49-F238E27FC236}">
                <a16:creationId xmlns:a16="http://schemas.microsoft.com/office/drawing/2014/main" id="{FB7B734F-9F3D-2048-936A-585E851A192B}"/>
              </a:ext>
            </a:extLst>
          </p:cNvPr>
          <p:cNvSpPr/>
          <p:nvPr/>
        </p:nvSpPr>
        <p:spPr>
          <a:xfrm>
            <a:off x="4641901" y="3583995"/>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assigned to order</a:t>
            </a:r>
          </a:p>
        </p:txBody>
      </p:sp>
      <p:sp>
        <p:nvSpPr>
          <p:cNvPr id="17" name="Rectangle 16">
            <a:extLst>
              <a:ext uri="{FF2B5EF4-FFF2-40B4-BE49-F238E27FC236}">
                <a16:creationId xmlns:a16="http://schemas.microsoft.com/office/drawing/2014/main" id="{4ACF0BA1-E35C-3749-98A6-4157094D2414}"/>
              </a:ext>
            </a:extLst>
          </p:cNvPr>
          <p:cNvSpPr/>
          <p:nvPr/>
        </p:nvSpPr>
        <p:spPr>
          <a:xfrm>
            <a:off x="711687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shipment order delivered, release container </a:t>
            </a:r>
          </a:p>
        </p:txBody>
      </p:sp>
      <p:sp>
        <p:nvSpPr>
          <p:cNvPr id="18" name="Heptagon 17">
            <a:extLst>
              <a:ext uri="{FF2B5EF4-FFF2-40B4-BE49-F238E27FC236}">
                <a16:creationId xmlns:a16="http://schemas.microsoft.com/office/drawing/2014/main" id="{499F702C-B0A0-904D-BCF6-48F3677C4FD3}"/>
              </a:ext>
            </a:extLst>
          </p:cNvPr>
          <p:cNvSpPr/>
          <p:nvPr/>
        </p:nvSpPr>
        <p:spPr>
          <a:xfrm>
            <a:off x="1695170"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Heptagon 18">
            <a:extLst>
              <a:ext uri="{FF2B5EF4-FFF2-40B4-BE49-F238E27FC236}">
                <a16:creationId xmlns:a16="http://schemas.microsoft.com/office/drawing/2014/main" id="{4339BD1B-F9A1-ED41-93E4-A0348BE56F80}"/>
              </a:ext>
            </a:extLst>
          </p:cNvPr>
          <p:cNvSpPr/>
          <p:nvPr/>
        </p:nvSpPr>
        <p:spPr>
          <a:xfrm>
            <a:off x="5083076"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Heptagon 19">
            <a:extLst>
              <a:ext uri="{FF2B5EF4-FFF2-40B4-BE49-F238E27FC236}">
                <a16:creationId xmlns:a16="http://schemas.microsoft.com/office/drawing/2014/main" id="{9F70422C-CC80-DF44-89BC-68E572DF683B}"/>
              </a:ext>
            </a:extLst>
          </p:cNvPr>
          <p:cNvSpPr/>
          <p:nvPr/>
        </p:nvSpPr>
        <p:spPr>
          <a:xfrm>
            <a:off x="7554607" y="5622928"/>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1" name="Rectangle 20">
            <a:extLst>
              <a:ext uri="{FF2B5EF4-FFF2-40B4-BE49-F238E27FC236}">
                <a16:creationId xmlns:a16="http://schemas.microsoft.com/office/drawing/2014/main" id="{29964FAB-7837-7C45-B72B-707E7188F208}"/>
              </a:ext>
            </a:extLst>
          </p:cNvPr>
          <p:cNvSpPr/>
          <p:nvPr/>
        </p:nvSpPr>
        <p:spPr>
          <a:xfrm>
            <a:off x="7116873" y="2601674"/>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Release Container from order </a:t>
            </a:r>
          </a:p>
        </p:txBody>
      </p:sp>
      <p:sp>
        <p:nvSpPr>
          <p:cNvPr id="22" name="Rectangle 21">
            <a:extLst>
              <a:ext uri="{FF2B5EF4-FFF2-40B4-BE49-F238E27FC236}">
                <a16:creationId xmlns:a16="http://schemas.microsoft.com/office/drawing/2014/main" id="{93C73ED0-B1F5-9645-B64B-CDA799FBDB3D}"/>
              </a:ext>
            </a:extLst>
          </p:cNvPr>
          <p:cNvSpPr/>
          <p:nvPr/>
        </p:nvSpPr>
        <p:spPr>
          <a:xfrm>
            <a:off x="7116872" y="369804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released from order</a:t>
            </a:r>
          </a:p>
        </p:txBody>
      </p:sp>
    </p:spTree>
    <p:extLst>
      <p:ext uri="{BB962C8B-B14F-4D97-AF65-F5344CB8AC3E}">
        <p14:creationId xmlns:p14="http://schemas.microsoft.com/office/powerpoint/2010/main" val="1603978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510F25-C47F-1849-9C5E-0774778E3651}"/>
              </a:ext>
            </a:extLst>
          </p:cNvPr>
          <p:cNvSpPr/>
          <p:nvPr/>
        </p:nvSpPr>
        <p:spPr>
          <a:xfrm>
            <a:off x="2086100" y="1844153"/>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Add Container to inventory </a:t>
            </a:r>
          </a:p>
        </p:txBody>
      </p:sp>
      <p:sp>
        <p:nvSpPr>
          <p:cNvPr id="12" name="Rectangle 11">
            <a:extLst>
              <a:ext uri="{FF2B5EF4-FFF2-40B4-BE49-F238E27FC236}">
                <a16:creationId xmlns:a16="http://schemas.microsoft.com/office/drawing/2014/main" id="{D01FEB48-4C3A-1F41-A91E-7444C8C49E0B}"/>
              </a:ext>
            </a:extLst>
          </p:cNvPr>
          <p:cNvSpPr/>
          <p:nvPr/>
        </p:nvSpPr>
        <p:spPr>
          <a:xfrm>
            <a:off x="7866614" y="2497026"/>
            <a:ext cx="2490922" cy="2023705"/>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sng" dirty="0">
                <a:solidFill>
                  <a:schemeClr val="bg1"/>
                </a:solidFill>
              </a:rPr>
              <a:t>Container</a:t>
            </a:r>
            <a:r>
              <a:rPr lang="en-US" sz="1400" dirty="0">
                <a:solidFill>
                  <a:schemeClr val="bg1"/>
                </a:solidFill>
              </a:rPr>
              <a:t>: </a:t>
            </a:r>
          </a:p>
          <a:p>
            <a:endParaRPr lang="en-US" sz="1400" dirty="0">
              <a:solidFill>
                <a:schemeClr val="bg1"/>
              </a:solidFill>
            </a:endParaRPr>
          </a:p>
          <a:p>
            <a:r>
              <a:rPr lang="en-US" sz="1400" dirty="0">
                <a:solidFill>
                  <a:schemeClr val="bg1"/>
                </a:solidFill>
              </a:rPr>
              <a:t>Type</a:t>
            </a:r>
          </a:p>
          <a:p>
            <a:r>
              <a:rPr lang="en-US" sz="1400" dirty="0">
                <a:solidFill>
                  <a:schemeClr val="bg1"/>
                </a:solidFill>
              </a:rPr>
              <a:t>Location</a:t>
            </a:r>
          </a:p>
          <a:p>
            <a:r>
              <a:rPr lang="en-US" sz="1400" dirty="0">
                <a:solidFill>
                  <a:schemeClr val="bg1"/>
                </a:solidFill>
              </a:rPr>
              <a:t>Capacity</a:t>
            </a:r>
          </a:p>
          <a:p>
            <a:r>
              <a:rPr lang="en-US" sz="1400" dirty="0">
                <a:solidFill>
                  <a:schemeClr val="bg1"/>
                </a:solidFill>
              </a:rPr>
              <a:t>Brand</a:t>
            </a:r>
          </a:p>
          <a:p>
            <a:r>
              <a:rPr lang="en-US" sz="1400" dirty="0">
                <a:solidFill>
                  <a:schemeClr val="bg1"/>
                </a:solidFill>
              </a:rPr>
              <a:t>Status</a:t>
            </a:r>
          </a:p>
          <a:p>
            <a:endParaRPr lang="en-US" sz="1400" dirty="0">
              <a:solidFill>
                <a:schemeClr val="bg1"/>
              </a:solidFill>
            </a:endParaRPr>
          </a:p>
        </p:txBody>
      </p:sp>
      <p:sp>
        <p:nvSpPr>
          <p:cNvPr id="14" name="Freeform 13">
            <a:extLst>
              <a:ext uri="{FF2B5EF4-FFF2-40B4-BE49-F238E27FC236}">
                <a16:creationId xmlns:a16="http://schemas.microsoft.com/office/drawing/2014/main" id="{5846ACA3-691F-AA41-8B55-C3128109B5DF}"/>
              </a:ext>
            </a:extLst>
          </p:cNvPr>
          <p:cNvSpPr/>
          <p:nvPr/>
        </p:nvSpPr>
        <p:spPr>
          <a:xfrm>
            <a:off x="1336431" y="801858"/>
            <a:ext cx="9523827" cy="5598938"/>
          </a:xfrm>
          <a:custGeom>
            <a:avLst/>
            <a:gdLst>
              <a:gd name="connsiteX0" fmla="*/ 147145 w 5608279"/>
              <a:gd name="connsiteY0" fmla="*/ 1439917 h 4035972"/>
              <a:gd name="connsiteX1" fmla="*/ 147145 w 5608279"/>
              <a:gd name="connsiteY1" fmla="*/ 1439917 h 4035972"/>
              <a:gd name="connsiteX2" fmla="*/ 157655 w 5608279"/>
              <a:gd name="connsiteY2" fmla="*/ 1240220 h 4035972"/>
              <a:gd name="connsiteX3" fmla="*/ 199697 w 5608279"/>
              <a:gd name="connsiteY3" fmla="*/ 1135117 h 4035972"/>
              <a:gd name="connsiteX4" fmla="*/ 210207 w 5608279"/>
              <a:gd name="connsiteY4" fmla="*/ 1103586 h 4035972"/>
              <a:gd name="connsiteX5" fmla="*/ 273269 w 5608279"/>
              <a:gd name="connsiteY5" fmla="*/ 1008993 h 4035972"/>
              <a:gd name="connsiteX6" fmla="*/ 294290 w 5608279"/>
              <a:gd name="connsiteY6" fmla="*/ 977462 h 4035972"/>
              <a:gd name="connsiteX7" fmla="*/ 325821 w 5608279"/>
              <a:gd name="connsiteY7" fmla="*/ 945931 h 4035972"/>
              <a:gd name="connsiteX8" fmla="*/ 346842 w 5608279"/>
              <a:gd name="connsiteY8" fmla="*/ 914400 h 4035972"/>
              <a:gd name="connsiteX9" fmla="*/ 420414 w 5608279"/>
              <a:gd name="connsiteY9" fmla="*/ 851338 h 4035972"/>
              <a:gd name="connsiteX10" fmla="*/ 441435 w 5608279"/>
              <a:gd name="connsiteY10" fmla="*/ 819807 h 4035972"/>
              <a:gd name="connsiteX11" fmla="*/ 525517 w 5608279"/>
              <a:gd name="connsiteY11" fmla="*/ 735724 h 4035972"/>
              <a:gd name="connsiteX12" fmla="*/ 620110 w 5608279"/>
              <a:gd name="connsiteY12" fmla="*/ 651641 h 4035972"/>
              <a:gd name="connsiteX13" fmla="*/ 683173 w 5608279"/>
              <a:gd name="connsiteY13" fmla="*/ 588579 h 4035972"/>
              <a:gd name="connsiteX14" fmla="*/ 714704 w 5608279"/>
              <a:gd name="connsiteY14" fmla="*/ 567558 h 4035972"/>
              <a:gd name="connsiteX15" fmla="*/ 788276 w 5608279"/>
              <a:gd name="connsiteY15" fmla="*/ 515007 h 4035972"/>
              <a:gd name="connsiteX16" fmla="*/ 819807 w 5608279"/>
              <a:gd name="connsiteY16" fmla="*/ 483476 h 4035972"/>
              <a:gd name="connsiteX17" fmla="*/ 893379 w 5608279"/>
              <a:gd name="connsiteY17" fmla="*/ 441434 h 4035972"/>
              <a:gd name="connsiteX18" fmla="*/ 924910 w 5608279"/>
              <a:gd name="connsiteY18" fmla="*/ 430924 h 4035972"/>
              <a:gd name="connsiteX19" fmla="*/ 987973 w 5608279"/>
              <a:gd name="connsiteY19" fmla="*/ 399393 h 4035972"/>
              <a:gd name="connsiteX20" fmla="*/ 1019504 w 5608279"/>
              <a:gd name="connsiteY20" fmla="*/ 378372 h 4035972"/>
              <a:gd name="connsiteX21" fmla="*/ 1072055 w 5608279"/>
              <a:gd name="connsiteY21" fmla="*/ 367862 h 4035972"/>
              <a:gd name="connsiteX22" fmla="*/ 1103586 w 5608279"/>
              <a:gd name="connsiteY22" fmla="*/ 357352 h 4035972"/>
              <a:gd name="connsiteX23" fmla="*/ 1177159 w 5608279"/>
              <a:gd name="connsiteY23" fmla="*/ 325820 h 4035972"/>
              <a:gd name="connsiteX24" fmla="*/ 1282262 w 5608279"/>
              <a:gd name="connsiteY24" fmla="*/ 304800 h 4035972"/>
              <a:gd name="connsiteX25" fmla="*/ 1387366 w 5608279"/>
              <a:gd name="connsiteY25" fmla="*/ 273269 h 4035972"/>
              <a:gd name="connsiteX26" fmla="*/ 1429407 w 5608279"/>
              <a:gd name="connsiteY26" fmla="*/ 262758 h 4035972"/>
              <a:gd name="connsiteX27" fmla="*/ 1481959 w 5608279"/>
              <a:gd name="connsiteY27" fmla="*/ 252248 h 4035972"/>
              <a:gd name="connsiteX28" fmla="*/ 1524000 w 5608279"/>
              <a:gd name="connsiteY28" fmla="*/ 241738 h 4035972"/>
              <a:gd name="connsiteX29" fmla="*/ 1650124 w 5608279"/>
              <a:gd name="connsiteY29" fmla="*/ 220717 h 4035972"/>
              <a:gd name="connsiteX30" fmla="*/ 1681655 w 5608279"/>
              <a:gd name="connsiteY30" fmla="*/ 210207 h 4035972"/>
              <a:gd name="connsiteX31" fmla="*/ 1786759 w 5608279"/>
              <a:gd name="connsiteY31" fmla="*/ 199696 h 4035972"/>
              <a:gd name="connsiteX32" fmla="*/ 1954924 w 5608279"/>
              <a:gd name="connsiteY32" fmla="*/ 178676 h 4035972"/>
              <a:gd name="connsiteX33" fmla="*/ 1996966 w 5608279"/>
              <a:gd name="connsiteY33" fmla="*/ 168165 h 4035972"/>
              <a:gd name="connsiteX34" fmla="*/ 2406869 w 5608279"/>
              <a:gd name="connsiteY34" fmla="*/ 147145 h 4035972"/>
              <a:gd name="connsiteX35" fmla="*/ 2511973 w 5608279"/>
              <a:gd name="connsiteY35" fmla="*/ 126124 h 4035972"/>
              <a:gd name="connsiteX36" fmla="*/ 2554014 w 5608279"/>
              <a:gd name="connsiteY36" fmla="*/ 105103 h 4035972"/>
              <a:gd name="connsiteX37" fmla="*/ 2617076 w 5608279"/>
              <a:gd name="connsiteY37" fmla="*/ 94593 h 4035972"/>
              <a:gd name="connsiteX38" fmla="*/ 2680138 w 5608279"/>
              <a:gd name="connsiteY38" fmla="*/ 73572 h 4035972"/>
              <a:gd name="connsiteX39" fmla="*/ 2816773 w 5608279"/>
              <a:gd name="connsiteY39" fmla="*/ 42041 h 4035972"/>
              <a:gd name="connsiteX40" fmla="*/ 2890345 w 5608279"/>
              <a:gd name="connsiteY40" fmla="*/ 21020 h 4035972"/>
              <a:gd name="connsiteX41" fmla="*/ 3005959 w 5608279"/>
              <a:gd name="connsiteY41" fmla="*/ 0 h 4035972"/>
              <a:gd name="connsiteX42" fmla="*/ 3762704 w 5608279"/>
              <a:gd name="connsiteY42" fmla="*/ 10510 h 4035972"/>
              <a:gd name="connsiteX43" fmla="*/ 3888828 w 5608279"/>
              <a:gd name="connsiteY43" fmla="*/ 42041 h 4035972"/>
              <a:gd name="connsiteX44" fmla="*/ 3993931 w 5608279"/>
              <a:gd name="connsiteY44" fmla="*/ 63062 h 4035972"/>
              <a:gd name="connsiteX45" fmla="*/ 4046483 w 5608279"/>
              <a:gd name="connsiteY45" fmla="*/ 84083 h 4035972"/>
              <a:gd name="connsiteX46" fmla="*/ 4078014 w 5608279"/>
              <a:gd name="connsiteY46" fmla="*/ 94593 h 4035972"/>
              <a:gd name="connsiteX47" fmla="*/ 4162097 w 5608279"/>
              <a:gd name="connsiteY47" fmla="*/ 147145 h 4035972"/>
              <a:gd name="connsiteX48" fmla="*/ 4225159 w 5608279"/>
              <a:gd name="connsiteY48" fmla="*/ 189186 h 4035972"/>
              <a:gd name="connsiteX49" fmla="*/ 4267200 w 5608279"/>
              <a:gd name="connsiteY49" fmla="*/ 220717 h 4035972"/>
              <a:gd name="connsiteX50" fmla="*/ 4298731 w 5608279"/>
              <a:gd name="connsiteY50" fmla="*/ 231227 h 4035972"/>
              <a:gd name="connsiteX51" fmla="*/ 4393324 w 5608279"/>
              <a:gd name="connsiteY51" fmla="*/ 262758 h 4035972"/>
              <a:gd name="connsiteX52" fmla="*/ 4435366 w 5608279"/>
              <a:gd name="connsiteY52" fmla="*/ 283779 h 4035972"/>
              <a:gd name="connsiteX53" fmla="*/ 4614042 w 5608279"/>
              <a:gd name="connsiteY53" fmla="*/ 315310 h 4035972"/>
              <a:gd name="connsiteX54" fmla="*/ 4719145 w 5608279"/>
              <a:gd name="connsiteY54" fmla="*/ 346841 h 4035972"/>
              <a:gd name="connsiteX55" fmla="*/ 4750676 w 5608279"/>
              <a:gd name="connsiteY55" fmla="*/ 357352 h 4035972"/>
              <a:gd name="connsiteX56" fmla="*/ 4782207 w 5608279"/>
              <a:gd name="connsiteY56" fmla="*/ 367862 h 4035972"/>
              <a:gd name="connsiteX57" fmla="*/ 4876800 w 5608279"/>
              <a:gd name="connsiteY57" fmla="*/ 409903 h 4035972"/>
              <a:gd name="connsiteX58" fmla="*/ 4929352 w 5608279"/>
              <a:gd name="connsiteY58" fmla="*/ 430924 h 4035972"/>
              <a:gd name="connsiteX59" fmla="*/ 5002924 w 5608279"/>
              <a:gd name="connsiteY59" fmla="*/ 472965 h 4035972"/>
              <a:gd name="connsiteX60" fmla="*/ 5044966 w 5608279"/>
              <a:gd name="connsiteY60" fmla="*/ 504496 h 4035972"/>
              <a:gd name="connsiteX61" fmla="*/ 5097517 w 5608279"/>
              <a:gd name="connsiteY61" fmla="*/ 578069 h 4035972"/>
              <a:gd name="connsiteX62" fmla="*/ 5150069 w 5608279"/>
              <a:gd name="connsiteY62" fmla="*/ 662152 h 4035972"/>
              <a:gd name="connsiteX63" fmla="*/ 5192110 w 5608279"/>
              <a:gd name="connsiteY63" fmla="*/ 746234 h 4035972"/>
              <a:gd name="connsiteX64" fmla="*/ 5202621 w 5608279"/>
              <a:gd name="connsiteY64" fmla="*/ 788276 h 4035972"/>
              <a:gd name="connsiteX65" fmla="*/ 5213131 w 5608279"/>
              <a:gd name="connsiteY65" fmla="*/ 819807 h 4035972"/>
              <a:gd name="connsiteX66" fmla="*/ 5234152 w 5608279"/>
              <a:gd name="connsiteY66" fmla="*/ 903889 h 4035972"/>
              <a:gd name="connsiteX67" fmla="*/ 5244662 w 5608279"/>
              <a:gd name="connsiteY67" fmla="*/ 945931 h 4035972"/>
              <a:gd name="connsiteX68" fmla="*/ 5276193 w 5608279"/>
              <a:gd name="connsiteY68" fmla="*/ 987972 h 4035972"/>
              <a:gd name="connsiteX69" fmla="*/ 5339255 w 5608279"/>
              <a:gd name="connsiteY69" fmla="*/ 1051034 h 4035972"/>
              <a:gd name="connsiteX70" fmla="*/ 5402317 w 5608279"/>
              <a:gd name="connsiteY70" fmla="*/ 1135117 h 4035972"/>
              <a:gd name="connsiteX71" fmla="*/ 5444359 w 5608279"/>
              <a:gd name="connsiteY71" fmla="*/ 1219200 h 4035972"/>
              <a:gd name="connsiteX72" fmla="*/ 5475890 w 5608279"/>
              <a:gd name="connsiteY72" fmla="*/ 1292772 h 4035972"/>
              <a:gd name="connsiteX73" fmla="*/ 5507421 w 5608279"/>
              <a:gd name="connsiteY73" fmla="*/ 1366345 h 4035972"/>
              <a:gd name="connsiteX74" fmla="*/ 5528442 w 5608279"/>
              <a:gd name="connsiteY74" fmla="*/ 1439917 h 4035972"/>
              <a:gd name="connsiteX75" fmla="*/ 5549462 w 5608279"/>
              <a:gd name="connsiteY75" fmla="*/ 1502979 h 4035972"/>
              <a:gd name="connsiteX76" fmla="*/ 5559973 w 5608279"/>
              <a:gd name="connsiteY76" fmla="*/ 1566041 h 4035972"/>
              <a:gd name="connsiteX77" fmla="*/ 5570483 w 5608279"/>
              <a:gd name="connsiteY77" fmla="*/ 1597572 h 4035972"/>
              <a:gd name="connsiteX78" fmla="*/ 5591504 w 5608279"/>
              <a:gd name="connsiteY78" fmla="*/ 1692165 h 4035972"/>
              <a:gd name="connsiteX79" fmla="*/ 5591504 w 5608279"/>
              <a:gd name="connsiteY79" fmla="*/ 2133600 h 4035972"/>
              <a:gd name="connsiteX80" fmla="*/ 5580993 w 5608279"/>
              <a:gd name="connsiteY80" fmla="*/ 2175641 h 4035972"/>
              <a:gd name="connsiteX81" fmla="*/ 5570483 w 5608279"/>
              <a:gd name="connsiteY81" fmla="*/ 2238703 h 4035972"/>
              <a:gd name="connsiteX82" fmla="*/ 5559973 w 5608279"/>
              <a:gd name="connsiteY82" fmla="*/ 2270234 h 4035972"/>
              <a:gd name="connsiteX83" fmla="*/ 5549462 w 5608279"/>
              <a:gd name="connsiteY83" fmla="*/ 2322786 h 4035972"/>
              <a:gd name="connsiteX84" fmla="*/ 5528442 w 5608279"/>
              <a:gd name="connsiteY84" fmla="*/ 2406869 h 4035972"/>
              <a:gd name="connsiteX85" fmla="*/ 5517931 w 5608279"/>
              <a:gd name="connsiteY85" fmla="*/ 2448910 h 4035972"/>
              <a:gd name="connsiteX86" fmla="*/ 5496910 w 5608279"/>
              <a:gd name="connsiteY86" fmla="*/ 2511972 h 4035972"/>
              <a:gd name="connsiteX87" fmla="*/ 5486400 w 5608279"/>
              <a:gd name="connsiteY87" fmla="*/ 2543503 h 4035972"/>
              <a:gd name="connsiteX88" fmla="*/ 5454869 w 5608279"/>
              <a:gd name="connsiteY88" fmla="*/ 2617076 h 4035972"/>
              <a:gd name="connsiteX89" fmla="*/ 5423338 w 5608279"/>
              <a:gd name="connsiteY89" fmla="*/ 2690648 h 4035972"/>
              <a:gd name="connsiteX90" fmla="*/ 5391807 w 5608279"/>
              <a:gd name="connsiteY90" fmla="*/ 2764220 h 4035972"/>
              <a:gd name="connsiteX91" fmla="*/ 5381297 w 5608279"/>
              <a:gd name="connsiteY91" fmla="*/ 2795752 h 4035972"/>
              <a:gd name="connsiteX92" fmla="*/ 5339255 w 5608279"/>
              <a:gd name="connsiteY92" fmla="*/ 2858814 h 4035972"/>
              <a:gd name="connsiteX93" fmla="*/ 5255173 w 5608279"/>
              <a:gd name="connsiteY93" fmla="*/ 2953407 h 4035972"/>
              <a:gd name="connsiteX94" fmla="*/ 5223642 w 5608279"/>
              <a:gd name="connsiteY94" fmla="*/ 2974427 h 4035972"/>
              <a:gd name="connsiteX95" fmla="*/ 5150069 w 5608279"/>
              <a:gd name="connsiteY95" fmla="*/ 3026979 h 4035972"/>
              <a:gd name="connsiteX96" fmla="*/ 5118538 w 5608279"/>
              <a:gd name="connsiteY96" fmla="*/ 3069020 h 4035972"/>
              <a:gd name="connsiteX97" fmla="*/ 5076497 w 5608279"/>
              <a:gd name="connsiteY97" fmla="*/ 3090041 h 4035972"/>
              <a:gd name="connsiteX98" fmla="*/ 5013435 w 5608279"/>
              <a:gd name="connsiteY98" fmla="*/ 3132083 h 4035972"/>
              <a:gd name="connsiteX99" fmla="*/ 4824248 w 5608279"/>
              <a:gd name="connsiteY99" fmla="*/ 3258207 h 4035972"/>
              <a:gd name="connsiteX100" fmla="*/ 4687614 w 5608279"/>
              <a:gd name="connsiteY100" fmla="*/ 3342289 h 4035972"/>
              <a:gd name="connsiteX101" fmla="*/ 4550979 w 5608279"/>
              <a:gd name="connsiteY101" fmla="*/ 3436883 h 4035972"/>
              <a:gd name="connsiteX102" fmla="*/ 4498428 w 5608279"/>
              <a:gd name="connsiteY102" fmla="*/ 3457903 h 4035972"/>
              <a:gd name="connsiteX103" fmla="*/ 4466897 w 5608279"/>
              <a:gd name="connsiteY103" fmla="*/ 3478924 h 4035972"/>
              <a:gd name="connsiteX104" fmla="*/ 4361793 w 5608279"/>
              <a:gd name="connsiteY104" fmla="*/ 3520965 h 4035972"/>
              <a:gd name="connsiteX105" fmla="*/ 4288221 w 5608279"/>
              <a:gd name="connsiteY105" fmla="*/ 3563007 h 4035972"/>
              <a:gd name="connsiteX106" fmla="*/ 4256690 w 5608279"/>
              <a:gd name="connsiteY106" fmla="*/ 3573517 h 4035972"/>
              <a:gd name="connsiteX107" fmla="*/ 4214648 w 5608279"/>
              <a:gd name="connsiteY107" fmla="*/ 3594538 h 4035972"/>
              <a:gd name="connsiteX108" fmla="*/ 4141076 w 5608279"/>
              <a:gd name="connsiteY108" fmla="*/ 3615558 h 4035972"/>
              <a:gd name="connsiteX109" fmla="*/ 4088524 w 5608279"/>
              <a:gd name="connsiteY109" fmla="*/ 3647089 h 4035972"/>
              <a:gd name="connsiteX110" fmla="*/ 4056993 w 5608279"/>
              <a:gd name="connsiteY110" fmla="*/ 3657600 h 4035972"/>
              <a:gd name="connsiteX111" fmla="*/ 4004442 w 5608279"/>
              <a:gd name="connsiteY111" fmla="*/ 3678620 h 4035972"/>
              <a:gd name="connsiteX112" fmla="*/ 3930869 w 5608279"/>
              <a:gd name="connsiteY112" fmla="*/ 3710152 h 4035972"/>
              <a:gd name="connsiteX113" fmla="*/ 3857297 w 5608279"/>
              <a:gd name="connsiteY113" fmla="*/ 3752193 h 4035972"/>
              <a:gd name="connsiteX114" fmla="*/ 3825766 w 5608279"/>
              <a:gd name="connsiteY114" fmla="*/ 3762703 h 4035972"/>
              <a:gd name="connsiteX115" fmla="*/ 3783724 w 5608279"/>
              <a:gd name="connsiteY115" fmla="*/ 3783724 h 4035972"/>
              <a:gd name="connsiteX116" fmla="*/ 3752193 w 5608279"/>
              <a:gd name="connsiteY116" fmla="*/ 3804745 h 4035972"/>
              <a:gd name="connsiteX117" fmla="*/ 3710152 w 5608279"/>
              <a:gd name="connsiteY117" fmla="*/ 3815255 h 4035972"/>
              <a:gd name="connsiteX118" fmla="*/ 3626069 w 5608279"/>
              <a:gd name="connsiteY118" fmla="*/ 3846786 h 4035972"/>
              <a:gd name="connsiteX119" fmla="*/ 3584028 w 5608279"/>
              <a:gd name="connsiteY119" fmla="*/ 3867807 h 4035972"/>
              <a:gd name="connsiteX120" fmla="*/ 3531476 w 5608279"/>
              <a:gd name="connsiteY120" fmla="*/ 3878317 h 4035972"/>
              <a:gd name="connsiteX121" fmla="*/ 3457904 w 5608279"/>
              <a:gd name="connsiteY121" fmla="*/ 3899338 h 4035972"/>
              <a:gd name="connsiteX122" fmla="*/ 3394842 w 5608279"/>
              <a:gd name="connsiteY122" fmla="*/ 3909848 h 4035972"/>
              <a:gd name="connsiteX123" fmla="*/ 3363310 w 5608279"/>
              <a:gd name="connsiteY123" fmla="*/ 3920358 h 4035972"/>
              <a:gd name="connsiteX124" fmla="*/ 3237186 w 5608279"/>
              <a:gd name="connsiteY124" fmla="*/ 3930869 h 4035972"/>
              <a:gd name="connsiteX125" fmla="*/ 3142593 w 5608279"/>
              <a:gd name="connsiteY125" fmla="*/ 3951889 h 4035972"/>
              <a:gd name="connsiteX126" fmla="*/ 3058510 w 5608279"/>
              <a:gd name="connsiteY126" fmla="*/ 3962400 h 4035972"/>
              <a:gd name="connsiteX127" fmla="*/ 2879835 w 5608279"/>
              <a:gd name="connsiteY127" fmla="*/ 3993931 h 4035972"/>
              <a:gd name="connsiteX128" fmla="*/ 2627586 w 5608279"/>
              <a:gd name="connsiteY128" fmla="*/ 4014952 h 4035972"/>
              <a:gd name="connsiteX129" fmla="*/ 2501462 w 5608279"/>
              <a:gd name="connsiteY129" fmla="*/ 4025462 h 4035972"/>
              <a:gd name="connsiteX130" fmla="*/ 2417379 w 5608279"/>
              <a:gd name="connsiteY130" fmla="*/ 4035972 h 4035972"/>
              <a:gd name="connsiteX131" fmla="*/ 1545021 w 5608279"/>
              <a:gd name="connsiteY131" fmla="*/ 4025462 h 4035972"/>
              <a:gd name="connsiteX132" fmla="*/ 1450428 w 5608279"/>
              <a:gd name="connsiteY132" fmla="*/ 4004441 h 4035972"/>
              <a:gd name="connsiteX133" fmla="*/ 1397876 w 5608279"/>
              <a:gd name="connsiteY133" fmla="*/ 3993931 h 4035972"/>
              <a:gd name="connsiteX134" fmla="*/ 1261242 w 5608279"/>
              <a:gd name="connsiteY134" fmla="*/ 3951889 h 4035972"/>
              <a:gd name="connsiteX135" fmla="*/ 1229710 w 5608279"/>
              <a:gd name="connsiteY135" fmla="*/ 3930869 h 4035972"/>
              <a:gd name="connsiteX136" fmla="*/ 1177159 w 5608279"/>
              <a:gd name="connsiteY136" fmla="*/ 3909848 h 4035972"/>
              <a:gd name="connsiteX137" fmla="*/ 1093076 w 5608279"/>
              <a:gd name="connsiteY137" fmla="*/ 3878317 h 4035972"/>
              <a:gd name="connsiteX138" fmla="*/ 1019504 w 5608279"/>
              <a:gd name="connsiteY138" fmla="*/ 3846786 h 4035972"/>
              <a:gd name="connsiteX139" fmla="*/ 987973 w 5608279"/>
              <a:gd name="connsiteY139" fmla="*/ 3825765 h 4035972"/>
              <a:gd name="connsiteX140" fmla="*/ 945931 w 5608279"/>
              <a:gd name="connsiteY140" fmla="*/ 3815255 h 4035972"/>
              <a:gd name="connsiteX141" fmla="*/ 914400 w 5608279"/>
              <a:gd name="connsiteY141" fmla="*/ 3804745 h 4035972"/>
              <a:gd name="connsiteX142" fmla="*/ 767255 w 5608279"/>
              <a:gd name="connsiteY142" fmla="*/ 3752193 h 4035972"/>
              <a:gd name="connsiteX143" fmla="*/ 693683 w 5608279"/>
              <a:gd name="connsiteY143" fmla="*/ 3699641 h 4035972"/>
              <a:gd name="connsiteX144" fmla="*/ 609600 w 5608279"/>
              <a:gd name="connsiteY144" fmla="*/ 3657600 h 4035972"/>
              <a:gd name="connsiteX145" fmla="*/ 567559 w 5608279"/>
              <a:gd name="connsiteY145" fmla="*/ 3615558 h 4035972"/>
              <a:gd name="connsiteX146" fmla="*/ 536028 w 5608279"/>
              <a:gd name="connsiteY146" fmla="*/ 3594538 h 4035972"/>
              <a:gd name="connsiteX147" fmla="*/ 420414 w 5608279"/>
              <a:gd name="connsiteY147" fmla="*/ 3468414 h 4035972"/>
              <a:gd name="connsiteX148" fmla="*/ 399393 w 5608279"/>
              <a:gd name="connsiteY148" fmla="*/ 3436883 h 4035972"/>
              <a:gd name="connsiteX149" fmla="*/ 357352 w 5608279"/>
              <a:gd name="connsiteY149" fmla="*/ 3352800 h 4035972"/>
              <a:gd name="connsiteX150" fmla="*/ 346842 w 5608279"/>
              <a:gd name="connsiteY150" fmla="*/ 3268717 h 4035972"/>
              <a:gd name="connsiteX151" fmla="*/ 336331 w 5608279"/>
              <a:gd name="connsiteY151" fmla="*/ 3216165 h 4035972"/>
              <a:gd name="connsiteX152" fmla="*/ 325821 w 5608279"/>
              <a:gd name="connsiteY152" fmla="*/ 3132083 h 4035972"/>
              <a:gd name="connsiteX153" fmla="*/ 304800 w 5608279"/>
              <a:gd name="connsiteY153" fmla="*/ 3069020 h 4035972"/>
              <a:gd name="connsiteX154" fmla="*/ 262759 w 5608279"/>
              <a:gd name="connsiteY154" fmla="*/ 3005958 h 4035972"/>
              <a:gd name="connsiteX155" fmla="*/ 231228 w 5608279"/>
              <a:gd name="connsiteY155" fmla="*/ 2921876 h 4035972"/>
              <a:gd name="connsiteX156" fmla="*/ 210207 w 5608279"/>
              <a:gd name="connsiteY156" fmla="*/ 2858814 h 4035972"/>
              <a:gd name="connsiteX157" fmla="*/ 189186 w 5608279"/>
              <a:gd name="connsiteY157" fmla="*/ 2795752 h 4035972"/>
              <a:gd name="connsiteX158" fmla="*/ 178676 w 5608279"/>
              <a:gd name="connsiteY158" fmla="*/ 2764220 h 4035972"/>
              <a:gd name="connsiteX159" fmla="*/ 168166 w 5608279"/>
              <a:gd name="connsiteY159" fmla="*/ 2732689 h 4035972"/>
              <a:gd name="connsiteX160" fmla="*/ 157655 w 5608279"/>
              <a:gd name="connsiteY160" fmla="*/ 2690648 h 4035972"/>
              <a:gd name="connsiteX161" fmla="*/ 147145 w 5608279"/>
              <a:gd name="connsiteY161" fmla="*/ 2659117 h 4035972"/>
              <a:gd name="connsiteX162" fmla="*/ 136635 w 5608279"/>
              <a:gd name="connsiteY162" fmla="*/ 2596055 h 4035972"/>
              <a:gd name="connsiteX163" fmla="*/ 126124 w 5608279"/>
              <a:gd name="connsiteY163" fmla="*/ 2543503 h 4035972"/>
              <a:gd name="connsiteX164" fmla="*/ 115614 w 5608279"/>
              <a:gd name="connsiteY164" fmla="*/ 2501462 h 4035972"/>
              <a:gd name="connsiteX165" fmla="*/ 105104 w 5608279"/>
              <a:gd name="connsiteY165" fmla="*/ 2448910 h 4035972"/>
              <a:gd name="connsiteX166" fmla="*/ 84083 w 5608279"/>
              <a:gd name="connsiteY166" fmla="*/ 2343807 h 4035972"/>
              <a:gd name="connsiteX167" fmla="*/ 73573 w 5608279"/>
              <a:gd name="connsiteY167" fmla="*/ 2249214 h 4035972"/>
              <a:gd name="connsiteX168" fmla="*/ 52552 w 5608279"/>
              <a:gd name="connsiteY168" fmla="*/ 2165131 h 4035972"/>
              <a:gd name="connsiteX169" fmla="*/ 42042 w 5608279"/>
              <a:gd name="connsiteY169" fmla="*/ 2091558 h 4035972"/>
              <a:gd name="connsiteX170" fmla="*/ 31531 w 5608279"/>
              <a:gd name="connsiteY170" fmla="*/ 2028496 h 4035972"/>
              <a:gd name="connsiteX171" fmla="*/ 21021 w 5608279"/>
              <a:gd name="connsiteY171" fmla="*/ 1912883 h 4035972"/>
              <a:gd name="connsiteX172" fmla="*/ 10510 w 5608279"/>
              <a:gd name="connsiteY172" fmla="*/ 1839310 h 4035972"/>
              <a:gd name="connsiteX173" fmla="*/ 0 w 5608279"/>
              <a:gd name="connsiteY173" fmla="*/ 1755227 h 4035972"/>
              <a:gd name="connsiteX174" fmla="*/ 10510 w 5608279"/>
              <a:gd name="connsiteY174" fmla="*/ 1555531 h 4035972"/>
              <a:gd name="connsiteX175" fmla="*/ 21021 w 5608279"/>
              <a:gd name="connsiteY175" fmla="*/ 1524000 h 4035972"/>
              <a:gd name="connsiteX176" fmla="*/ 63062 w 5608279"/>
              <a:gd name="connsiteY176" fmla="*/ 1460938 h 4035972"/>
              <a:gd name="connsiteX177" fmla="*/ 126124 w 5608279"/>
              <a:gd name="connsiteY177" fmla="*/ 1439917 h 4035972"/>
              <a:gd name="connsiteX178" fmla="*/ 147145 w 5608279"/>
              <a:gd name="connsiteY178" fmla="*/ 1439917 h 403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608279" h="4035972">
                <a:moveTo>
                  <a:pt x="147145" y="1439917"/>
                </a:moveTo>
                <a:lnTo>
                  <a:pt x="147145" y="1439917"/>
                </a:lnTo>
                <a:cubicBezTo>
                  <a:pt x="150648" y="1373351"/>
                  <a:pt x="149713" y="1306403"/>
                  <a:pt x="157655" y="1240220"/>
                </a:cubicBezTo>
                <a:cubicBezTo>
                  <a:pt x="162971" y="1195917"/>
                  <a:pt x="183375" y="1173202"/>
                  <a:pt x="199697" y="1135117"/>
                </a:cubicBezTo>
                <a:cubicBezTo>
                  <a:pt x="204061" y="1124934"/>
                  <a:pt x="204827" y="1113271"/>
                  <a:pt x="210207" y="1103586"/>
                </a:cubicBezTo>
                <a:cubicBezTo>
                  <a:pt x="210213" y="1103576"/>
                  <a:pt x="262755" y="1024763"/>
                  <a:pt x="273269" y="1008993"/>
                </a:cubicBezTo>
                <a:cubicBezTo>
                  <a:pt x="280276" y="998483"/>
                  <a:pt x="285358" y="986394"/>
                  <a:pt x="294290" y="977462"/>
                </a:cubicBezTo>
                <a:cubicBezTo>
                  <a:pt x="304800" y="966952"/>
                  <a:pt x="316305" y="957350"/>
                  <a:pt x="325821" y="945931"/>
                </a:cubicBezTo>
                <a:cubicBezTo>
                  <a:pt x="333908" y="936227"/>
                  <a:pt x="338755" y="924104"/>
                  <a:pt x="346842" y="914400"/>
                </a:cubicBezTo>
                <a:cubicBezTo>
                  <a:pt x="404047" y="845755"/>
                  <a:pt x="350823" y="920929"/>
                  <a:pt x="420414" y="851338"/>
                </a:cubicBezTo>
                <a:cubicBezTo>
                  <a:pt x="429346" y="842406"/>
                  <a:pt x="432938" y="829154"/>
                  <a:pt x="441435" y="819807"/>
                </a:cubicBezTo>
                <a:cubicBezTo>
                  <a:pt x="468098" y="790478"/>
                  <a:pt x="501735" y="767433"/>
                  <a:pt x="525517" y="735724"/>
                </a:cubicBezTo>
                <a:cubicBezTo>
                  <a:pt x="626032" y="601705"/>
                  <a:pt x="464843" y="806905"/>
                  <a:pt x="620110" y="651641"/>
                </a:cubicBezTo>
                <a:cubicBezTo>
                  <a:pt x="641131" y="630620"/>
                  <a:pt x="658438" y="605069"/>
                  <a:pt x="683173" y="588579"/>
                </a:cubicBezTo>
                <a:cubicBezTo>
                  <a:pt x="693683" y="581572"/>
                  <a:pt x="705113" y="575779"/>
                  <a:pt x="714704" y="567558"/>
                </a:cubicBezTo>
                <a:cubicBezTo>
                  <a:pt x="778180" y="513149"/>
                  <a:pt x="730340" y="534318"/>
                  <a:pt x="788276" y="515007"/>
                </a:cubicBezTo>
                <a:cubicBezTo>
                  <a:pt x="798786" y="504497"/>
                  <a:pt x="808388" y="492992"/>
                  <a:pt x="819807" y="483476"/>
                </a:cubicBezTo>
                <a:cubicBezTo>
                  <a:pt x="838434" y="467953"/>
                  <a:pt x="872215" y="450504"/>
                  <a:pt x="893379" y="441434"/>
                </a:cubicBezTo>
                <a:cubicBezTo>
                  <a:pt x="903562" y="437070"/>
                  <a:pt x="914400" y="434427"/>
                  <a:pt x="924910" y="430924"/>
                </a:cubicBezTo>
                <a:cubicBezTo>
                  <a:pt x="1015283" y="370676"/>
                  <a:pt x="900938" y="442911"/>
                  <a:pt x="987973" y="399393"/>
                </a:cubicBezTo>
                <a:cubicBezTo>
                  <a:pt x="999271" y="393744"/>
                  <a:pt x="1007676" y="382807"/>
                  <a:pt x="1019504" y="378372"/>
                </a:cubicBezTo>
                <a:cubicBezTo>
                  <a:pt x="1036230" y="372100"/>
                  <a:pt x="1054724" y="372195"/>
                  <a:pt x="1072055" y="367862"/>
                </a:cubicBezTo>
                <a:cubicBezTo>
                  <a:pt x="1082803" y="365175"/>
                  <a:pt x="1093076" y="360855"/>
                  <a:pt x="1103586" y="357352"/>
                </a:cubicBezTo>
                <a:cubicBezTo>
                  <a:pt x="1143387" y="330818"/>
                  <a:pt x="1127150" y="336536"/>
                  <a:pt x="1177159" y="325820"/>
                </a:cubicBezTo>
                <a:cubicBezTo>
                  <a:pt x="1212094" y="318334"/>
                  <a:pt x="1282262" y="304800"/>
                  <a:pt x="1282262" y="304800"/>
                </a:cubicBezTo>
                <a:cubicBezTo>
                  <a:pt x="1337933" y="267685"/>
                  <a:pt x="1294370" y="290178"/>
                  <a:pt x="1387366" y="273269"/>
                </a:cubicBezTo>
                <a:cubicBezTo>
                  <a:pt x="1401578" y="270685"/>
                  <a:pt x="1415306" y="265892"/>
                  <a:pt x="1429407" y="262758"/>
                </a:cubicBezTo>
                <a:cubicBezTo>
                  <a:pt x="1446846" y="258883"/>
                  <a:pt x="1464520" y="256123"/>
                  <a:pt x="1481959" y="252248"/>
                </a:cubicBezTo>
                <a:cubicBezTo>
                  <a:pt x="1496060" y="249115"/>
                  <a:pt x="1509788" y="244322"/>
                  <a:pt x="1524000" y="241738"/>
                </a:cubicBezTo>
                <a:cubicBezTo>
                  <a:pt x="1589250" y="229874"/>
                  <a:pt x="1592035" y="235239"/>
                  <a:pt x="1650124" y="220717"/>
                </a:cubicBezTo>
                <a:cubicBezTo>
                  <a:pt x="1660872" y="218030"/>
                  <a:pt x="1670705" y="211892"/>
                  <a:pt x="1681655" y="210207"/>
                </a:cubicBezTo>
                <a:cubicBezTo>
                  <a:pt x="1716455" y="204853"/>
                  <a:pt x="1751782" y="203732"/>
                  <a:pt x="1786759" y="199696"/>
                </a:cubicBezTo>
                <a:lnTo>
                  <a:pt x="1954924" y="178676"/>
                </a:lnTo>
                <a:cubicBezTo>
                  <a:pt x="1968938" y="175172"/>
                  <a:pt x="1982717" y="170540"/>
                  <a:pt x="1996966" y="168165"/>
                </a:cubicBezTo>
                <a:cubicBezTo>
                  <a:pt x="2129375" y="146096"/>
                  <a:pt x="2281711" y="151182"/>
                  <a:pt x="2406869" y="147145"/>
                </a:cubicBezTo>
                <a:cubicBezTo>
                  <a:pt x="2428658" y="143513"/>
                  <a:pt x="2486892" y="135529"/>
                  <a:pt x="2511973" y="126124"/>
                </a:cubicBezTo>
                <a:cubicBezTo>
                  <a:pt x="2526643" y="120623"/>
                  <a:pt x="2539007" y="109605"/>
                  <a:pt x="2554014" y="105103"/>
                </a:cubicBezTo>
                <a:cubicBezTo>
                  <a:pt x="2574426" y="98979"/>
                  <a:pt x="2596402" y="99762"/>
                  <a:pt x="2617076" y="94593"/>
                </a:cubicBezTo>
                <a:cubicBezTo>
                  <a:pt x="2638572" y="89219"/>
                  <a:pt x="2658410" y="77917"/>
                  <a:pt x="2680138" y="73572"/>
                </a:cubicBezTo>
                <a:cubicBezTo>
                  <a:pt x="2721832" y="65234"/>
                  <a:pt x="2778734" y="54720"/>
                  <a:pt x="2816773" y="42041"/>
                </a:cubicBezTo>
                <a:cubicBezTo>
                  <a:pt x="2851879" y="30339"/>
                  <a:pt x="2850762" y="29816"/>
                  <a:pt x="2890345" y="21020"/>
                </a:cubicBezTo>
                <a:cubicBezTo>
                  <a:pt x="2934404" y="11229"/>
                  <a:pt x="2960335" y="7604"/>
                  <a:pt x="3005959" y="0"/>
                </a:cubicBezTo>
                <a:lnTo>
                  <a:pt x="3762704" y="10510"/>
                </a:lnTo>
                <a:cubicBezTo>
                  <a:pt x="3857361" y="12937"/>
                  <a:pt x="3795424" y="26473"/>
                  <a:pt x="3888828" y="42041"/>
                </a:cubicBezTo>
                <a:cubicBezTo>
                  <a:pt x="3919870" y="47215"/>
                  <a:pt x="3962578" y="52611"/>
                  <a:pt x="3993931" y="63062"/>
                </a:cubicBezTo>
                <a:cubicBezTo>
                  <a:pt x="4011830" y="69028"/>
                  <a:pt x="4028817" y="77458"/>
                  <a:pt x="4046483" y="84083"/>
                </a:cubicBezTo>
                <a:cubicBezTo>
                  <a:pt x="4056856" y="87973"/>
                  <a:pt x="4067504" y="91090"/>
                  <a:pt x="4078014" y="94593"/>
                </a:cubicBezTo>
                <a:cubicBezTo>
                  <a:pt x="4175598" y="167782"/>
                  <a:pt x="4065918" y="89438"/>
                  <a:pt x="4162097" y="147145"/>
                </a:cubicBezTo>
                <a:cubicBezTo>
                  <a:pt x="4183760" y="160143"/>
                  <a:pt x="4204948" y="174028"/>
                  <a:pt x="4225159" y="189186"/>
                </a:cubicBezTo>
                <a:cubicBezTo>
                  <a:pt x="4239173" y="199696"/>
                  <a:pt x="4251991" y="212026"/>
                  <a:pt x="4267200" y="220717"/>
                </a:cubicBezTo>
                <a:cubicBezTo>
                  <a:pt x="4276819" y="226214"/>
                  <a:pt x="4288221" y="227724"/>
                  <a:pt x="4298731" y="231227"/>
                </a:cubicBezTo>
                <a:cubicBezTo>
                  <a:pt x="4364272" y="274922"/>
                  <a:pt x="4290340" y="231863"/>
                  <a:pt x="4393324" y="262758"/>
                </a:cubicBezTo>
                <a:cubicBezTo>
                  <a:pt x="4408331" y="267260"/>
                  <a:pt x="4420301" y="279475"/>
                  <a:pt x="4435366" y="283779"/>
                </a:cubicBezTo>
                <a:cubicBezTo>
                  <a:pt x="4516933" y="307084"/>
                  <a:pt x="4538263" y="301533"/>
                  <a:pt x="4614042" y="315310"/>
                </a:cubicBezTo>
                <a:cubicBezTo>
                  <a:pt x="4648989" y="321664"/>
                  <a:pt x="4686236" y="335871"/>
                  <a:pt x="4719145" y="346841"/>
                </a:cubicBezTo>
                <a:lnTo>
                  <a:pt x="4750676" y="357352"/>
                </a:lnTo>
                <a:lnTo>
                  <a:pt x="4782207" y="367862"/>
                </a:lnTo>
                <a:cubicBezTo>
                  <a:pt x="4853734" y="421508"/>
                  <a:pt x="4791575" y="384336"/>
                  <a:pt x="4876800" y="409903"/>
                </a:cubicBezTo>
                <a:cubicBezTo>
                  <a:pt x="4894871" y="415324"/>
                  <a:pt x="4912111" y="423261"/>
                  <a:pt x="4929352" y="430924"/>
                </a:cubicBezTo>
                <a:cubicBezTo>
                  <a:pt x="4961950" y="445412"/>
                  <a:pt x="4975078" y="453075"/>
                  <a:pt x="5002924" y="472965"/>
                </a:cubicBezTo>
                <a:cubicBezTo>
                  <a:pt x="5017179" y="483147"/>
                  <a:pt x="5032579" y="492109"/>
                  <a:pt x="5044966" y="504496"/>
                </a:cubicBezTo>
                <a:cubicBezTo>
                  <a:pt x="5055936" y="515466"/>
                  <a:pt x="5087072" y="561656"/>
                  <a:pt x="5097517" y="578069"/>
                </a:cubicBezTo>
                <a:cubicBezTo>
                  <a:pt x="5115261" y="605953"/>
                  <a:pt x="5137794" y="631464"/>
                  <a:pt x="5150069" y="662152"/>
                </a:cubicBezTo>
                <a:cubicBezTo>
                  <a:pt x="5175781" y="726431"/>
                  <a:pt x="5160625" y="699005"/>
                  <a:pt x="5192110" y="746234"/>
                </a:cubicBezTo>
                <a:cubicBezTo>
                  <a:pt x="5195614" y="760248"/>
                  <a:pt x="5198653" y="774386"/>
                  <a:pt x="5202621" y="788276"/>
                </a:cubicBezTo>
                <a:cubicBezTo>
                  <a:pt x="5205665" y="798929"/>
                  <a:pt x="5210216" y="809119"/>
                  <a:pt x="5213131" y="819807"/>
                </a:cubicBezTo>
                <a:cubicBezTo>
                  <a:pt x="5220732" y="847679"/>
                  <a:pt x="5227145" y="875862"/>
                  <a:pt x="5234152" y="903889"/>
                </a:cubicBezTo>
                <a:cubicBezTo>
                  <a:pt x="5237655" y="917903"/>
                  <a:pt x="5235995" y="934375"/>
                  <a:pt x="5244662" y="945931"/>
                </a:cubicBezTo>
                <a:cubicBezTo>
                  <a:pt x="5255172" y="959945"/>
                  <a:pt x="5264475" y="974952"/>
                  <a:pt x="5276193" y="987972"/>
                </a:cubicBezTo>
                <a:cubicBezTo>
                  <a:pt x="5296080" y="1010068"/>
                  <a:pt x="5322765" y="1026299"/>
                  <a:pt x="5339255" y="1051034"/>
                </a:cubicBezTo>
                <a:cubicBezTo>
                  <a:pt x="5372720" y="1101230"/>
                  <a:pt x="5352385" y="1072701"/>
                  <a:pt x="5402317" y="1135117"/>
                </a:cubicBezTo>
                <a:cubicBezTo>
                  <a:pt x="5428128" y="1238353"/>
                  <a:pt x="5390760" y="1112000"/>
                  <a:pt x="5444359" y="1219200"/>
                </a:cubicBezTo>
                <a:cubicBezTo>
                  <a:pt x="5512224" y="1354931"/>
                  <a:pt x="5399379" y="1178008"/>
                  <a:pt x="5475890" y="1292772"/>
                </a:cubicBezTo>
                <a:cubicBezTo>
                  <a:pt x="5497764" y="1380271"/>
                  <a:pt x="5471129" y="1293761"/>
                  <a:pt x="5507421" y="1366345"/>
                </a:cubicBezTo>
                <a:cubicBezTo>
                  <a:pt x="5516249" y="1384000"/>
                  <a:pt x="5523393" y="1423088"/>
                  <a:pt x="5528442" y="1439917"/>
                </a:cubicBezTo>
                <a:cubicBezTo>
                  <a:pt x="5534809" y="1461140"/>
                  <a:pt x="5545819" y="1481123"/>
                  <a:pt x="5549462" y="1502979"/>
                </a:cubicBezTo>
                <a:cubicBezTo>
                  <a:pt x="5552966" y="1524000"/>
                  <a:pt x="5555350" y="1545238"/>
                  <a:pt x="5559973" y="1566041"/>
                </a:cubicBezTo>
                <a:cubicBezTo>
                  <a:pt x="5562376" y="1576856"/>
                  <a:pt x="5568080" y="1586757"/>
                  <a:pt x="5570483" y="1597572"/>
                </a:cubicBezTo>
                <a:cubicBezTo>
                  <a:pt x="5595143" y="1708547"/>
                  <a:pt x="5567844" y="1621190"/>
                  <a:pt x="5591504" y="1692165"/>
                </a:cubicBezTo>
                <a:cubicBezTo>
                  <a:pt x="5618036" y="1877899"/>
                  <a:pt x="5609283" y="1786909"/>
                  <a:pt x="5591504" y="2133600"/>
                </a:cubicBezTo>
                <a:cubicBezTo>
                  <a:pt x="5590764" y="2148026"/>
                  <a:pt x="5583826" y="2161477"/>
                  <a:pt x="5580993" y="2175641"/>
                </a:cubicBezTo>
                <a:cubicBezTo>
                  <a:pt x="5576814" y="2196538"/>
                  <a:pt x="5575106" y="2217900"/>
                  <a:pt x="5570483" y="2238703"/>
                </a:cubicBezTo>
                <a:cubicBezTo>
                  <a:pt x="5568080" y="2249518"/>
                  <a:pt x="5562660" y="2259486"/>
                  <a:pt x="5559973" y="2270234"/>
                </a:cubicBezTo>
                <a:cubicBezTo>
                  <a:pt x="5555640" y="2287565"/>
                  <a:pt x="5553479" y="2305379"/>
                  <a:pt x="5549462" y="2322786"/>
                </a:cubicBezTo>
                <a:cubicBezTo>
                  <a:pt x="5542966" y="2350936"/>
                  <a:pt x="5535449" y="2378841"/>
                  <a:pt x="5528442" y="2406869"/>
                </a:cubicBezTo>
                <a:cubicBezTo>
                  <a:pt x="5524939" y="2420883"/>
                  <a:pt x="5522499" y="2435206"/>
                  <a:pt x="5517931" y="2448910"/>
                </a:cubicBezTo>
                <a:lnTo>
                  <a:pt x="5496910" y="2511972"/>
                </a:lnTo>
                <a:cubicBezTo>
                  <a:pt x="5493407" y="2522482"/>
                  <a:pt x="5489087" y="2532755"/>
                  <a:pt x="5486400" y="2543503"/>
                </a:cubicBezTo>
                <a:cubicBezTo>
                  <a:pt x="5472826" y="2597800"/>
                  <a:pt x="5483903" y="2573526"/>
                  <a:pt x="5454869" y="2617076"/>
                </a:cubicBezTo>
                <a:cubicBezTo>
                  <a:pt x="5424696" y="2737772"/>
                  <a:pt x="5466888" y="2589032"/>
                  <a:pt x="5423338" y="2690648"/>
                </a:cubicBezTo>
                <a:cubicBezTo>
                  <a:pt x="5382616" y="2785666"/>
                  <a:pt x="5444582" y="2685059"/>
                  <a:pt x="5391807" y="2764220"/>
                </a:cubicBezTo>
                <a:cubicBezTo>
                  <a:pt x="5388304" y="2774731"/>
                  <a:pt x="5386677" y="2786067"/>
                  <a:pt x="5381297" y="2795752"/>
                </a:cubicBezTo>
                <a:cubicBezTo>
                  <a:pt x="5369028" y="2817837"/>
                  <a:pt x="5353269" y="2837793"/>
                  <a:pt x="5339255" y="2858814"/>
                </a:cubicBezTo>
                <a:cubicBezTo>
                  <a:pt x="5313980" y="2896726"/>
                  <a:pt x="5298373" y="2924608"/>
                  <a:pt x="5255173" y="2953407"/>
                </a:cubicBezTo>
                <a:cubicBezTo>
                  <a:pt x="5244663" y="2960414"/>
                  <a:pt x="5233346" y="2966341"/>
                  <a:pt x="5223642" y="2974427"/>
                </a:cubicBezTo>
                <a:cubicBezTo>
                  <a:pt x="5159724" y="3027690"/>
                  <a:pt x="5227864" y="2988081"/>
                  <a:pt x="5150069" y="3026979"/>
                </a:cubicBezTo>
                <a:cubicBezTo>
                  <a:pt x="5139559" y="3040993"/>
                  <a:pt x="5131838" y="3057620"/>
                  <a:pt x="5118538" y="3069020"/>
                </a:cubicBezTo>
                <a:cubicBezTo>
                  <a:pt x="5106642" y="3079217"/>
                  <a:pt x="5089932" y="3081980"/>
                  <a:pt x="5076497" y="3090041"/>
                </a:cubicBezTo>
                <a:cubicBezTo>
                  <a:pt x="5054834" y="3103039"/>
                  <a:pt x="5033646" y="3116925"/>
                  <a:pt x="5013435" y="3132083"/>
                </a:cubicBezTo>
                <a:cubicBezTo>
                  <a:pt x="4896663" y="3219661"/>
                  <a:pt x="4959397" y="3177117"/>
                  <a:pt x="4824248" y="3258207"/>
                </a:cubicBezTo>
                <a:cubicBezTo>
                  <a:pt x="4795595" y="3275399"/>
                  <a:pt x="4704500" y="3329624"/>
                  <a:pt x="4687614" y="3342289"/>
                </a:cubicBezTo>
                <a:cubicBezTo>
                  <a:pt x="4643845" y="3375116"/>
                  <a:pt x="4600537" y="3412104"/>
                  <a:pt x="4550979" y="3436883"/>
                </a:cubicBezTo>
                <a:cubicBezTo>
                  <a:pt x="4534104" y="3445320"/>
                  <a:pt x="4515303" y="3449466"/>
                  <a:pt x="4498428" y="3457903"/>
                </a:cubicBezTo>
                <a:cubicBezTo>
                  <a:pt x="4487130" y="3463552"/>
                  <a:pt x="4478366" y="3473631"/>
                  <a:pt x="4466897" y="3478924"/>
                </a:cubicBezTo>
                <a:cubicBezTo>
                  <a:pt x="4432637" y="3494736"/>
                  <a:pt x="4393189" y="3500034"/>
                  <a:pt x="4361793" y="3520965"/>
                </a:cubicBezTo>
                <a:cubicBezTo>
                  <a:pt x="4330128" y="3542075"/>
                  <a:pt x="4325557" y="3547006"/>
                  <a:pt x="4288221" y="3563007"/>
                </a:cubicBezTo>
                <a:cubicBezTo>
                  <a:pt x="4278038" y="3567371"/>
                  <a:pt x="4266873" y="3569153"/>
                  <a:pt x="4256690" y="3573517"/>
                </a:cubicBezTo>
                <a:cubicBezTo>
                  <a:pt x="4242289" y="3579689"/>
                  <a:pt x="4229049" y="3588366"/>
                  <a:pt x="4214648" y="3594538"/>
                </a:cubicBezTo>
                <a:cubicBezTo>
                  <a:pt x="4193540" y="3603584"/>
                  <a:pt x="4162408" y="3610225"/>
                  <a:pt x="4141076" y="3615558"/>
                </a:cubicBezTo>
                <a:cubicBezTo>
                  <a:pt x="4123559" y="3626068"/>
                  <a:pt x="4106796" y="3637953"/>
                  <a:pt x="4088524" y="3647089"/>
                </a:cubicBezTo>
                <a:cubicBezTo>
                  <a:pt x="4078615" y="3652044"/>
                  <a:pt x="4067367" y="3653710"/>
                  <a:pt x="4056993" y="3657600"/>
                </a:cubicBezTo>
                <a:cubicBezTo>
                  <a:pt x="4039328" y="3664224"/>
                  <a:pt x="4021317" y="3670183"/>
                  <a:pt x="4004442" y="3678620"/>
                </a:cubicBezTo>
                <a:cubicBezTo>
                  <a:pt x="3931855" y="3714913"/>
                  <a:pt x="4018368" y="3688276"/>
                  <a:pt x="3930869" y="3710152"/>
                </a:cubicBezTo>
                <a:cubicBezTo>
                  <a:pt x="3899205" y="3731260"/>
                  <a:pt x="3894631" y="3736193"/>
                  <a:pt x="3857297" y="3752193"/>
                </a:cubicBezTo>
                <a:cubicBezTo>
                  <a:pt x="3847114" y="3756557"/>
                  <a:pt x="3835949" y="3758339"/>
                  <a:pt x="3825766" y="3762703"/>
                </a:cubicBezTo>
                <a:cubicBezTo>
                  <a:pt x="3811365" y="3768875"/>
                  <a:pt x="3797328" y="3775950"/>
                  <a:pt x="3783724" y="3783724"/>
                </a:cubicBezTo>
                <a:cubicBezTo>
                  <a:pt x="3772756" y="3789991"/>
                  <a:pt x="3763804" y="3799769"/>
                  <a:pt x="3752193" y="3804745"/>
                </a:cubicBezTo>
                <a:cubicBezTo>
                  <a:pt x="3738916" y="3810435"/>
                  <a:pt x="3724166" y="3811752"/>
                  <a:pt x="3710152" y="3815255"/>
                </a:cubicBezTo>
                <a:cubicBezTo>
                  <a:pt x="3593096" y="3873783"/>
                  <a:pt x="3740557" y="3803853"/>
                  <a:pt x="3626069" y="3846786"/>
                </a:cubicBezTo>
                <a:cubicBezTo>
                  <a:pt x="3611399" y="3852287"/>
                  <a:pt x="3598892" y="3862852"/>
                  <a:pt x="3584028" y="3867807"/>
                </a:cubicBezTo>
                <a:cubicBezTo>
                  <a:pt x="3567081" y="3873456"/>
                  <a:pt x="3548807" y="3873984"/>
                  <a:pt x="3531476" y="3878317"/>
                </a:cubicBezTo>
                <a:cubicBezTo>
                  <a:pt x="3451341" y="3898350"/>
                  <a:pt x="3556197" y="3879679"/>
                  <a:pt x="3457904" y="3899338"/>
                </a:cubicBezTo>
                <a:cubicBezTo>
                  <a:pt x="3437007" y="3903517"/>
                  <a:pt x="3415645" y="3905225"/>
                  <a:pt x="3394842" y="3909848"/>
                </a:cubicBezTo>
                <a:cubicBezTo>
                  <a:pt x="3384027" y="3912251"/>
                  <a:pt x="3374292" y="3918894"/>
                  <a:pt x="3363310" y="3920358"/>
                </a:cubicBezTo>
                <a:cubicBezTo>
                  <a:pt x="3321493" y="3925934"/>
                  <a:pt x="3279227" y="3927365"/>
                  <a:pt x="3237186" y="3930869"/>
                </a:cubicBezTo>
                <a:cubicBezTo>
                  <a:pt x="3203705" y="3939239"/>
                  <a:pt x="3177289" y="3946551"/>
                  <a:pt x="3142593" y="3951889"/>
                </a:cubicBezTo>
                <a:cubicBezTo>
                  <a:pt x="3114676" y="3956184"/>
                  <a:pt x="3086427" y="3958105"/>
                  <a:pt x="3058510" y="3962400"/>
                </a:cubicBezTo>
                <a:cubicBezTo>
                  <a:pt x="2973625" y="3975460"/>
                  <a:pt x="3001011" y="3983833"/>
                  <a:pt x="2879835" y="3993931"/>
                </a:cubicBezTo>
                <a:lnTo>
                  <a:pt x="2627586" y="4014952"/>
                </a:lnTo>
                <a:cubicBezTo>
                  <a:pt x="2585545" y="4018455"/>
                  <a:pt x="2543323" y="4020230"/>
                  <a:pt x="2501462" y="4025462"/>
                </a:cubicBezTo>
                <a:lnTo>
                  <a:pt x="2417379" y="4035972"/>
                </a:lnTo>
                <a:lnTo>
                  <a:pt x="1545021" y="4025462"/>
                </a:lnTo>
                <a:cubicBezTo>
                  <a:pt x="1527357" y="4025061"/>
                  <a:pt x="1470136" y="4008821"/>
                  <a:pt x="1450428" y="4004441"/>
                </a:cubicBezTo>
                <a:cubicBezTo>
                  <a:pt x="1432989" y="4000566"/>
                  <a:pt x="1415315" y="3997806"/>
                  <a:pt x="1397876" y="3993931"/>
                </a:cubicBezTo>
                <a:cubicBezTo>
                  <a:pt x="1354380" y="3984265"/>
                  <a:pt x="1298696" y="3967495"/>
                  <a:pt x="1261242" y="3951889"/>
                </a:cubicBezTo>
                <a:cubicBezTo>
                  <a:pt x="1249582" y="3947031"/>
                  <a:pt x="1241008" y="3936518"/>
                  <a:pt x="1229710" y="3930869"/>
                </a:cubicBezTo>
                <a:cubicBezTo>
                  <a:pt x="1212835" y="3922432"/>
                  <a:pt x="1194399" y="3917510"/>
                  <a:pt x="1177159" y="3909848"/>
                </a:cubicBezTo>
                <a:cubicBezTo>
                  <a:pt x="1106497" y="3878442"/>
                  <a:pt x="1164792" y="3896246"/>
                  <a:pt x="1093076" y="3878317"/>
                </a:cubicBezTo>
                <a:cubicBezTo>
                  <a:pt x="1013915" y="3825542"/>
                  <a:pt x="1114522" y="3887508"/>
                  <a:pt x="1019504" y="3846786"/>
                </a:cubicBezTo>
                <a:cubicBezTo>
                  <a:pt x="1007893" y="3841810"/>
                  <a:pt x="999584" y="3830741"/>
                  <a:pt x="987973" y="3825765"/>
                </a:cubicBezTo>
                <a:cubicBezTo>
                  <a:pt x="974696" y="3820075"/>
                  <a:pt x="959821" y="3819223"/>
                  <a:pt x="945931" y="3815255"/>
                </a:cubicBezTo>
                <a:cubicBezTo>
                  <a:pt x="935278" y="3812212"/>
                  <a:pt x="925053" y="3807789"/>
                  <a:pt x="914400" y="3804745"/>
                </a:cubicBezTo>
                <a:cubicBezTo>
                  <a:pt x="848325" y="3785866"/>
                  <a:pt x="852930" y="3797550"/>
                  <a:pt x="767255" y="3752193"/>
                </a:cubicBezTo>
                <a:cubicBezTo>
                  <a:pt x="740620" y="3738092"/>
                  <a:pt x="719526" y="3715147"/>
                  <a:pt x="693683" y="3699641"/>
                </a:cubicBezTo>
                <a:cubicBezTo>
                  <a:pt x="666813" y="3683519"/>
                  <a:pt x="609600" y="3657600"/>
                  <a:pt x="609600" y="3657600"/>
                </a:cubicBezTo>
                <a:cubicBezTo>
                  <a:pt x="595586" y="3643586"/>
                  <a:pt x="582606" y="3628456"/>
                  <a:pt x="567559" y="3615558"/>
                </a:cubicBezTo>
                <a:cubicBezTo>
                  <a:pt x="557968" y="3607337"/>
                  <a:pt x="545469" y="3602930"/>
                  <a:pt x="536028" y="3594538"/>
                </a:cubicBezTo>
                <a:cubicBezTo>
                  <a:pt x="493492" y="3556728"/>
                  <a:pt x="455295" y="3513261"/>
                  <a:pt x="420414" y="3468414"/>
                </a:cubicBezTo>
                <a:cubicBezTo>
                  <a:pt x="412659" y="3458443"/>
                  <a:pt x="405442" y="3447973"/>
                  <a:pt x="399393" y="3436883"/>
                </a:cubicBezTo>
                <a:cubicBezTo>
                  <a:pt x="384388" y="3409373"/>
                  <a:pt x="357352" y="3352800"/>
                  <a:pt x="357352" y="3352800"/>
                </a:cubicBezTo>
                <a:cubicBezTo>
                  <a:pt x="353849" y="3324772"/>
                  <a:pt x="351137" y="3296634"/>
                  <a:pt x="346842" y="3268717"/>
                </a:cubicBezTo>
                <a:cubicBezTo>
                  <a:pt x="344126" y="3251060"/>
                  <a:pt x="339047" y="3233822"/>
                  <a:pt x="336331" y="3216165"/>
                </a:cubicBezTo>
                <a:cubicBezTo>
                  <a:pt x="332036" y="3188248"/>
                  <a:pt x="331739" y="3159701"/>
                  <a:pt x="325821" y="3132083"/>
                </a:cubicBezTo>
                <a:cubicBezTo>
                  <a:pt x="321178" y="3110417"/>
                  <a:pt x="317091" y="3087457"/>
                  <a:pt x="304800" y="3069020"/>
                </a:cubicBezTo>
                <a:lnTo>
                  <a:pt x="262759" y="3005958"/>
                </a:lnTo>
                <a:cubicBezTo>
                  <a:pt x="240002" y="2914935"/>
                  <a:pt x="267869" y="3013479"/>
                  <a:pt x="231228" y="2921876"/>
                </a:cubicBezTo>
                <a:cubicBezTo>
                  <a:pt x="222999" y="2901303"/>
                  <a:pt x="217214" y="2879835"/>
                  <a:pt x="210207" y="2858814"/>
                </a:cubicBezTo>
                <a:lnTo>
                  <a:pt x="189186" y="2795752"/>
                </a:lnTo>
                <a:lnTo>
                  <a:pt x="178676" y="2764220"/>
                </a:lnTo>
                <a:cubicBezTo>
                  <a:pt x="175173" y="2753710"/>
                  <a:pt x="170853" y="2743437"/>
                  <a:pt x="168166" y="2732689"/>
                </a:cubicBezTo>
                <a:cubicBezTo>
                  <a:pt x="164662" y="2718675"/>
                  <a:pt x="161623" y="2704537"/>
                  <a:pt x="157655" y="2690648"/>
                </a:cubicBezTo>
                <a:cubicBezTo>
                  <a:pt x="154611" y="2679995"/>
                  <a:pt x="149548" y="2669932"/>
                  <a:pt x="147145" y="2659117"/>
                </a:cubicBezTo>
                <a:cubicBezTo>
                  <a:pt x="142522" y="2638314"/>
                  <a:pt x="140447" y="2617022"/>
                  <a:pt x="136635" y="2596055"/>
                </a:cubicBezTo>
                <a:cubicBezTo>
                  <a:pt x="133439" y="2578479"/>
                  <a:pt x="129999" y="2560942"/>
                  <a:pt x="126124" y="2543503"/>
                </a:cubicBezTo>
                <a:cubicBezTo>
                  <a:pt x="122990" y="2529402"/>
                  <a:pt x="118747" y="2515563"/>
                  <a:pt x="115614" y="2501462"/>
                </a:cubicBezTo>
                <a:cubicBezTo>
                  <a:pt x="111739" y="2484023"/>
                  <a:pt x="108979" y="2466349"/>
                  <a:pt x="105104" y="2448910"/>
                </a:cubicBezTo>
                <a:cubicBezTo>
                  <a:pt x="91176" y="2386237"/>
                  <a:pt x="94382" y="2421055"/>
                  <a:pt x="84083" y="2343807"/>
                </a:cubicBezTo>
                <a:cubicBezTo>
                  <a:pt x="79890" y="2312360"/>
                  <a:pt x="78060" y="2280620"/>
                  <a:pt x="73573" y="2249214"/>
                </a:cubicBezTo>
                <a:cubicBezTo>
                  <a:pt x="67232" y="2204827"/>
                  <a:pt x="64777" y="2201808"/>
                  <a:pt x="52552" y="2165131"/>
                </a:cubicBezTo>
                <a:cubicBezTo>
                  <a:pt x="49049" y="2140607"/>
                  <a:pt x="45809" y="2116043"/>
                  <a:pt x="42042" y="2091558"/>
                </a:cubicBezTo>
                <a:cubicBezTo>
                  <a:pt x="38802" y="2070495"/>
                  <a:pt x="34021" y="2049661"/>
                  <a:pt x="31531" y="2028496"/>
                </a:cubicBezTo>
                <a:cubicBezTo>
                  <a:pt x="27010" y="1990064"/>
                  <a:pt x="25294" y="1951343"/>
                  <a:pt x="21021" y="1912883"/>
                </a:cubicBezTo>
                <a:cubicBezTo>
                  <a:pt x="18285" y="1888261"/>
                  <a:pt x="13784" y="1863866"/>
                  <a:pt x="10510" y="1839310"/>
                </a:cubicBezTo>
                <a:cubicBezTo>
                  <a:pt x="6777" y="1811312"/>
                  <a:pt x="3503" y="1783255"/>
                  <a:pt x="0" y="1755227"/>
                </a:cubicBezTo>
                <a:cubicBezTo>
                  <a:pt x="3503" y="1688662"/>
                  <a:pt x="4475" y="1621915"/>
                  <a:pt x="10510" y="1555531"/>
                </a:cubicBezTo>
                <a:cubicBezTo>
                  <a:pt x="11513" y="1544498"/>
                  <a:pt x="15641" y="1533685"/>
                  <a:pt x="21021" y="1524000"/>
                </a:cubicBezTo>
                <a:cubicBezTo>
                  <a:pt x="33290" y="1501916"/>
                  <a:pt x="39095" y="1468927"/>
                  <a:pt x="63062" y="1460938"/>
                </a:cubicBezTo>
                <a:lnTo>
                  <a:pt x="126124" y="1439917"/>
                </a:lnTo>
                <a:cubicBezTo>
                  <a:pt x="160570" y="1416953"/>
                  <a:pt x="143642" y="1439917"/>
                  <a:pt x="147145" y="1439917"/>
                </a:cubicBezTo>
                <a:close/>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 name="Title 4">
            <a:extLst>
              <a:ext uri="{FF2B5EF4-FFF2-40B4-BE49-F238E27FC236}">
                <a16:creationId xmlns:a16="http://schemas.microsoft.com/office/drawing/2014/main" id="{2601817E-F1C7-D741-800D-4606F371369D}"/>
              </a:ext>
            </a:extLst>
          </p:cNvPr>
          <p:cNvSpPr>
            <a:spLocks noGrp="1"/>
          </p:cNvSpPr>
          <p:nvPr>
            <p:ph type="title"/>
          </p:nvPr>
        </p:nvSpPr>
        <p:spPr>
          <a:xfrm>
            <a:off x="93571" y="221202"/>
            <a:ext cx="10515600" cy="395759"/>
          </a:xfrm>
        </p:spPr>
        <p:txBody>
          <a:bodyPr>
            <a:noAutofit/>
          </a:bodyPr>
          <a:lstStyle/>
          <a:p>
            <a:r>
              <a:rPr lang="en-US" sz="3600" dirty="0"/>
              <a:t>Container Bounded Context</a:t>
            </a:r>
          </a:p>
        </p:txBody>
      </p:sp>
      <p:sp>
        <p:nvSpPr>
          <p:cNvPr id="16" name="Rectangle 15">
            <a:extLst>
              <a:ext uri="{FF2B5EF4-FFF2-40B4-BE49-F238E27FC236}">
                <a16:creationId xmlns:a16="http://schemas.microsoft.com/office/drawing/2014/main" id="{D6ED9DE2-8F41-EF47-98FB-F2EE506CFFAB}"/>
              </a:ext>
            </a:extLst>
          </p:cNvPr>
          <p:cNvSpPr/>
          <p:nvPr/>
        </p:nvSpPr>
        <p:spPr>
          <a:xfrm>
            <a:off x="2086100" y="3090001"/>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Assign Container to order </a:t>
            </a:r>
          </a:p>
        </p:txBody>
      </p:sp>
      <p:sp>
        <p:nvSpPr>
          <p:cNvPr id="17" name="Rectangle 16">
            <a:extLst>
              <a:ext uri="{FF2B5EF4-FFF2-40B4-BE49-F238E27FC236}">
                <a16:creationId xmlns:a16="http://schemas.microsoft.com/office/drawing/2014/main" id="{40746988-9A7F-A243-A0D4-310FBE3CC01D}"/>
              </a:ext>
            </a:extLst>
          </p:cNvPr>
          <p:cNvSpPr/>
          <p:nvPr/>
        </p:nvSpPr>
        <p:spPr>
          <a:xfrm>
            <a:off x="2086100" y="4243924"/>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Release Container to order </a:t>
            </a:r>
          </a:p>
        </p:txBody>
      </p:sp>
      <p:sp>
        <p:nvSpPr>
          <p:cNvPr id="18" name="Rectangle 17">
            <a:extLst>
              <a:ext uri="{FF2B5EF4-FFF2-40B4-BE49-F238E27FC236}">
                <a16:creationId xmlns:a16="http://schemas.microsoft.com/office/drawing/2014/main" id="{747743A8-5A7A-5D40-8317-D107B26736E4}"/>
              </a:ext>
            </a:extLst>
          </p:cNvPr>
          <p:cNvSpPr/>
          <p:nvPr/>
        </p:nvSpPr>
        <p:spPr>
          <a:xfrm>
            <a:off x="3000500" y="5322360"/>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Remove Container from inventory </a:t>
            </a:r>
          </a:p>
        </p:txBody>
      </p:sp>
      <p:sp>
        <p:nvSpPr>
          <p:cNvPr id="23" name="Rectangle 22">
            <a:extLst>
              <a:ext uri="{FF2B5EF4-FFF2-40B4-BE49-F238E27FC236}">
                <a16:creationId xmlns:a16="http://schemas.microsoft.com/office/drawing/2014/main" id="{C083840F-4E6B-6448-8928-7E35A068DF1A}"/>
              </a:ext>
            </a:extLst>
          </p:cNvPr>
          <p:cNvSpPr/>
          <p:nvPr/>
        </p:nvSpPr>
        <p:spPr>
          <a:xfrm>
            <a:off x="3299324" y="193492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added to inventory</a:t>
            </a:r>
          </a:p>
        </p:txBody>
      </p:sp>
      <p:sp>
        <p:nvSpPr>
          <p:cNvPr id="24" name="Rectangle 23">
            <a:extLst>
              <a:ext uri="{FF2B5EF4-FFF2-40B4-BE49-F238E27FC236}">
                <a16:creationId xmlns:a16="http://schemas.microsoft.com/office/drawing/2014/main" id="{6D0ABF8B-64F5-9043-BFD5-87274CBFC659}"/>
              </a:ext>
            </a:extLst>
          </p:cNvPr>
          <p:cNvSpPr/>
          <p:nvPr/>
        </p:nvSpPr>
        <p:spPr>
          <a:xfrm>
            <a:off x="8953593" y="180714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removed from inventory</a:t>
            </a:r>
          </a:p>
        </p:txBody>
      </p:sp>
      <p:sp>
        <p:nvSpPr>
          <p:cNvPr id="25" name="Rectangle 24">
            <a:extLst>
              <a:ext uri="{FF2B5EF4-FFF2-40B4-BE49-F238E27FC236}">
                <a16:creationId xmlns:a16="http://schemas.microsoft.com/office/drawing/2014/main" id="{B2E2BA4B-9056-2C4C-B9AE-7274A7650F58}"/>
              </a:ext>
            </a:extLst>
          </p:cNvPr>
          <p:cNvSpPr/>
          <p:nvPr/>
        </p:nvSpPr>
        <p:spPr>
          <a:xfrm>
            <a:off x="3907214" y="280437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landed at location</a:t>
            </a:r>
          </a:p>
        </p:txBody>
      </p:sp>
      <p:sp>
        <p:nvSpPr>
          <p:cNvPr id="26" name="Rectangle 25">
            <a:extLst>
              <a:ext uri="{FF2B5EF4-FFF2-40B4-BE49-F238E27FC236}">
                <a16:creationId xmlns:a16="http://schemas.microsoft.com/office/drawing/2014/main" id="{5E732916-83CF-AC49-8105-950E94538CB1}"/>
              </a:ext>
            </a:extLst>
          </p:cNvPr>
          <p:cNvSpPr/>
          <p:nvPr/>
        </p:nvSpPr>
        <p:spPr>
          <a:xfrm>
            <a:off x="55025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in maintenance</a:t>
            </a:r>
          </a:p>
        </p:txBody>
      </p:sp>
      <p:sp>
        <p:nvSpPr>
          <p:cNvPr id="27" name="Rectangle 26">
            <a:extLst>
              <a:ext uri="{FF2B5EF4-FFF2-40B4-BE49-F238E27FC236}">
                <a16:creationId xmlns:a16="http://schemas.microsoft.com/office/drawing/2014/main" id="{069842E5-EAE8-A441-A1FC-212E51D5581C}"/>
              </a:ext>
            </a:extLst>
          </p:cNvPr>
          <p:cNvSpPr/>
          <p:nvPr/>
        </p:nvSpPr>
        <p:spPr>
          <a:xfrm>
            <a:off x="4247996" y="1046051"/>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vessel</a:t>
            </a:r>
          </a:p>
        </p:txBody>
      </p:sp>
      <p:sp>
        <p:nvSpPr>
          <p:cNvPr id="28" name="Rectangle 27">
            <a:extLst>
              <a:ext uri="{FF2B5EF4-FFF2-40B4-BE49-F238E27FC236}">
                <a16:creationId xmlns:a16="http://schemas.microsoft.com/office/drawing/2014/main" id="{AEC80E8C-B0C7-F14D-B710-F35311A0842F}"/>
              </a:ext>
            </a:extLst>
          </p:cNvPr>
          <p:cNvSpPr/>
          <p:nvPr/>
        </p:nvSpPr>
        <p:spPr>
          <a:xfrm>
            <a:off x="6367054" y="550935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out maintenance</a:t>
            </a:r>
          </a:p>
        </p:txBody>
      </p:sp>
      <p:sp>
        <p:nvSpPr>
          <p:cNvPr id="29" name="Rectangle 28">
            <a:extLst>
              <a:ext uri="{FF2B5EF4-FFF2-40B4-BE49-F238E27FC236}">
                <a16:creationId xmlns:a16="http://schemas.microsoft.com/office/drawing/2014/main" id="{53C5DA80-7E26-154B-AB46-317E1EF5FAC6}"/>
              </a:ext>
            </a:extLst>
          </p:cNvPr>
          <p:cNvSpPr/>
          <p:nvPr/>
        </p:nvSpPr>
        <p:spPr>
          <a:xfrm>
            <a:off x="6443003" y="81680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truck</a:t>
            </a:r>
          </a:p>
        </p:txBody>
      </p:sp>
      <p:sp>
        <p:nvSpPr>
          <p:cNvPr id="30" name="Rectangle 29">
            <a:extLst>
              <a:ext uri="{FF2B5EF4-FFF2-40B4-BE49-F238E27FC236}">
                <a16:creationId xmlns:a16="http://schemas.microsoft.com/office/drawing/2014/main" id="{027D5267-9395-C04C-88CA-2326AB2F70DC}"/>
              </a:ext>
            </a:extLst>
          </p:cNvPr>
          <p:cNvSpPr/>
          <p:nvPr/>
        </p:nvSpPr>
        <p:spPr>
          <a:xfrm>
            <a:off x="3329689" y="384127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assigned to order</a:t>
            </a:r>
          </a:p>
        </p:txBody>
      </p:sp>
      <p:sp>
        <p:nvSpPr>
          <p:cNvPr id="31" name="Rectangle 30">
            <a:extLst>
              <a:ext uri="{FF2B5EF4-FFF2-40B4-BE49-F238E27FC236}">
                <a16:creationId xmlns:a16="http://schemas.microsoft.com/office/drawing/2014/main" id="{A9E6EC11-B0CE-1649-80E8-B4214BE25DBC}"/>
              </a:ext>
            </a:extLst>
          </p:cNvPr>
          <p:cNvSpPr/>
          <p:nvPr/>
        </p:nvSpPr>
        <p:spPr>
          <a:xfrm>
            <a:off x="4202405" y="4222012"/>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released from order</a:t>
            </a:r>
          </a:p>
        </p:txBody>
      </p:sp>
      <p:sp>
        <p:nvSpPr>
          <p:cNvPr id="32" name="Rectangle 31">
            <a:extLst>
              <a:ext uri="{FF2B5EF4-FFF2-40B4-BE49-F238E27FC236}">
                <a16:creationId xmlns:a16="http://schemas.microsoft.com/office/drawing/2014/main" id="{25876E68-652C-BB4C-9314-E4EB3DF9B27D}"/>
              </a:ext>
            </a:extLst>
          </p:cNvPr>
          <p:cNvSpPr/>
          <p:nvPr/>
        </p:nvSpPr>
        <p:spPr>
          <a:xfrm>
            <a:off x="5211851" y="1414243"/>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vessel</a:t>
            </a:r>
          </a:p>
        </p:txBody>
      </p:sp>
      <p:sp>
        <p:nvSpPr>
          <p:cNvPr id="33" name="Rectangle 32">
            <a:extLst>
              <a:ext uri="{FF2B5EF4-FFF2-40B4-BE49-F238E27FC236}">
                <a16:creationId xmlns:a16="http://schemas.microsoft.com/office/drawing/2014/main" id="{1EC67374-9D75-3744-9C92-74DDCC8C6AA4}"/>
              </a:ext>
            </a:extLst>
          </p:cNvPr>
          <p:cNvSpPr/>
          <p:nvPr/>
        </p:nvSpPr>
        <p:spPr>
          <a:xfrm>
            <a:off x="7286918" y="1227185"/>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truck</a:t>
            </a:r>
          </a:p>
        </p:txBody>
      </p:sp>
      <p:sp>
        <p:nvSpPr>
          <p:cNvPr id="34" name="Rectangle 33">
            <a:extLst>
              <a:ext uri="{FF2B5EF4-FFF2-40B4-BE49-F238E27FC236}">
                <a16:creationId xmlns:a16="http://schemas.microsoft.com/office/drawing/2014/main" id="{CED46D33-E482-0A4E-B9FE-27D85499C11F}"/>
              </a:ext>
            </a:extLst>
          </p:cNvPr>
          <p:cNvSpPr/>
          <p:nvPr/>
        </p:nvSpPr>
        <p:spPr>
          <a:xfrm>
            <a:off x="5906507" y="251280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loaded</a:t>
            </a:r>
          </a:p>
        </p:txBody>
      </p:sp>
      <p:sp>
        <p:nvSpPr>
          <p:cNvPr id="35" name="Rectangle 34">
            <a:extLst>
              <a:ext uri="{FF2B5EF4-FFF2-40B4-BE49-F238E27FC236}">
                <a16:creationId xmlns:a16="http://schemas.microsoft.com/office/drawing/2014/main" id="{9319A3BC-EE3E-5345-89A3-2E215C655604}"/>
              </a:ext>
            </a:extLst>
          </p:cNvPr>
          <p:cNvSpPr/>
          <p:nvPr/>
        </p:nvSpPr>
        <p:spPr>
          <a:xfrm>
            <a:off x="6355541" y="299208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unloaded</a:t>
            </a:r>
          </a:p>
        </p:txBody>
      </p:sp>
      <p:sp>
        <p:nvSpPr>
          <p:cNvPr id="36" name="Rectangle 35">
            <a:extLst>
              <a:ext uri="{FF2B5EF4-FFF2-40B4-BE49-F238E27FC236}">
                <a16:creationId xmlns:a16="http://schemas.microsoft.com/office/drawing/2014/main" id="{FB053A95-5293-BB4A-811D-410AFD72E274}"/>
              </a:ext>
            </a:extLst>
          </p:cNvPr>
          <p:cNvSpPr/>
          <p:nvPr/>
        </p:nvSpPr>
        <p:spPr>
          <a:xfrm>
            <a:off x="7529458" y="471632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closed</a:t>
            </a:r>
          </a:p>
        </p:txBody>
      </p:sp>
      <p:sp>
        <p:nvSpPr>
          <p:cNvPr id="37" name="Rectangle 36">
            <a:extLst>
              <a:ext uri="{FF2B5EF4-FFF2-40B4-BE49-F238E27FC236}">
                <a16:creationId xmlns:a16="http://schemas.microsoft.com/office/drawing/2014/main" id="{B3C1A834-375F-FE4E-A9DC-17B6A9BD5A4C}"/>
              </a:ext>
            </a:extLst>
          </p:cNvPr>
          <p:cNvSpPr/>
          <p:nvPr/>
        </p:nvSpPr>
        <p:spPr>
          <a:xfrm>
            <a:off x="84964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opened</a:t>
            </a:r>
          </a:p>
        </p:txBody>
      </p:sp>
    </p:spTree>
    <p:extLst>
      <p:ext uri="{BB962C8B-B14F-4D97-AF65-F5344CB8AC3E}">
        <p14:creationId xmlns:p14="http://schemas.microsoft.com/office/powerpoint/2010/main" val="39095195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241290" y="184634"/>
            <a:ext cx="10515600" cy="530028"/>
          </a:xfrm>
        </p:spPr>
        <p:txBody>
          <a:bodyPr>
            <a:normAutofit/>
          </a:bodyPr>
          <a:lstStyle/>
          <a:p>
            <a:r>
              <a:rPr lang="en-US" dirty="0"/>
              <a:t>OLD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8768115"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13" name="Rounded Rectangle 12">
            <a:extLst>
              <a:ext uri="{FF2B5EF4-FFF2-40B4-BE49-F238E27FC236}">
                <a16:creationId xmlns:a16="http://schemas.microsoft.com/office/drawing/2014/main" id="{65E6F277-12BD-B04D-876F-4C196724B8D1}"/>
              </a:ext>
            </a:extLst>
          </p:cNvPr>
          <p:cNvSpPr/>
          <p:nvPr/>
        </p:nvSpPr>
        <p:spPr>
          <a:xfrm>
            <a:off x="889369" y="2341588"/>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sp>
        <p:nvSpPr>
          <p:cNvPr id="14" name="Can 13">
            <a:extLst>
              <a:ext uri="{FF2B5EF4-FFF2-40B4-BE49-F238E27FC236}">
                <a16:creationId xmlns:a16="http://schemas.microsoft.com/office/drawing/2014/main" id="{F3CF2C45-5F88-1A44-B787-C2E19648646E}"/>
              </a:ext>
            </a:extLst>
          </p:cNvPr>
          <p:cNvSpPr/>
          <p:nvPr/>
        </p:nvSpPr>
        <p:spPr>
          <a:xfrm>
            <a:off x="2525301" y="2610981"/>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Ship </a:t>
            </a:r>
          </a:p>
          <a:p>
            <a:pPr algn="ctr"/>
            <a:r>
              <a:rPr lang="en-US" sz="1000" dirty="0">
                <a:solidFill>
                  <a:schemeClr val="bg1"/>
                </a:solidFill>
              </a:rPr>
              <a:t>fleet</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an 15">
            <a:extLst>
              <a:ext uri="{FF2B5EF4-FFF2-40B4-BE49-F238E27FC236}">
                <a16:creationId xmlns:a16="http://schemas.microsoft.com/office/drawing/2014/main" id="{4D1D7174-7149-FC4C-981F-3B7E91157F08}"/>
              </a:ext>
            </a:extLst>
          </p:cNvPr>
          <p:cNvSpPr/>
          <p:nvPr/>
        </p:nvSpPr>
        <p:spPr>
          <a:xfrm rot="5400000">
            <a:off x="3744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an 16">
            <a:extLst>
              <a:ext uri="{FF2B5EF4-FFF2-40B4-BE49-F238E27FC236}">
                <a16:creationId xmlns:a16="http://schemas.microsoft.com/office/drawing/2014/main" id="{49E4F05B-3FC6-134C-A4C1-D42892A59F8A}"/>
              </a:ext>
            </a:extLst>
          </p:cNvPr>
          <p:cNvSpPr/>
          <p:nvPr/>
        </p:nvSpPr>
        <p:spPr>
          <a:xfrm rot="5400000">
            <a:off x="7723540" y="3345232"/>
            <a:ext cx="310551" cy="94328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an 17">
            <a:extLst>
              <a:ext uri="{FF2B5EF4-FFF2-40B4-BE49-F238E27FC236}">
                <a16:creationId xmlns:a16="http://schemas.microsoft.com/office/drawing/2014/main" id="{EA5DFDFF-BDF0-7A4C-B389-8DC8DADAE82F}"/>
              </a:ext>
            </a:extLst>
          </p:cNvPr>
          <p:cNvSpPr/>
          <p:nvPr/>
        </p:nvSpPr>
        <p:spPr>
          <a:xfrm>
            <a:off x="10796639" y="3933967"/>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19" name="Rounded Rectangle 18">
            <a:extLst>
              <a:ext uri="{FF2B5EF4-FFF2-40B4-BE49-F238E27FC236}">
                <a16:creationId xmlns:a16="http://schemas.microsoft.com/office/drawing/2014/main" id="{EDA39120-B27D-AE42-AEDE-06F60DC2F345}"/>
              </a:ext>
            </a:extLst>
          </p:cNvPr>
          <p:cNvSpPr/>
          <p:nvPr/>
        </p:nvSpPr>
        <p:spPr>
          <a:xfrm>
            <a:off x="4249173" y="4641859"/>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20" name="Rounded Rectangle 19">
            <a:extLst>
              <a:ext uri="{FF2B5EF4-FFF2-40B4-BE49-F238E27FC236}">
                <a16:creationId xmlns:a16="http://schemas.microsoft.com/office/drawing/2014/main" id="{DCDCEF48-BACA-5D40-AF1B-FE36B1A49E46}"/>
              </a:ext>
            </a:extLst>
          </p:cNvPr>
          <p:cNvSpPr/>
          <p:nvPr/>
        </p:nvSpPr>
        <p:spPr>
          <a:xfrm>
            <a:off x="3796070" y="2476250"/>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Container</a:t>
            </a:r>
          </a:p>
          <a:p>
            <a:pPr algn="ctr"/>
            <a:r>
              <a:rPr lang="en-US" sz="1200" dirty="0">
                <a:solidFill>
                  <a:schemeClr val="accent5">
                    <a:lumMod val="50000"/>
                  </a:schemeClr>
                </a:solidFill>
              </a:rPr>
              <a:t>MS</a:t>
            </a:r>
          </a:p>
        </p:txBody>
      </p:sp>
      <p:sp>
        <p:nvSpPr>
          <p:cNvPr id="21" name="Rounded Rectangle 20">
            <a:extLst>
              <a:ext uri="{FF2B5EF4-FFF2-40B4-BE49-F238E27FC236}">
                <a16:creationId xmlns:a16="http://schemas.microsoft.com/office/drawing/2014/main" id="{746DE6CB-BAF9-D441-98E7-D661727278A9}"/>
              </a:ext>
            </a:extLst>
          </p:cNvPr>
          <p:cNvSpPr/>
          <p:nvPr/>
        </p:nvSpPr>
        <p:spPr>
          <a:xfrm>
            <a:off x="1604675" y="5183176"/>
            <a:ext cx="977806"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Customs</a:t>
            </a:r>
          </a:p>
          <a:p>
            <a:pPr algn="ctr"/>
            <a:r>
              <a:rPr lang="en-US" sz="1200" dirty="0">
                <a:solidFill>
                  <a:schemeClr val="accent5">
                    <a:lumMod val="50000"/>
                  </a:schemeClr>
                </a:solidFill>
              </a:rPr>
              <a:t>Simulator</a:t>
            </a:r>
          </a:p>
        </p:txBody>
      </p:sp>
      <p:sp>
        <p:nvSpPr>
          <p:cNvPr id="22" name="Can 21">
            <a:extLst>
              <a:ext uri="{FF2B5EF4-FFF2-40B4-BE49-F238E27FC236}">
                <a16:creationId xmlns:a16="http://schemas.microsoft.com/office/drawing/2014/main" id="{7FC1D56F-3EFB-8246-9557-F15794D43824}"/>
              </a:ext>
            </a:extLst>
          </p:cNvPr>
          <p:cNvSpPr/>
          <p:nvPr/>
        </p:nvSpPr>
        <p:spPr>
          <a:xfrm>
            <a:off x="2615499" y="5713305"/>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Import</a:t>
            </a:r>
          </a:p>
          <a:p>
            <a:pPr algn="ctr"/>
            <a:r>
              <a:rPr lang="en-US" sz="1000" dirty="0">
                <a:solidFill>
                  <a:schemeClr val="bg1"/>
                </a:solidFill>
              </a:rPr>
              <a:t>Export docs</a:t>
            </a:r>
          </a:p>
        </p:txBody>
      </p:sp>
      <p:sp>
        <p:nvSpPr>
          <p:cNvPr id="23" name="Rounded Rectangle 22">
            <a:extLst>
              <a:ext uri="{FF2B5EF4-FFF2-40B4-BE49-F238E27FC236}">
                <a16:creationId xmlns:a16="http://schemas.microsoft.com/office/drawing/2014/main" id="{ED42DD20-18A8-FE46-B4E4-C25939187F5A}"/>
              </a:ext>
            </a:extLst>
          </p:cNvPr>
          <p:cNvSpPr/>
          <p:nvPr/>
        </p:nvSpPr>
        <p:spPr>
          <a:xfrm>
            <a:off x="8844451" y="5226202"/>
            <a:ext cx="1235990"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Port Load/Unload</a:t>
            </a:r>
          </a:p>
          <a:p>
            <a:pPr algn="ctr"/>
            <a:r>
              <a:rPr lang="en-US" sz="1200" dirty="0">
                <a:solidFill>
                  <a:schemeClr val="accent5">
                    <a:lumMod val="50000"/>
                  </a:schemeClr>
                </a:solidFill>
              </a:rPr>
              <a:t>Simulator</a:t>
            </a:r>
          </a:p>
        </p:txBody>
      </p:sp>
      <p:sp>
        <p:nvSpPr>
          <p:cNvPr id="24" name="Can 23">
            <a:extLst>
              <a:ext uri="{FF2B5EF4-FFF2-40B4-BE49-F238E27FC236}">
                <a16:creationId xmlns:a16="http://schemas.microsoft.com/office/drawing/2014/main" id="{014DFC7D-0AB6-A94E-9FC3-8FA9907EDCC2}"/>
              </a:ext>
            </a:extLst>
          </p:cNvPr>
          <p:cNvSpPr/>
          <p:nvPr/>
        </p:nvSpPr>
        <p:spPr>
          <a:xfrm>
            <a:off x="10105250" y="5677693"/>
            <a:ext cx="1004610"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Containers Mules</a:t>
            </a:r>
          </a:p>
          <a:p>
            <a:pPr algn="ctr"/>
            <a:r>
              <a:rPr lang="en-US" sz="1000" dirty="0">
                <a:solidFill>
                  <a:schemeClr val="bg1"/>
                </a:solidFill>
              </a:rPr>
              <a:t>Farms</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556637" y="3684526"/>
            <a:ext cx="418704" cy="261610"/>
          </a:xfrm>
          <a:prstGeom prst="rect">
            <a:avLst/>
          </a:prstGeom>
          <a:noFill/>
        </p:spPr>
        <p:txBody>
          <a:bodyPr wrap="none" rtlCol="0">
            <a:spAutoFit/>
          </a:bodyPr>
          <a:lstStyle/>
          <a:p>
            <a:r>
              <a:rPr lang="en-US" sz="1100" dirty="0">
                <a:solidFill>
                  <a:schemeClr val="bg1"/>
                </a:solidFill>
              </a:rPr>
              <a:t>ship</a:t>
            </a:r>
          </a:p>
        </p:txBody>
      </p:sp>
      <p:sp>
        <p:nvSpPr>
          <p:cNvPr id="30" name="TextBox 29">
            <a:extLst>
              <a:ext uri="{FF2B5EF4-FFF2-40B4-BE49-F238E27FC236}">
                <a16:creationId xmlns:a16="http://schemas.microsoft.com/office/drawing/2014/main" id="{4BDB9D8B-9CD0-B042-9B87-1A6294E48837}"/>
              </a:ext>
            </a:extLst>
          </p:cNvPr>
          <p:cNvSpPr txBox="1"/>
          <p:nvPr/>
        </p:nvSpPr>
        <p:spPr>
          <a:xfrm>
            <a:off x="3508482" y="3684526"/>
            <a:ext cx="731290" cy="261610"/>
          </a:xfrm>
          <a:prstGeom prst="rect">
            <a:avLst/>
          </a:prstGeom>
          <a:noFill/>
        </p:spPr>
        <p:txBody>
          <a:bodyPr wrap="none" rtlCol="0">
            <a:spAutoFit/>
          </a:bodyPr>
          <a:lstStyle/>
          <a:p>
            <a:r>
              <a:rPr lang="en-US" sz="1100" dirty="0">
                <a:solidFill>
                  <a:schemeClr val="bg1"/>
                </a:solidFill>
              </a:rPr>
              <a:t>container</a:t>
            </a:r>
          </a:p>
        </p:txBody>
      </p:sp>
      <p:sp>
        <p:nvSpPr>
          <p:cNvPr id="31" name="TextBox 30">
            <a:extLst>
              <a:ext uri="{FF2B5EF4-FFF2-40B4-BE49-F238E27FC236}">
                <a16:creationId xmlns:a16="http://schemas.microsoft.com/office/drawing/2014/main" id="{247D72D9-E86C-3546-92E1-26D6A8E9DBD2}"/>
              </a:ext>
            </a:extLst>
          </p:cNvPr>
          <p:cNvSpPr txBox="1"/>
          <p:nvPr/>
        </p:nvSpPr>
        <p:spPr>
          <a:xfrm>
            <a:off x="7421795" y="3703307"/>
            <a:ext cx="780983" cy="261610"/>
          </a:xfrm>
          <a:prstGeom prst="rect">
            <a:avLst/>
          </a:prstGeom>
          <a:solidFill>
            <a:schemeClr val="accent5">
              <a:lumMod val="75000"/>
            </a:schemeClr>
          </a:solidFill>
        </p:spPr>
        <p:txBody>
          <a:bodyPr wrap="none" rtlCol="0">
            <a:spAutoFit/>
          </a:bodyPr>
          <a:lstStyle/>
          <a:p>
            <a:r>
              <a:rPr lang="en-US" sz="1100" dirty="0">
                <a:solidFill>
                  <a:schemeClr val="bg1"/>
                </a:solidFill>
              </a:rPr>
              <a:t>Problems</a:t>
            </a:r>
          </a:p>
        </p:txBody>
      </p:sp>
      <p:cxnSp>
        <p:nvCxnSpPr>
          <p:cNvPr id="35" name="Elbow Connector 34">
            <a:extLst>
              <a:ext uri="{FF2B5EF4-FFF2-40B4-BE49-F238E27FC236}">
                <a16:creationId xmlns:a16="http://schemas.microsoft.com/office/drawing/2014/main" id="{F7243C91-2809-4245-BA12-9F7F828FDB65}"/>
              </a:ext>
            </a:extLst>
          </p:cNvPr>
          <p:cNvCxnSpPr>
            <a:cxnSpLocks/>
            <a:stCxn id="20" idx="2"/>
            <a:endCxn id="30" idx="0"/>
          </p:cNvCxnSpPr>
          <p:nvPr/>
        </p:nvCxnSpPr>
        <p:spPr>
          <a:xfrm rot="5400000">
            <a:off x="3884695" y="3080934"/>
            <a:ext cx="593025" cy="614159"/>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16CB367F-2888-EA42-B515-8C6C54BF655C}"/>
              </a:ext>
            </a:extLst>
          </p:cNvPr>
          <p:cNvCxnSpPr>
            <a:cxnSpLocks/>
            <a:stCxn id="13" idx="2"/>
            <a:endCxn id="29" idx="0"/>
          </p:cNvCxnSpPr>
          <p:nvPr/>
        </p:nvCxnSpPr>
        <p:spPr>
          <a:xfrm rot="16200000" flipH="1">
            <a:off x="2005437" y="2923974"/>
            <a:ext cx="428538" cy="109256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06EA8AE4-7663-2049-8C53-2D6386E1A767}"/>
              </a:ext>
            </a:extLst>
          </p:cNvPr>
          <p:cNvSpPr/>
          <p:nvPr/>
        </p:nvSpPr>
        <p:spPr>
          <a:xfrm>
            <a:off x="4259701" y="5103679"/>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err="1">
                <a:ln>
                  <a:noFill/>
                </a:ln>
                <a:solidFill>
                  <a:prstClr val="black"/>
                </a:solidFill>
                <a:effectLst/>
                <a:uLnTx/>
                <a:uFillTx/>
                <a:latin typeface="Calibri" panose="020F0502020204030204"/>
                <a:ea typeface="+mn-ea"/>
                <a:cs typeface="+mn-cs"/>
              </a:rPr>
              <a:t>Redis</a:t>
            </a:r>
            <a:endPar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47" name="Elbow Connector 46">
            <a:extLst>
              <a:ext uri="{FF2B5EF4-FFF2-40B4-BE49-F238E27FC236}">
                <a16:creationId xmlns:a16="http://schemas.microsoft.com/office/drawing/2014/main" id="{81744E64-CF84-3241-B7BC-8DE75AD5C98B}"/>
              </a:ext>
            </a:extLst>
          </p:cNvPr>
          <p:cNvCxnSpPr>
            <a:cxnSpLocks/>
            <a:stCxn id="29" idx="2"/>
            <a:endCxn id="19" idx="1"/>
          </p:cNvCxnSpPr>
          <p:nvPr/>
        </p:nvCxnSpPr>
        <p:spPr>
          <a:xfrm rot="16200000" flipH="1">
            <a:off x="3061330" y="3650795"/>
            <a:ext cx="892503" cy="148318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endCxn id="19" idx="0"/>
          </p:cNvCxnSpPr>
          <p:nvPr/>
        </p:nvCxnSpPr>
        <p:spPr>
          <a:xfrm>
            <a:off x="4328658" y="3854239"/>
            <a:ext cx="851844" cy="787620"/>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25FE1A41-972C-944C-9E3A-ECF5873BF20C}"/>
              </a:ext>
            </a:extLst>
          </p:cNvPr>
          <p:cNvSpPr txBox="1"/>
          <p:nvPr/>
        </p:nvSpPr>
        <p:spPr>
          <a:xfrm>
            <a:off x="4787718" y="5198097"/>
            <a:ext cx="860941" cy="276999"/>
          </a:xfrm>
          <a:prstGeom prst="rect">
            <a:avLst/>
          </a:prstGeom>
          <a:noFill/>
        </p:spPr>
        <p:txBody>
          <a:bodyPr wrap="none" rtlCol="0">
            <a:spAutoFit/>
          </a:bodyPr>
          <a:lstStyle/>
          <a:p>
            <a:r>
              <a:rPr lang="en-US" sz="1200" dirty="0"/>
              <a:t>aggregates</a:t>
            </a:r>
            <a:endParaRPr lang="en-US" dirty="0"/>
          </a:p>
        </p:txBody>
      </p:sp>
      <p:sp>
        <p:nvSpPr>
          <p:cNvPr id="65" name="Rounded Rectangle 64">
            <a:extLst>
              <a:ext uri="{FF2B5EF4-FFF2-40B4-BE49-F238E27FC236}">
                <a16:creationId xmlns:a16="http://schemas.microsoft.com/office/drawing/2014/main" id="{C7634129-FFCA-6648-B1AF-434E76B9DB9B}"/>
              </a:ext>
            </a:extLst>
          </p:cNvPr>
          <p:cNvSpPr/>
          <p:nvPr/>
        </p:nvSpPr>
        <p:spPr>
          <a:xfrm>
            <a:off x="6252160" y="247625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8748052" y="2471846"/>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Voyages MS</a:t>
            </a:r>
          </a:p>
        </p:txBody>
      </p:sp>
      <p:sp>
        <p:nvSpPr>
          <p:cNvPr id="60" name="Rectangle 59">
            <a:extLst>
              <a:ext uri="{FF2B5EF4-FFF2-40B4-BE49-F238E27FC236}">
                <a16:creationId xmlns:a16="http://schemas.microsoft.com/office/drawing/2014/main" id="{D880F658-8253-9A42-BC7D-9E549C5A5A2F}"/>
              </a:ext>
            </a:extLst>
          </p:cNvPr>
          <p:cNvSpPr/>
          <p:nvPr/>
        </p:nvSpPr>
        <p:spPr>
          <a:xfrm>
            <a:off x="1456425" y="8865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dirty="0"/>
                <a:t>USER</a:t>
              </a:r>
              <a:endParaRPr sz="706" dirty="0"/>
            </a:p>
          </p:txBody>
        </p:sp>
      </p:grpSp>
      <p:grpSp>
        <p:nvGrpSpPr>
          <p:cNvPr id="44" name="Group 43">
            <a:extLst>
              <a:ext uri="{FF2B5EF4-FFF2-40B4-BE49-F238E27FC236}">
                <a16:creationId xmlns:a16="http://schemas.microsoft.com/office/drawing/2014/main" id="{F541B9BE-0D2D-A740-9537-3606D2FA1367}"/>
              </a:ext>
            </a:extLst>
          </p:cNvPr>
          <p:cNvGrpSpPr/>
          <p:nvPr/>
        </p:nvGrpSpPr>
        <p:grpSpPr>
          <a:xfrm>
            <a:off x="1305666" y="1990103"/>
            <a:ext cx="835775" cy="355209"/>
            <a:chOff x="2605549" y="2273123"/>
            <a:chExt cx="835775" cy="355209"/>
          </a:xfrm>
        </p:grpSpPr>
        <p:grpSp>
          <p:nvGrpSpPr>
            <p:cNvPr id="42" name="Group 41">
              <a:extLst>
                <a:ext uri="{FF2B5EF4-FFF2-40B4-BE49-F238E27FC236}">
                  <a16:creationId xmlns:a16="http://schemas.microsoft.com/office/drawing/2014/main" id="{2BE846C1-DF17-AE4C-A8A4-7E0C6FCEA1FE}"/>
                </a:ext>
              </a:extLst>
            </p:cNvPr>
            <p:cNvGrpSpPr/>
            <p:nvPr/>
          </p:nvGrpSpPr>
          <p:grpSpPr>
            <a:xfrm>
              <a:off x="2605549" y="2273123"/>
              <a:ext cx="253071" cy="355209"/>
              <a:chOff x="2605549" y="2282084"/>
              <a:chExt cx="253071" cy="355209"/>
            </a:xfrm>
          </p:grpSpPr>
          <p:sp>
            <p:nvSpPr>
              <p:cNvPr id="3" name="Oval 2">
                <a:extLst>
                  <a:ext uri="{FF2B5EF4-FFF2-40B4-BE49-F238E27FC236}">
                    <a16:creationId xmlns:a16="http://schemas.microsoft.com/office/drawing/2014/main" id="{25E75969-2BAB-B543-8A4E-2E82A43ED8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DDDA38DA-B5E1-B64B-BB6F-CF5D3083120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3" name="Group 72">
              <a:extLst>
                <a:ext uri="{FF2B5EF4-FFF2-40B4-BE49-F238E27FC236}">
                  <a16:creationId xmlns:a16="http://schemas.microsoft.com/office/drawing/2014/main" id="{217BFF14-7460-7047-B903-7060DD62B3A9}"/>
                </a:ext>
              </a:extLst>
            </p:cNvPr>
            <p:cNvGrpSpPr/>
            <p:nvPr/>
          </p:nvGrpSpPr>
          <p:grpSpPr>
            <a:xfrm>
              <a:off x="2901383" y="2273123"/>
              <a:ext cx="253071" cy="355209"/>
              <a:chOff x="2605549" y="2282084"/>
              <a:chExt cx="253071" cy="355209"/>
            </a:xfrm>
          </p:grpSpPr>
          <p:sp>
            <p:nvSpPr>
              <p:cNvPr id="74" name="Oval 73">
                <a:extLst>
                  <a:ext uri="{FF2B5EF4-FFF2-40B4-BE49-F238E27FC236}">
                    <a16:creationId xmlns:a16="http://schemas.microsoft.com/office/drawing/2014/main" id="{68D6F21B-830E-E34E-BE75-AC21FBF92D6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9CDFA08-6E4A-F642-BBBA-B630C88B83A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2B6FF1BA-2710-4844-A024-74F3B1FB4220}"/>
                </a:ext>
              </a:extLst>
            </p:cNvPr>
            <p:cNvGrpSpPr/>
            <p:nvPr/>
          </p:nvGrpSpPr>
          <p:grpSpPr>
            <a:xfrm>
              <a:off x="3188253" y="2273123"/>
              <a:ext cx="253071" cy="355209"/>
              <a:chOff x="2605549" y="2282084"/>
              <a:chExt cx="253071" cy="355209"/>
            </a:xfrm>
          </p:grpSpPr>
          <p:sp>
            <p:nvSpPr>
              <p:cNvPr id="77" name="Oval 76">
                <a:extLst>
                  <a:ext uri="{FF2B5EF4-FFF2-40B4-BE49-F238E27FC236}">
                    <a16:creationId xmlns:a16="http://schemas.microsoft.com/office/drawing/2014/main" id="{EE78107A-9C03-CC4A-B5D5-E67A73060D9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4BEFC6B0-B727-1644-A6B3-2D51A2BC34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80" name="Can 79">
            <a:extLst>
              <a:ext uri="{FF2B5EF4-FFF2-40B4-BE49-F238E27FC236}">
                <a16:creationId xmlns:a16="http://schemas.microsoft.com/office/drawing/2014/main" id="{C37E2B53-2990-254A-B522-25BAA02E0C93}"/>
              </a:ext>
            </a:extLst>
          </p:cNvPr>
          <p:cNvSpPr/>
          <p:nvPr/>
        </p:nvSpPr>
        <p:spPr>
          <a:xfrm flipH="1">
            <a:off x="5218187" y="261896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bg1"/>
                </a:solidFill>
              </a:rPr>
              <a:t>ReeFer</a:t>
            </a:r>
            <a:endParaRPr lang="en-US" sz="1000" dirty="0">
              <a:solidFill>
                <a:schemeClr val="bg1"/>
              </a:solidFill>
            </a:endParaRPr>
          </a:p>
        </p:txBody>
      </p:sp>
      <p:grpSp>
        <p:nvGrpSpPr>
          <p:cNvPr id="84" name="Group 83">
            <a:extLst>
              <a:ext uri="{FF2B5EF4-FFF2-40B4-BE49-F238E27FC236}">
                <a16:creationId xmlns:a16="http://schemas.microsoft.com/office/drawing/2014/main" id="{F6E9BBE1-9BF8-534D-9BC2-3ADC9A70FA22}"/>
              </a:ext>
            </a:extLst>
          </p:cNvPr>
          <p:cNvGrpSpPr/>
          <p:nvPr/>
        </p:nvGrpSpPr>
        <p:grpSpPr>
          <a:xfrm>
            <a:off x="4111288" y="2124049"/>
            <a:ext cx="835775" cy="355209"/>
            <a:chOff x="2605549" y="2273123"/>
            <a:chExt cx="835775" cy="355209"/>
          </a:xfrm>
        </p:grpSpPr>
        <p:grpSp>
          <p:nvGrpSpPr>
            <p:cNvPr id="85" name="Group 84">
              <a:extLst>
                <a:ext uri="{FF2B5EF4-FFF2-40B4-BE49-F238E27FC236}">
                  <a16:creationId xmlns:a16="http://schemas.microsoft.com/office/drawing/2014/main" id="{C2F31220-B986-9343-A590-97762C14278D}"/>
                </a:ext>
              </a:extLst>
            </p:cNvPr>
            <p:cNvGrpSpPr/>
            <p:nvPr/>
          </p:nvGrpSpPr>
          <p:grpSpPr>
            <a:xfrm>
              <a:off x="2605549" y="2273123"/>
              <a:ext cx="253071" cy="355209"/>
              <a:chOff x="2605549" y="2282084"/>
              <a:chExt cx="253071" cy="355209"/>
            </a:xfrm>
          </p:grpSpPr>
          <p:sp>
            <p:nvSpPr>
              <p:cNvPr id="92" name="Oval 91">
                <a:extLst>
                  <a:ext uri="{FF2B5EF4-FFF2-40B4-BE49-F238E27FC236}">
                    <a16:creationId xmlns:a16="http://schemas.microsoft.com/office/drawing/2014/main" id="{01893227-09FB-A849-9E9C-3D2825E1EF3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500FFC2F-7DE2-6641-8BEA-BAC56218929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6" name="Group 85">
              <a:extLst>
                <a:ext uri="{FF2B5EF4-FFF2-40B4-BE49-F238E27FC236}">
                  <a16:creationId xmlns:a16="http://schemas.microsoft.com/office/drawing/2014/main" id="{D94F9129-0484-CA43-A8CF-086C1DF79A84}"/>
                </a:ext>
              </a:extLst>
            </p:cNvPr>
            <p:cNvGrpSpPr/>
            <p:nvPr/>
          </p:nvGrpSpPr>
          <p:grpSpPr>
            <a:xfrm>
              <a:off x="2901383" y="2273123"/>
              <a:ext cx="253071" cy="355209"/>
              <a:chOff x="2605549" y="2282084"/>
              <a:chExt cx="253071" cy="355209"/>
            </a:xfrm>
          </p:grpSpPr>
          <p:sp>
            <p:nvSpPr>
              <p:cNvPr id="90" name="Oval 89">
                <a:extLst>
                  <a:ext uri="{FF2B5EF4-FFF2-40B4-BE49-F238E27FC236}">
                    <a16:creationId xmlns:a16="http://schemas.microsoft.com/office/drawing/2014/main" id="{421B4502-D98F-194C-8175-3F7C83582CCC}"/>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59C7A8C7-7600-1349-8190-0F2BBC1706A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7" name="Group 86">
              <a:extLst>
                <a:ext uri="{FF2B5EF4-FFF2-40B4-BE49-F238E27FC236}">
                  <a16:creationId xmlns:a16="http://schemas.microsoft.com/office/drawing/2014/main" id="{C8265043-155A-DF41-9CE9-43A9DF297937}"/>
                </a:ext>
              </a:extLst>
            </p:cNvPr>
            <p:cNvGrpSpPr/>
            <p:nvPr/>
          </p:nvGrpSpPr>
          <p:grpSpPr>
            <a:xfrm>
              <a:off x="3188253" y="2273123"/>
              <a:ext cx="253071" cy="355209"/>
              <a:chOff x="2605549" y="2282084"/>
              <a:chExt cx="253071" cy="355209"/>
            </a:xfrm>
          </p:grpSpPr>
          <p:sp>
            <p:nvSpPr>
              <p:cNvPr id="88" name="Oval 87">
                <a:extLst>
                  <a:ext uri="{FF2B5EF4-FFF2-40B4-BE49-F238E27FC236}">
                    <a16:creationId xmlns:a16="http://schemas.microsoft.com/office/drawing/2014/main" id="{7C42B915-4923-7A42-BCDE-0AD1DB8B83A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0CD157C0-3BD2-0F4B-BFC7-94C624AD02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4" name="Can 93">
            <a:extLst>
              <a:ext uri="{FF2B5EF4-FFF2-40B4-BE49-F238E27FC236}">
                <a16:creationId xmlns:a16="http://schemas.microsoft.com/office/drawing/2014/main" id="{E5033816-63ED-3740-A6E4-688EE0866567}"/>
              </a:ext>
            </a:extLst>
          </p:cNvPr>
          <p:cNvSpPr/>
          <p:nvPr/>
        </p:nvSpPr>
        <p:spPr>
          <a:xfrm rot="5400000">
            <a:off x="5508687" y="339556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TextBox 94">
            <a:extLst>
              <a:ext uri="{FF2B5EF4-FFF2-40B4-BE49-F238E27FC236}">
                <a16:creationId xmlns:a16="http://schemas.microsoft.com/office/drawing/2014/main" id="{398F68F6-4524-A947-A778-228696400E41}"/>
              </a:ext>
            </a:extLst>
          </p:cNvPr>
          <p:cNvSpPr txBox="1"/>
          <p:nvPr/>
        </p:nvSpPr>
        <p:spPr>
          <a:xfrm>
            <a:off x="5240816" y="3693723"/>
            <a:ext cx="583814" cy="261610"/>
          </a:xfrm>
          <a:prstGeom prst="rect">
            <a:avLst/>
          </a:prstGeom>
          <a:noFill/>
        </p:spPr>
        <p:txBody>
          <a:bodyPr wrap="none" rtlCol="0">
            <a:spAutoFit/>
          </a:bodyPr>
          <a:lstStyle/>
          <a:p>
            <a:r>
              <a:rPr lang="en-US" sz="1100" dirty="0">
                <a:solidFill>
                  <a:schemeClr val="bg1"/>
                </a:solidFill>
              </a:rPr>
              <a:t>orders</a:t>
            </a:r>
          </a:p>
        </p:txBody>
      </p:sp>
      <p:cxnSp>
        <p:nvCxnSpPr>
          <p:cNvPr id="96" name="Elbow Connector 95">
            <a:extLst>
              <a:ext uri="{FF2B5EF4-FFF2-40B4-BE49-F238E27FC236}">
                <a16:creationId xmlns:a16="http://schemas.microsoft.com/office/drawing/2014/main" id="{46E8A0B6-0C4A-4B4D-9770-7DF204ECD572}"/>
              </a:ext>
            </a:extLst>
          </p:cNvPr>
          <p:cNvCxnSpPr>
            <a:cxnSpLocks/>
            <a:stCxn id="65" idx="2"/>
            <a:endCxn id="94" idx="2"/>
          </p:cNvCxnSpPr>
          <p:nvPr/>
        </p:nvCxnSpPr>
        <p:spPr>
          <a:xfrm rot="5400000">
            <a:off x="6049778" y="2723450"/>
            <a:ext cx="559989" cy="133161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6670285" y="2116638"/>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7812286" y="266485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grpSp>
        <p:nvGrpSpPr>
          <p:cNvPr id="110" name="Group 109">
            <a:extLst>
              <a:ext uri="{FF2B5EF4-FFF2-40B4-BE49-F238E27FC236}">
                <a16:creationId xmlns:a16="http://schemas.microsoft.com/office/drawing/2014/main" id="{34823433-42B0-214D-87DB-18C49181C5F7}"/>
              </a:ext>
            </a:extLst>
          </p:cNvPr>
          <p:cNvGrpSpPr/>
          <p:nvPr/>
        </p:nvGrpSpPr>
        <p:grpSpPr>
          <a:xfrm>
            <a:off x="9101923" y="4873966"/>
            <a:ext cx="835775" cy="355209"/>
            <a:chOff x="2605549" y="2273123"/>
            <a:chExt cx="835775" cy="355209"/>
          </a:xfrm>
        </p:grpSpPr>
        <p:grpSp>
          <p:nvGrpSpPr>
            <p:cNvPr id="111" name="Group 110">
              <a:extLst>
                <a:ext uri="{FF2B5EF4-FFF2-40B4-BE49-F238E27FC236}">
                  <a16:creationId xmlns:a16="http://schemas.microsoft.com/office/drawing/2014/main" id="{3EED8E54-9EE1-FC4D-8F83-00A09DED19BE}"/>
                </a:ext>
              </a:extLst>
            </p:cNvPr>
            <p:cNvGrpSpPr/>
            <p:nvPr/>
          </p:nvGrpSpPr>
          <p:grpSpPr>
            <a:xfrm>
              <a:off x="2605549" y="2273123"/>
              <a:ext cx="253071" cy="355209"/>
              <a:chOff x="2605549" y="2282084"/>
              <a:chExt cx="253071" cy="355209"/>
            </a:xfrm>
          </p:grpSpPr>
          <p:sp>
            <p:nvSpPr>
              <p:cNvPr id="118" name="Oval 117">
                <a:extLst>
                  <a:ext uri="{FF2B5EF4-FFF2-40B4-BE49-F238E27FC236}">
                    <a16:creationId xmlns:a16="http://schemas.microsoft.com/office/drawing/2014/main" id="{28ABC1AB-85A4-FF4E-AB4A-D874EDE0118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E78591D3-A01C-4E4D-BAC1-A87027E89B7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2" name="Group 111">
              <a:extLst>
                <a:ext uri="{FF2B5EF4-FFF2-40B4-BE49-F238E27FC236}">
                  <a16:creationId xmlns:a16="http://schemas.microsoft.com/office/drawing/2014/main" id="{E7680C14-0832-8A4B-B00A-BB3CBB413566}"/>
                </a:ext>
              </a:extLst>
            </p:cNvPr>
            <p:cNvGrpSpPr/>
            <p:nvPr/>
          </p:nvGrpSpPr>
          <p:grpSpPr>
            <a:xfrm>
              <a:off x="2901383" y="2273123"/>
              <a:ext cx="253071" cy="355209"/>
              <a:chOff x="2605549" y="2282084"/>
              <a:chExt cx="253071" cy="355209"/>
            </a:xfrm>
          </p:grpSpPr>
          <p:sp>
            <p:nvSpPr>
              <p:cNvPr id="116" name="Oval 115">
                <a:extLst>
                  <a:ext uri="{FF2B5EF4-FFF2-40B4-BE49-F238E27FC236}">
                    <a16:creationId xmlns:a16="http://schemas.microsoft.com/office/drawing/2014/main" id="{0E58E76E-6DA6-764A-B34F-FAD6DD5BC07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96DC961E-16F0-4B47-AAC9-750070FAA82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3" name="Group 112">
              <a:extLst>
                <a:ext uri="{FF2B5EF4-FFF2-40B4-BE49-F238E27FC236}">
                  <a16:creationId xmlns:a16="http://schemas.microsoft.com/office/drawing/2014/main" id="{37C523E4-4A4E-314C-9DF7-7E03D4464250}"/>
                </a:ext>
              </a:extLst>
            </p:cNvPr>
            <p:cNvGrpSpPr/>
            <p:nvPr/>
          </p:nvGrpSpPr>
          <p:grpSpPr>
            <a:xfrm>
              <a:off x="3188253" y="2273123"/>
              <a:ext cx="253071" cy="355209"/>
              <a:chOff x="2605549" y="2282084"/>
              <a:chExt cx="253071" cy="355209"/>
            </a:xfrm>
          </p:grpSpPr>
          <p:sp>
            <p:nvSpPr>
              <p:cNvPr id="114" name="Oval 113">
                <a:extLst>
                  <a:ext uri="{FF2B5EF4-FFF2-40B4-BE49-F238E27FC236}">
                    <a16:creationId xmlns:a16="http://schemas.microsoft.com/office/drawing/2014/main" id="{8169B967-7965-0347-8AA9-40FAD9A7C30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67070519-A962-0B47-8B7B-69CF821C78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20" name="Group 119">
            <a:extLst>
              <a:ext uri="{FF2B5EF4-FFF2-40B4-BE49-F238E27FC236}">
                <a16:creationId xmlns:a16="http://schemas.microsoft.com/office/drawing/2014/main" id="{BF6313DC-92DB-5746-8E46-A902EB4EB011}"/>
              </a:ext>
            </a:extLst>
          </p:cNvPr>
          <p:cNvGrpSpPr/>
          <p:nvPr/>
        </p:nvGrpSpPr>
        <p:grpSpPr>
          <a:xfrm>
            <a:off x="1700073" y="4867560"/>
            <a:ext cx="835775" cy="355209"/>
            <a:chOff x="2605549" y="2273123"/>
            <a:chExt cx="835775" cy="355209"/>
          </a:xfrm>
        </p:grpSpPr>
        <p:grpSp>
          <p:nvGrpSpPr>
            <p:cNvPr id="121" name="Group 120">
              <a:extLst>
                <a:ext uri="{FF2B5EF4-FFF2-40B4-BE49-F238E27FC236}">
                  <a16:creationId xmlns:a16="http://schemas.microsoft.com/office/drawing/2014/main" id="{66F624E6-C360-B543-9B62-6B0FA9CDE585}"/>
                </a:ext>
              </a:extLst>
            </p:cNvPr>
            <p:cNvGrpSpPr/>
            <p:nvPr/>
          </p:nvGrpSpPr>
          <p:grpSpPr>
            <a:xfrm>
              <a:off x="2605549" y="2273123"/>
              <a:ext cx="253071" cy="355209"/>
              <a:chOff x="2605549" y="2282084"/>
              <a:chExt cx="253071" cy="355209"/>
            </a:xfrm>
          </p:grpSpPr>
          <p:sp>
            <p:nvSpPr>
              <p:cNvPr id="128" name="Oval 127">
                <a:extLst>
                  <a:ext uri="{FF2B5EF4-FFF2-40B4-BE49-F238E27FC236}">
                    <a16:creationId xmlns:a16="http://schemas.microsoft.com/office/drawing/2014/main" id="{6DE21E12-D9BF-A14F-A702-EE2D6A614C4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68274AE6-120A-7F4D-B896-0AFCA4A472E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2" name="Group 121">
              <a:extLst>
                <a:ext uri="{FF2B5EF4-FFF2-40B4-BE49-F238E27FC236}">
                  <a16:creationId xmlns:a16="http://schemas.microsoft.com/office/drawing/2014/main" id="{F7B45761-280E-114C-B99C-7E3828C2258A}"/>
                </a:ext>
              </a:extLst>
            </p:cNvPr>
            <p:cNvGrpSpPr/>
            <p:nvPr/>
          </p:nvGrpSpPr>
          <p:grpSpPr>
            <a:xfrm>
              <a:off x="2901383" y="2273123"/>
              <a:ext cx="253071" cy="355209"/>
              <a:chOff x="2605549" y="2282084"/>
              <a:chExt cx="253071" cy="355209"/>
            </a:xfrm>
          </p:grpSpPr>
          <p:sp>
            <p:nvSpPr>
              <p:cNvPr id="126" name="Oval 125">
                <a:extLst>
                  <a:ext uri="{FF2B5EF4-FFF2-40B4-BE49-F238E27FC236}">
                    <a16:creationId xmlns:a16="http://schemas.microsoft.com/office/drawing/2014/main" id="{E2651108-1A08-A840-8C95-DB2CBA83446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 name="Straight Connector 126">
                <a:extLst>
                  <a:ext uri="{FF2B5EF4-FFF2-40B4-BE49-F238E27FC236}">
                    <a16:creationId xmlns:a16="http://schemas.microsoft.com/office/drawing/2014/main" id="{897EEED8-184C-9447-BDFE-7D4657B2901E}"/>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3" name="Group 122">
              <a:extLst>
                <a:ext uri="{FF2B5EF4-FFF2-40B4-BE49-F238E27FC236}">
                  <a16:creationId xmlns:a16="http://schemas.microsoft.com/office/drawing/2014/main" id="{CBE8BD12-F749-2047-B927-8271480AF6CC}"/>
                </a:ext>
              </a:extLst>
            </p:cNvPr>
            <p:cNvGrpSpPr/>
            <p:nvPr/>
          </p:nvGrpSpPr>
          <p:grpSpPr>
            <a:xfrm>
              <a:off x="3188253" y="2273123"/>
              <a:ext cx="253071" cy="355209"/>
              <a:chOff x="2605549" y="2282084"/>
              <a:chExt cx="253071" cy="355209"/>
            </a:xfrm>
          </p:grpSpPr>
          <p:sp>
            <p:nvSpPr>
              <p:cNvPr id="124" name="Oval 123">
                <a:extLst>
                  <a:ext uri="{FF2B5EF4-FFF2-40B4-BE49-F238E27FC236}">
                    <a16:creationId xmlns:a16="http://schemas.microsoft.com/office/drawing/2014/main" id="{D75B8CC4-69EA-BF45-9106-32176F4182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Connector 124">
                <a:extLst>
                  <a:ext uri="{FF2B5EF4-FFF2-40B4-BE49-F238E27FC236}">
                    <a16:creationId xmlns:a16="http://schemas.microsoft.com/office/drawing/2014/main" id="{B5011DE4-9AAA-0C46-8558-BB900699F41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30" name="Elbow Connector 129">
            <a:extLst>
              <a:ext uri="{FF2B5EF4-FFF2-40B4-BE49-F238E27FC236}">
                <a16:creationId xmlns:a16="http://schemas.microsoft.com/office/drawing/2014/main" id="{C230435D-C8D8-7E46-94D5-ECB5D3E1FD20}"/>
              </a:ext>
            </a:extLst>
          </p:cNvPr>
          <p:cNvCxnSpPr>
            <a:cxnSpLocks/>
            <a:stCxn id="19" idx="3"/>
            <a:endCxn id="17" idx="4"/>
          </p:cNvCxnSpPr>
          <p:nvPr/>
        </p:nvCxnSpPr>
        <p:spPr>
          <a:xfrm flipV="1">
            <a:off x="6111830" y="3972151"/>
            <a:ext cx="1766985" cy="866488"/>
          </a:xfrm>
          <a:prstGeom prst="bentConnector2">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7F0FE88C-7CBF-5843-BBB9-A9E88E369BC3}"/>
              </a:ext>
            </a:extLst>
          </p:cNvPr>
          <p:cNvGrpSpPr/>
          <p:nvPr/>
        </p:nvGrpSpPr>
        <p:grpSpPr>
          <a:xfrm>
            <a:off x="9113787" y="2107403"/>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5" name="Elbow Connector 144">
            <a:extLst>
              <a:ext uri="{FF2B5EF4-FFF2-40B4-BE49-F238E27FC236}">
                <a16:creationId xmlns:a16="http://schemas.microsoft.com/office/drawing/2014/main" id="{B6FEEC6F-D75D-B446-B5D5-D5F6AE56EF24}"/>
              </a:ext>
            </a:extLst>
          </p:cNvPr>
          <p:cNvCxnSpPr>
            <a:cxnSpLocks/>
            <a:stCxn id="60" idx="3"/>
            <a:endCxn id="74" idx="0"/>
          </p:cNvCxnSpPr>
          <p:nvPr/>
        </p:nvCxnSpPr>
        <p:spPr>
          <a:xfrm flipH="1">
            <a:off x="1728036" y="1260107"/>
            <a:ext cx="971376" cy="729996"/>
          </a:xfrm>
          <a:prstGeom prst="bentConnector4">
            <a:avLst>
              <a:gd name="adj1" fmla="val -23534"/>
              <a:gd name="adj2" fmla="val 7558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699412" y="1260107"/>
            <a:ext cx="4393243" cy="856531"/>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10264543" y="2732187"/>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voyages</a:t>
            </a:r>
          </a:p>
        </p:txBody>
      </p:sp>
      <p:sp>
        <p:nvSpPr>
          <p:cNvPr id="131" name="Rounded Rectangle 130">
            <a:extLst>
              <a:ext uri="{FF2B5EF4-FFF2-40B4-BE49-F238E27FC236}">
                <a16:creationId xmlns:a16="http://schemas.microsoft.com/office/drawing/2014/main" id="{F8CBEF48-3B79-C74B-807F-B03F529A5116}"/>
              </a:ext>
            </a:extLst>
          </p:cNvPr>
          <p:cNvSpPr/>
          <p:nvPr/>
        </p:nvSpPr>
        <p:spPr>
          <a:xfrm>
            <a:off x="6102621" y="5520074"/>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Land Transportation</a:t>
            </a:r>
          </a:p>
          <a:p>
            <a:pPr algn="ctr"/>
            <a:r>
              <a:rPr lang="en-US" sz="1200" dirty="0">
                <a:solidFill>
                  <a:schemeClr val="accent5">
                    <a:lumMod val="50000"/>
                  </a:schemeClr>
                </a:solidFill>
              </a:rPr>
              <a:t> </a:t>
            </a:r>
            <a:r>
              <a:rPr lang="en-US" sz="1200" dirty="0" err="1">
                <a:solidFill>
                  <a:schemeClr val="accent5">
                    <a:lumMod val="50000"/>
                  </a:schemeClr>
                </a:solidFill>
              </a:rPr>
              <a:t>Mgt</a:t>
            </a:r>
            <a:r>
              <a:rPr lang="en-US" sz="1200" dirty="0">
                <a:solidFill>
                  <a:schemeClr val="accent5">
                    <a:lumMod val="50000"/>
                  </a:schemeClr>
                </a:solidFill>
              </a:rPr>
              <a:t> MS</a:t>
            </a:r>
          </a:p>
        </p:txBody>
      </p:sp>
      <p:grpSp>
        <p:nvGrpSpPr>
          <p:cNvPr id="132" name="Group 131">
            <a:extLst>
              <a:ext uri="{FF2B5EF4-FFF2-40B4-BE49-F238E27FC236}">
                <a16:creationId xmlns:a16="http://schemas.microsoft.com/office/drawing/2014/main" id="{3634259E-664C-9A47-8280-62EFD0DECB4C}"/>
              </a:ext>
            </a:extLst>
          </p:cNvPr>
          <p:cNvGrpSpPr/>
          <p:nvPr/>
        </p:nvGrpSpPr>
        <p:grpSpPr>
          <a:xfrm>
            <a:off x="6468356" y="5155631"/>
            <a:ext cx="835775" cy="355209"/>
            <a:chOff x="2605549" y="2273123"/>
            <a:chExt cx="835775" cy="355209"/>
          </a:xfrm>
        </p:grpSpPr>
        <p:grpSp>
          <p:nvGrpSpPr>
            <p:cNvPr id="133" name="Group 132">
              <a:extLst>
                <a:ext uri="{FF2B5EF4-FFF2-40B4-BE49-F238E27FC236}">
                  <a16:creationId xmlns:a16="http://schemas.microsoft.com/office/drawing/2014/main" id="{1A1FFB1E-A7D9-DE4F-85D0-8F2CCE9071CD}"/>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877F986E-470D-C644-96B7-800AF435A79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921BD85B-98F8-D34C-B714-39F8D60D48A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A3C6B460-846E-4C4A-95F8-274E062E2475}"/>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C9289120-5ADE-374A-A109-340195C000E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D715D979-AC2D-384E-88A2-B6022AB4368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EC0FE14E-F4B7-2A4F-8271-FEE3A0DEA459}"/>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46638643-16ED-3B46-8D20-243E6310686F}"/>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BF4B0A30-8081-A74E-898F-0C5CEC3F41D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Can 154">
            <a:extLst>
              <a:ext uri="{FF2B5EF4-FFF2-40B4-BE49-F238E27FC236}">
                <a16:creationId xmlns:a16="http://schemas.microsoft.com/office/drawing/2014/main" id="{73326F3F-E27A-0248-81C1-67A1E4CEC6BB}"/>
              </a:ext>
            </a:extLst>
          </p:cNvPr>
          <p:cNvSpPr/>
          <p:nvPr/>
        </p:nvSpPr>
        <p:spPr>
          <a:xfrm flipH="1">
            <a:off x="7619112" y="578041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sp>
        <p:nvSpPr>
          <p:cNvPr id="156" name="Can 155">
            <a:extLst>
              <a:ext uri="{FF2B5EF4-FFF2-40B4-BE49-F238E27FC236}">
                <a16:creationId xmlns:a16="http://schemas.microsoft.com/office/drawing/2014/main" id="{417B4AAE-ADA3-2D43-BBFC-CBC20CDE58FE}"/>
              </a:ext>
            </a:extLst>
          </p:cNvPr>
          <p:cNvSpPr/>
          <p:nvPr/>
        </p:nvSpPr>
        <p:spPr>
          <a:xfrm rot="5400000">
            <a:off x="9063376" y="3378746"/>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sz="1200" dirty="0"/>
              <a:t>Voyages</a:t>
            </a:r>
          </a:p>
        </p:txBody>
      </p:sp>
    </p:spTree>
    <p:extLst>
      <p:ext uri="{BB962C8B-B14F-4D97-AF65-F5344CB8AC3E}">
        <p14:creationId xmlns:p14="http://schemas.microsoft.com/office/powerpoint/2010/main" val="471305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dirty="0"/>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9</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287278" y="1991854"/>
            <a:ext cx="4051554" cy="24277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1287279" y="1638955"/>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2521182" y="5100107"/>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stCxn id="23" idx="2"/>
            <a:endCxn id="7" idx="2"/>
          </p:cNvCxnSpPr>
          <p:nvPr/>
        </p:nvCxnSpPr>
        <p:spPr>
          <a:xfrm rot="16200000" flipH="1">
            <a:off x="1501838" y="4390951"/>
            <a:ext cx="1786745" cy="251944"/>
          </a:xfrm>
          <a:prstGeom prst="bentConnector2">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21" idx="0"/>
          </p:cNvCxnSpPr>
          <p:nvPr/>
        </p:nvCxnSpPr>
        <p:spPr>
          <a:xfrm rot="16200000" flipH="1">
            <a:off x="2266455" y="3626334"/>
            <a:ext cx="961183" cy="95561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8378" y="4584734"/>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501896" y="2487800"/>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Write Model</a:t>
            </a:r>
          </a:p>
        </p:txBody>
      </p:sp>
      <p:sp>
        <p:nvSpPr>
          <p:cNvPr id="29" name="Rectangle 28">
            <a:extLst>
              <a:ext uri="{FF2B5EF4-FFF2-40B4-BE49-F238E27FC236}">
                <a16:creationId xmlns:a16="http://schemas.microsoft.com/office/drawing/2014/main" id="{702A55A4-0E03-D84F-A039-3816CD8BFE81}"/>
              </a:ext>
            </a:extLst>
          </p:cNvPr>
          <p:cNvSpPr/>
          <p:nvPr/>
        </p:nvSpPr>
        <p:spPr>
          <a:xfrm>
            <a:off x="3444802" y="2497965"/>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Read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21" idx="3"/>
            <a:endCxn id="29" idx="2"/>
          </p:cNvCxnSpPr>
          <p:nvPr/>
        </p:nvCxnSpPr>
        <p:spPr>
          <a:xfrm flipV="1">
            <a:off x="3501329" y="3633716"/>
            <a:ext cx="710815" cy="114441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60F95CCF-425B-4040-8307-93512CB037F9}"/>
              </a:ext>
            </a:extLst>
          </p:cNvPr>
          <p:cNvSpPr/>
          <p:nvPr/>
        </p:nvSpPr>
        <p:spPr>
          <a:xfrm>
            <a:off x="5598095" y="291939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4979485" y="3065841"/>
            <a:ext cx="618610" cy="13988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2542715" y="1717458"/>
            <a:ext cx="496865" cy="104381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3509085" y="1794906"/>
            <a:ext cx="507030" cy="89908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2718538" y="4114557"/>
            <a:ext cx="889987" cy="369332"/>
          </a:xfrm>
          <a:prstGeom prst="rect">
            <a:avLst/>
          </a:prstGeom>
          <a:noFill/>
        </p:spPr>
        <p:txBody>
          <a:bodyPr wrap="none" rtlCol="0">
            <a:spAutoFit/>
          </a:bodyPr>
          <a:lstStyle/>
          <a:p>
            <a:r>
              <a:rPr lang="en-US" dirty="0">
                <a:solidFill>
                  <a:schemeClr val="accent1">
                    <a:lumMod val="25000"/>
                  </a:schemeClr>
                </a:solidFill>
              </a:rPr>
              <a:t>Events</a:t>
            </a:r>
          </a:p>
        </p:txBody>
      </p:sp>
      <p:pic>
        <p:nvPicPr>
          <p:cNvPr id="18" name="Picture 17">
            <a:extLst>
              <a:ext uri="{FF2B5EF4-FFF2-40B4-BE49-F238E27FC236}">
                <a16:creationId xmlns:a16="http://schemas.microsoft.com/office/drawing/2014/main" id="{549BE260-9323-894B-AD18-22DBBDAE0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7269" y="4721551"/>
            <a:ext cx="552951" cy="386793"/>
          </a:xfrm>
          <a:prstGeom prst="rect">
            <a:avLst/>
          </a:prstGeom>
        </p:spPr>
      </p:pic>
      <p:pic>
        <p:nvPicPr>
          <p:cNvPr id="19" name="Picture 18">
            <a:extLst>
              <a:ext uri="{FF2B5EF4-FFF2-40B4-BE49-F238E27FC236}">
                <a16:creationId xmlns:a16="http://schemas.microsoft.com/office/drawing/2014/main" id="{A4806128-D0FB-E84D-82BF-1214F64E5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3744" y="5025648"/>
            <a:ext cx="552951" cy="386793"/>
          </a:xfrm>
          <a:prstGeom prst="rect">
            <a:avLst/>
          </a:prstGeom>
        </p:spPr>
      </p:pic>
      <p:cxnSp>
        <p:nvCxnSpPr>
          <p:cNvPr id="22" name="Elbow Connector 21">
            <a:extLst>
              <a:ext uri="{FF2B5EF4-FFF2-40B4-BE49-F238E27FC236}">
                <a16:creationId xmlns:a16="http://schemas.microsoft.com/office/drawing/2014/main" id="{3088BA32-2E52-A74D-B485-A76C85A234D6}"/>
              </a:ext>
            </a:extLst>
          </p:cNvPr>
          <p:cNvCxnSpPr>
            <a:cxnSpLocks/>
            <a:stCxn id="18" idx="1"/>
          </p:cNvCxnSpPr>
          <p:nvPr/>
        </p:nvCxnSpPr>
        <p:spPr>
          <a:xfrm rot="10800000">
            <a:off x="4206815" y="3633716"/>
            <a:ext cx="620454" cy="1281232"/>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4FF4F76-7722-A942-AF41-1A0675063B33}"/>
              </a:ext>
            </a:extLst>
          </p:cNvPr>
          <p:cNvSpPr txBox="1"/>
          <p:nvPr/>
        </p:nvSpPr>
        <p:spPr>
          <a:xfrm>
            <a:off x="5598095" y="4840982"/>
            <a:ext cx="2172390" cy="369332"/>
          </a:xfrm>
          <a:prstGeom prst="rect">
            <a:avLst/>
          </a:prstGeom>
          <a:noFill/>
        </p:spPr>
        <p:txBody>
          <a:bodyPr wrap="none" rtlCol="0">
            <a:spAutoFit/>
          </a:bodyPr>
          <a:lstStyle/>
          <a:p>
            <a:r>
              <a:rPr lang="en-US" dirty="0">
                <a:solidFill>
                  <a:schemeClr val="accent1">
                    <a:lumMod val="25000"/>
                  </a:schemeClr>
                </a:solidFill>
              </a:rPr>
              <a:t>Other subscriptions</a:t>
            </a:r>
          </a:p>
        </p:txBody>
      </p:sp>
    </p:spTree>
    <p:extLst>
      <p:ext uri="{BB962C8B-B14F-4D97-AF65-F5344CB8AC3E}">
        <p14:creationId xmlns:p14="http://schemas.microsoft.com/office/powerpoint/2010/main" val="1394857908"/>
      </p:ext>
    </p:extLst>
  </p:cSld>
  <p:clrMapOvr>
    <a:masterClrMapping/>
  </p:clrMapOvr>
</p:sld>
</file>

<file path=ppt/theme/theme1.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InterConnect Theme">
  <a:themeElements>
    <a:clrScheme name="Custom 15">
      <a:dk1>
        <a:srgbClr val="6D7777"/>
      </a:dk1>
      <a:lt1>
        <a:srgbClr val="FFFFFF"/>
      </a:lt1>
      <a:dk2>
        <a:srgbClr val="5596E6"/>
      </a:dk2>
      <a:lt2>
        <a:srgbClr val="959F9F"/>
      </a:lt2>
      <a:accent1>
        <a:srgbClr val="C8D2D2"/>
      </a:accent1>
      <a:accent2>
        <a:srgbClr val="DFE9E9"/>
      </a:accent2>
      <a:accent3>
        <a:srgbClr val="1D3649"/>
      </a:accent3>
      <a:accent4>
        <a:srgbClr val="325C80"/>
      </a:accent4>
      <a:accent5>
        <a:srgbClr val="5596E6"/>
      </a:accent5>
      <a:accent6>
        <a:srgbClr val="7CC7FF"/>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200135</TotalTime>
  <Words>4066</Words>
  <Application>Microsoft Macintosh PowerPoint</Application>
  <PresentationFormat>Widescreen</PresentationFormat>
  <Paragraphs>1901</Paragraphs>
  <Slides>82</Slides>
  <Notes>23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82</vt:i4>
      </vt:variant>
    </vt:vector>
  </HeadingPairs>
  <TitlesOfParts>
    <vt:vector size="90" baseType="lpstr">
      <vt:lpstr>Arial</vt:lpstr>
      <vt:lpstr>Calibri</vt:lpstr>
      <vt:lpstr>Helvetica</vt:lpstr>
      <vt:lpstr>IBM Plex Sans</vt:lpstr>
      <vt:lpstr>Lucida Grande</vt:lpstr>
      <vt:lpstr>Menlo</vt:lpstr>
      <vt:lpstr>BLANK</vt:lpstr>
      <vt:lpstr>InterConnect Theme</vt:lpstr>
      <vt:lpstr>PowerPoint Presentation</vt:lpstr>
      <vt:lpstr>EDA Landscape</vt:lpstr>
      <vt:lpstr>Why Event Driven Architecture: app today</vt:lpstr>
      <vt:lpstr>Why Event Driven Architecture: app with microservice</vt:lpstr>
      <vt:lpstr>Why Event Driven Architecture: Eventual Data Consistency</vt:lpstr>
      <vt:lpstr>Why Event Driven Architecture: Eventual Data Consistency</vt:lpstr>
      <vt:lpstr>Event Sourcing</vt:lpstr>
      <vt:lpstr>Event Sourcing</vt:lpstr>
      <vt:lpstr>Command Query Responsibility Segregation Pattern</vt:lpstr>
      <vt:lpstr>Command Query Responsibility Segregation Pattern</vt:lpstr>
      <vt:lpstr>Orders Microservice: Event Sourcing &amp; CQRS</vt:lpstr>
      <vt:lpstr>Orders Microservice: Event Sourcing &amp; CQRS</vt:lpstr>
      <vt:lpstr>Order Life Cycle</vt:lpstr>
      <vt:lpstr>Event Sourcing Pattern</vt:lpstr>
      <vt:lpstr>Reefer Container - HL</vt:lpstr>
      <vt:lpstr>Reefer Container - HL</vt:lpstr>
      <vt:lpstr>Reefer Container - HL</vt:lpstr>
      <vt:lpstr>Command Query Responsibility Segregation Pattern</vt:lpstr>
      <vt:lpstr>IBM Cloud Deployment</vt:lpstr>
      <vt:lpstr>Dependency graph</vt:lpstr>
      <vt:lpstr>Kafka Architecture</vt:lpstr>
      <vt:lpstr>Kafka Topic / Partition/ Replicas</vt:lpstr>
      <vt:lpstr>High Availability: Active – (P/C) Standby</vt:lpstr>
      <vt:lpstr>High Availability: Active - Active</vt:lpstr>
      <vt:lpstr>Solution Run Time</vt:lpstr>
      <vt:lpstr>Remote Access to Kafka Broker</vt:lpstr>
      <vt:lpstr>EDA Landscape</vt:lpstr>
      <vt:lpstr>Container Microservice - KStreams</vt:lpstr>
      <vt:lpstr>Container Microservice </vt:lpstr>
      <vt:lpstr>Legacy to Microservice </vt:lpstr>
      <vt:lpstr>Container Microservice - KStreams</vt:lpstr>
      <vt:lpstr>Container Microservice – Springboot - Postgresql</vt:lpstr>
      <vt:lpstr>Container Microservice – Springboot - Postgresql</vt:lpstr>
      <vt:lpstr>Container Microservice - Python</vt:lpstr>
      <vt:lpstr>Order Simple Producer - Python</vt:lpstr>
      <vt:lpstr>Event Sourcing Integration Test Env</vt:lpstr>
      <vt:lpstr>Local Environment – docker compose</vt:lpstr>
      <vt:lpstr>Event Stream As Event Store for ML</vt:lpstr>
      <vt:lpstr>Event Stream As Event Store for ML</vt:lpstr>
      <vt:lpstr>MQ- Event Stream</vt:lpstr>
      <vt:lpstr>Data Replication: Orders table to kafka</vt:lpstr>
      <vt:lpstr>IBM DR Architecture</vt:lpstr>
      <vt:lpstr>IIDR Architecture on k8s? (N/A)</vt:lpstr>
      <vt:lpstr>IIDR Architecture on k8s? (N/A)</vt:lpstr>
      <vt:lpstr>Schema Registry</vt:lpstr>
      <vt:lpstr>Shipping Order Management Service</vt:lpstr>
      <vt:lpstr>Problem statement</vt:lpstr>
      <vt:lpstr>PowerPoint Presentation</vt:lpstr>
      <vt:lpstr>PowerPoint Presentation</vt:lpstr>
      <vt:lpstr>Entities – Value Objects</vt:lpstr>
      <vt:lpstr>PowerPoint Presentation</vt:lpstr>
      <vt:lpstr>PowerPoint Presentation</vt:lpstr>
      <vt:lpstr>PowerPoint Presentation</vt:lpstr>
      <vt:lpstr>Manufacturing Submitting  and updating  orders  </vt:lpstr>
      <vt:lpstr>Manufacturing Submitting  and updating  orders  </vt:lpstr>
      <vt:lpstr>Manufacturing Creating Order</vt:lpstr>
      <vt:lpstr>PowerPoint Presentation</vt:lpstr>
      <vt:lpstr>PowerPoint Presentation</vt:lpstr>
      <vt:lpstr>Order MS</vt:lpstr>
      <vt:lpstr>PowerPoint Presentation</vt:lpstr>
      <vt:lpstr>PowerPoint Presentation</vt:lpstr>
      <vt:lpstr>Manufacturing Get list of orders </vt:lpstr>
      <vt:lpstr>PowerPoint Presentation</vt:lpstr>
      <vt:lpstr>K Container Shipment Inc – Order management</vt:lpstr>
      <vt:lpstr>K Container Shipment Inc – Order management</vt:lpstr>
      <vt:lpstr>K Container Shipment Inc – Order management</vt:lpstr>
      <vt:lpstr>Shipment Inc – Manual voyage assignment</vt:lpstr>
      <vt:lpstr>Shipment Inc – Automatic best voyage</vt:lpstr>
      <vt:lpstr>PowerPoint Presentation</vt:lpstr>
      <vt:lpstr>PowerPoint Presentation</vt:lpstr>
      <vt:lpstr>PowerPoint Presentation</vt:lpstr>
      <vt:lpstr>Voyages Management Service</vt:lpstr>
      <vt:lpstr>PowerPoint Presentation</vt:lpstr>
      <vt:lpstr>PowerPoint Presentation</vt:lpstr>
      <vt:lpstr>PowerPoint Presentation</vt:lpstr>
      <vt:lpstr>PowerPoint Presentation</vt:lpstr>
      <vt:lpstr>K Containers example - Event Bus Topics   </vt:lpstr>
      <vt:lpstr>Container Management Service</vt:lpstr>
      <vt:lpstr>PowerPoint Presentation</vt:lpstr>
      <vt:lpstr>PowerPoint Presentation</vt:lpstr>
      <vt:lpstr>Container Bounded Context</vt:lpstr>
      <vt:lpstr>OLD    Container - HL</vt:lpstr>
    </vt:vector>
  </TitlesOfParts>
  <Company>IBM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Cloud Strategy</dc:title>
  <dc:creator>ADMINIBM</dc:creator>
  <cp:lastModifiedBy>Microsoft Office User</cp:lastModifiedBy>
  <cp:revision>2691</cp:revision>
  <cp:lastPrinted>2016-03-10T02:30:19Z</cp:lastPrinted>
  <dcterms:created xsi:type="dcterms:W3CDTF">2015-06-25T15:18:43Z</dcterms:created>
  <dcterms:modified xsi:type="dcterms:W3CDTF">2019-10-08T04:20:26Z</dcterms:modified>
</cp:coreProperties>
</file>